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3" r:id="rId7"/>
    <p:sldId id="260" r:id="rId8"/>
    <p:sldId id="262" r:id="rId9"/>
    <p:sldId id="264" r:id="rId10"/>
    <p:sldId id="265" r:id="rId11"/>
    <p:sldId id="266" r:id="rId12"/>
    <p:sldId id="280" r:id="rId13"/>
    <p:sldId id="267" r:id="rId14"/>
    <p:sldId id="268" r:id="rId15"/>
    <p:sldId id="269" r:id="rId16"/>
    <p:sldId id="270" r:id="rId17"/>
    <p:sldId id="275" r:id="rId18"/>
    <p:sldId id="271" r:id="rId19"/>
    <p:sldId id="272" r:id="rId20"/>
    <p:sldId id="273" r:id="rId21"/>
    <p:sldId id="276" r:id="rId22"/>
    <p:sldId id="281" r:id="rId23"/>
    <p:sldId id="283" r:id="rId24"/>
    <p:sldId id="282" r:id="rId25"/>
    <p:sldId id="284" r:id="rId26"/>
  </p:sldIdLst>
  <p:sldSz cx="9144000" cy="6858000" type="screen4x3"/>
  <p:notesSz cx="6797675" cy="992663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06A9FF4-5B6E-4A9D-8CCA-BEBDB58805F0}" type="datetimeFigureOut">
              <a:rPr lang="ar-SA" smtClean="0"/>
              <a:t>28/05/1441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391471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06A9FF4-5B6E-4A9D-8CCA-BEBDB58805F0}" type="datetimeFigureOut">
              <a:rPr lang="ar-SA" smtClean="0"/>
              <a:t>28/05/1441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37758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06A9FF4-5B6E-4A9D-8CCA-BEBDB58805F0}" type="datetimeFigureOut">
              <a:rPr lang="ar-SA" smtClean="0"/>
              <a:t>28/05/1441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3962319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113">
                <a:solidFill>
                  <a:srgbClr val="6F6A5A"/>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109">
                <a:solidFill>
                  <a:srgbClr val="6F6A5A"/>
                </a:solidFill>
              </a:rPr>
              <a:t>Body Level One</a:t>
            </a:r>
          </a:p>
          <a:p>
            <a:pPr lvl="1">
              <a:defRPr sz="1800">
                <a:solidFill>
                  <a:srgbClr val="000000"/>
                </a:solidFill>
              </a:defRPr>
            </a:pPr>
            <a:r>
              <a:rPr sz="2109">
                <a:solidFill>
                  <a:srgbClr val="6F6A5A"/>
                </a:solidFill>
              </a:rPr>
              <a:t>Body Level Two</a:t>
            </a:r>
          </a:p>
          <a:p>
            <a:pPr lvl="2">
              <a:defRPr sz="1800">
                <a:solidFill>
                  <a:srgbClr val="000000"/>
                </a:solidFill>
              </a:defRPr>
            </a:pPr>
            <a:r>
              <a:rPr sz="2109">
                <a:solidFill>
                  <a:srgbClr val="6F6A5A"/>
                </a:solidFill>
              </a:rPr>
              <a:t>Body Level Three</a:t>
            </a:r>
          </a:p>
          <a:p>
            <a:pPr lvl="3">
              <a:defRPr sz="1800">
                <a:solidFill>
                  <a:srgbClr val="000000"/>
                </a:solidFill>
              </a:defRPr>
            </a:pPr>
            <a:r>
              <a:rPr sz="2109">
                <a:solidFill>
                  <a:srgbClr val="6F6A5A"/>
                </a:solidFill>
              </a:rPr>
              <a:t>Body Level Four</a:t>
            </a:r>
          </a:p>
          <a:p>
            <a:pPr lvl="4">
              <a:defRPr sz="1800">
                <a:solidFill>
                  <a:srgbClr val="000000"/>
                </a:solidFill>
              </a:defRPr>
            </a:pPr>
            <a:r>
              <a:rPr sz="2109">
                <a:solidFill>
                  <a:srgbClr val="6F6A5A"/>
                </a:solidFill>
              </a:rPr>
              <a:t>Body Level Five</a:t>
            </a:r>
          </a:p>
        </p:txBody>
      </p:sp>
    </p:spTree>
    <p:extLst>
      <p:ext uri="{BB962C8B-B14F-4D97-AF65-F5344CB8AC3E}">
        <p14:creationId xmlns:p14="http://schemas.microsoft.com/office/powerpoint/2010/main" val="33553229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06A9FF4-5B6E-4A9D-8CCA-BEBDB58805F0}" type="datetimeFigureOut">
              <a:rPr lang="ar-SA" smtClean="0"/>
              <a:t>28/05/1441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3880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06A9FF4-5B6E-4A9D-8CCA-BEBDB58805F0}" type="datetimeFigureOut">
              <a:rPr lang="ar-SA" smtClean="0"/>
              <a:t>28/05/1441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73419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06A9FF4-5B6E-4A9D-8CCA-BEBDB58805F0}" type="datetimeFigureOut">
              <a:rPr lang="ar-SA" smtClean="0"/>
              <a:t>28/05/1441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71044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06A9FF4-5B6E-4A9D-8CCA-BEBDB58805F0}" type="datetimeFigureOut">
              <a:rPr lang="ar-SA" smtClean="0"/>
              <a:t>28/05/1441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202132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06A9FF4-5B6E-4A9D-8CCA-BEBDB58805F0}" type="datetimeFigureOut">
              <a:rPr lang="ar-SA" smtClean="0"/>
              <a:t>28/05/1441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375705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06A9FF4-5B6E-4A9D-8CCA-BEBDB58805F0}" type="datetimeFigureOut">
              <a:rPr lang="ar-SA" smtClean="0"/>
              <a:t>28/05/1441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417635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06A9FF4-5B6E-4A9D-8CCA-BEBDB58805F0}" type="datetimeFigureOut">
              <a:rPr lang="ar-SA" smtClean="0"/>
              <a:t>28/05/1441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74100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06A9FF4-5B6E-4A9D-8CCA-BEBDB58805F0}" type="datetimeFigureOut">
              <a:rPr lang="ar-SA" smtClean="0"/>
              <a:t>28/05/1441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A3750CA-DE64-400F-A0D8-CE42FB91F10A}" type="slidenum">
              <a:rPr lang="ar-SA" smtClean="0"/>
              <a:t>‹#›</a:t>
            </a:fld>
            <a:endParaRPr lang="ar-SA"/>
          </a:p>
        </p:txBody>
      </p:sp>
    </p:spTree>
    <p:extLst>
      <p:ext uri="{BB962C8B-B14F-4D97-AF65-F5344CB8AC3E}">
        <p14:creationId xmlns:p14="http://schemas.microsoft.com/office/powerpoint/2010/main" val="295033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6A9FF4-5B6E-4A9D-8CCA-BEBDB58805F0}" type="datetimeFigureOut">
              <a:rPr lang="ar-SA" smtClean="0"/>
              <a:t>28/05/1441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3750CA-DE64-400F-A0D8-CE42FB91F10A}" type="slidenum">
              <a:rPr lang="ar-SA" smtClean="0"/>
              <a:t>‹#›</a:t>
            </a:fld>
            <a:endParaRPr lang="ar-SA"/>
          </a:p>
        </p:txBody>
      </p:sp>
    </p:spTree>
    <p:extLst>
      <p:ext uri="{BB962C8B-B14F-4D97-AF65-F5344CB8AC3E}">
        <p14:creationId xmlns:p14="http://schemas.microsoft.com/office/powerpoint/2010/main" val="38888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ocw.umb.edu/" TargetMode="External"/><Relationship Id="rId7" Type="http://schemas.openxmlformats.org/officeDocument/2006/relationships/image" Target="../media/image2.png"/><Relationship Id="rId2" Type="http://schemas.openxmlformats.org/officeDocument/2006/relationships/hyperlink" Target="https://oyc.yale.edu/" TargetMode="External"/><Relationship Id="rId1" Type="http://schemas.openxmlformats.org/officeDocument/2006/relationships/slideLayout" Target="../slideLayouts/slideLayout6.xml"/><Relationship Id="rId6" Type="http://schemas.openxmlformats.org/officeDocument/2006/relationships/hyperlink" Target="https://www.khanacademy.org/" TargetMode="External"/><Relationship Id="rId5" Type="http://schemas.openxmlformats.org/officeDocument/2006/relationships/hyperlink" Target="https://ocw.mit.edu/index.htm" TargetMode="External"/><Relationship Id="rId4" Type="http://schemas.openxmlformats.org/officeDocument/2006/relationships/hyperlink" Target="https://ocw.umb.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4536"/>
            <a:ext cx="8784976" cy="648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ctrTitle"/>
          </p:nvPr>
        </p:nvSpPr>
        <p:spPr>
          <a:xfrm>
            <a:off x="679234" y="2132856"/>
            <a:ext cx="7772400" cy="1470025"/>
          </a:xfrm>
        </p:spPr>
        <p:txBody>
          <a:bodyPr>
            <a:noAutofit/>
          </a:bodyPr>
          <a:lstStyle/>
          <a:p>
            <a:r>
              <a:rPr lang="ar-SA" sz="6600" b="1" dirty="0" smtClean="0"/>
              <a:t>مقرر مهارات بحثية</a:t>
            </a:r>
            <a:br>
              <a:rPr lang="ar-SA" sz="6600" b="1" dirty="0" smtClean="0"/>
            </a:br>
            <a:r>
              <a:rPr lang="en-US" sz="6600" b="1" dirty="0" smtClean="0"/>
              <a:t>Research skills</a:t>
            </a:r>
            <a:r>
              <a:rPr lang="ar-SA" sz="6600" b="1" dirty="0" smtClean="0"/>
              <a:t/>
            </a:r>
            <a:br>
              <a:rPr lang="ar-SA" sz="6600" b="1" dirty="0" smtClean="0"/>
            </a:br>
            <a:r>
              <a:rPr lang="ar-SA" sz="6600" b="1" dirty="0" smtClean="0"/>
              <a:t>490 فيز</a:t>
            </a:r>
            <a:br>
              <a:rPr lang="ar-SA" sz="6600" b="1" dirty="0" smtClean="0"/>
            </a:br>
            <a:endParaRPr lang="ar-SA" sz="6600" b="1" dirty="0"/>
          </a:p>
        </p:txBody>
      </p:sp>
      <p:sp>
        <p:nvSpPr>
          <p:cNvPr id="3" name="عنوان فرعي 2"/>
          <p:cNvSpPr>
            <a:spLocks noGrp="1"/>
          </p:cNvSpPr>
          <p:nvPr>
            <p:ph type="subTitle" idx="1"/>
          </p:nvPr>
        </p:nvSpPr>
        <p:spPr>
          <a:xfrm>
            <a:off x="1115616" y="5071549"/>
            <a:ext cx="6400800" cy="1752600"/>
          </a:xfrm>
        </p:spPr>
        <p:txBody>
          <a:bodyPr/>
          <a:lstStyle/>
          <a:p>
            <a:r>
              <a:rPr lang="ar-SA" b="1" dirty="0" smtClean="0">
                <a:solidFill>
                  <a:srgbClr val="FF0000"/>
                </a:solidFill>
              </a:rPr>
              <a:t>د. خالد الزهراني</a:t>
            </a:r>
          </a:p>
          <a:p>
            <a:r>
              <a:rPr lang="ar-SA" b="1" dirty="0" smtClean="0">
                <a:solidFill>
                  <a:srgbClr val="FF0000"/>
                </a:solidFill>
              </a:rPr>
              <a:t>1439-1440هـ</a:t>
            </a:r>
            <a:endParaRPr lang="ar-SA" b="1" dirty="0">
              <a:solidFill>
                <a:srgbClr val="FF0000"/>
              </a:solidFill>
            </a:endParaRPr>
          </a:p>
        </p:txBody>
      </p:sp>
    </p:spTree>
    <p:extLst>
      <p:ext uri="{BB962C8B-B14F-4D97-AF65-F5344CB8AC3E}">
        <p14:creationId xmlns:p14="http://schemas.microsoft.com/office/powerpoint/2010/main" val="4037634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قواعد تهمك في البحث</a:t>
            </a:r>
            <a:endParaRPr lang="ar-SA" dirty="0"/>
          </a:p>
        </p:txBody>
      </p:sp>
      <p:sp>
        <p:nvSpPr>
          <p:cNvPr id="3" name="مربع نص 2"/>
          <p:cNvSpPr txBox="1"/>
          <p:nvPr/>
        </p:nvSpPr>
        <p:spPr>
          <a:xfrm>
            <a:off x="467544" y="1412776"/>
            <a:ext cx="8280920" cy="4893647"/>
          </a:xfrm>
          <a:prstGeom prst="rect">
            <a:avLst/>
          </a:prstGeom>
          <a:noFill/>
        </p:spPr>
        <p:txBody>
          <a:bodyPr wrap="square" rtlCol="1">
            <a:spAutoFit/>
          </a:bodyPr>
          <a:lstStyle/>
          <a:p>
            <a:r>
              <a:rPr lang="ar-SA" sz="2400" b="1" dirty="0" smtClean="0"/>
              <a:t>القاعدة الاولى: التعليم الذاتي</a:t>
            </a:r>
          </a:p>
          <a:p>
            <a:r>
              <a:rPr lang="ar-SA" sz="2400" dirty="0" smtClean="0"/>
              <a:t>البحث العلمي وبسبب تداخل وتشعب مجالاته مؤخراً يدفع الباحث تعلم بعض المعارف من </a:t>
            </a:r>
            <a:r>
              <a:rPr lang="ar-SA" sz="2400" dirty="0"/>
              <a:t>خارج تخصصه</a:t>
            </a:r>
            <a:r>
              <a:rPr lang="ar-SA" sz="2400" dirty="0" smtClean="0"/>
              <a:t>. لذلك لابد للباحث من الحرص على ايجاد وسائل لتعلم ذاتياً ما يجهله في مجال بحثه وبكل </a:t>
            </a:r>
            <a:r>
              <a:rPr lang="ar-SA" sz="2400" dirty="0"/>
              <a:t>الوسائل الممكنة. </a:t>
            </a:r>
            <a:r>
              <a:rPr lang="ar-SA" sz="2400" dirty="0" smtClean="0"/>
              <a:t>ومن هذا الوسائل: الانترنت، المراجع او سؤال اصحاب الاختصاص </a:t>
            </a:r>
            <a:r>
              <a:rPr lang="ar-SA" sz="2400" dirty="0"/>
              <a:t>فهذا يختصر عليك الكثير من الوقت والجهد</a:t>
            </a:r>
            <a:endParaRPr lang="ar-SA" sz="2400" dirty="0" smtClean="0"/>
          </a:p>
          <a:p>
            <a:r>
              <a:rPr lang="ar-SA" sz="2400" dirty="0" smtClean="0"/>
              <a:t> </a:t>
            </a:r>
          </a:p>
          <a:p>
            <a:r>
              <a:rPr lang="ar-SA" sz="2400" b="1" dirty="0" smtClean="0"/>
              <a:t>القاعدة الثانية: كن فضولياً</a:t>
            </a:r>
          </a:p>
          <a:p>
            <a:r>
              <a:rPr lang="ar-SA" sz="2400" dirty="0" smtClean="0"/>
              <a:t>الفضول هو الوقود والدافع الداخلي للبحث والابتكار ومنه تخلق الاسئلة التي تكون إجاباتها وسيلة لإشباع فضول المعرفة.</a:t>
            </a:r>
          </a:p>
          <a:p>
            <a:endParaRPr lang="ar-SA" sz="2400" dirty="0"/>
          </a:p>
          <a:p>
            <a:r>
              <a:rPr lang="ar-SA" sz="2400" b="1" dirty="0" smtClean="0"/>
              <a:t>القاعدة الثالثة: لا تكن متلقياً فقط (اهتم بالفهم)                                                 </a:t>
            </a:r>
          </a:p>
          <a:p>
            <a:r>
              <a:rPr lang="ar-SA" sz="2400" dirty="0" smtClean="0"/>
              <a:t>يجب ان تفحص كل ما تقرأه او تسمعه وتعمل عقلك وتفكيرك, فهي من اهم طرق بناء الشخصية البحثية المستقلة.</a:t>
            </a:r>
            <a:endParaRPr lang="ar-SA"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79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72345" y="332656"/>
            <a:ext cx="8280920" cy="5262979"/>
          </a:xfrm>
          <a:prstGeom prst="rect">
            <a:avLst/>
          </a:prstGeom>
          <a:noFill/>
        </p:spPr>
        <p:txBody>
          <a:bodyPr wrap="square" rtlCol="1">
            <a:spAutoFit/>
          </a:bodyPr>
          <a:lstStyle/>
          <a:p>
            <a:endParaRPr lang="ar-SA" sz="2400" b="1" dirty="0" smtClean="0"/>
          </a:p>
          <a:p>
            <a:endParaRPr lang="ar-SA" sz="2400" b="1" dirty="0"/>
          </a:p>
          <a:p>
            <a:r>
              <a:rPr lang="ar-SA" sz="2400" b="1" dirty="0" smtClean="0"/>
              <a:t>القاعدة الرابعة: مارس وطبق</a:t>
            </a:r>
          </a:p>
          <a:p>
            <a:r>
              <a:rPr lang="ar-SA" sz="2400" dirty="0" smtClean="0"/>
              <a:t>الجزء العملي مهم جداً في بعض التخصصات وقاعدة التجربة والخطأ</a:t>
            </a:r>
          </a:p>
          <a:p>
            <a:r>
              <a:rPr lang="ar-SA" sz="2400" dirty="0" smtClean="0"/>
              <a:t>تبنى من خلالها الخبرات. احصل على قدر ما تستطيع من التدريب المعملي </a:t>
            </a:r>
          </a:p>
          <a:p>
            <a:r>
              <a:rPr lang="ar-SA" sz="2400" dirty="0" smtClean="0"/>
              <a:t>وتعلم وشارك واكتسب الخبرة.</a:t>
            </a:r>
          </a:p>
          <a:p>
            <a:endParaRPr lang="ar-SA" sz="2400" dirty="0" smtClean="0"/>
          </a:p>
          <a:p>
            <a:r>
              <a:rPr lang="ar-SA" sz="2400" b="1" dirty="0" smtClean="0"/>
              <a:t>القاعدة الخامسة: تطوع</a:t>
            </a:r>
          </a:p>
          <a:p>
            <a:r>
              <a:rPr lang="ar-SA" sz="2400" dirty="0" smtClean="0"/>
              <a:t>التطوع ينمي فيك روح العمل والمبادرة وينقي النفس من الانانية وحب الذات.</a:t>
            </a:r>
          </a:p>
          <a:p>
            <a:endParaRPr lang="ar-SA" sz="2400" dirty="0"/>
          </a:p>
          <a:p>
            <a:r>
              <a:rPr lang="ar-SA" sz="2400" b="1" dirty="0" smtClean="0"/>
              <a:t>القاعدة السادسة: اهتم ببناء شبكة علاقات قوية</a:t>
            </a:r>
          </a:p>
          <a:p>
            <a:r>
              <a:rPr lang="ar-SA" sz="2400" dirty="0" smtClean="0"/>
              <a:t>قد تتمكن من تخصصك وتبدع فيه لكنك تفشل في انجاز شيء ذا قيمة وقد يكون السبب احياناً انك لا تملك العلاقات الكافية. احرص على إنشا هذه الشبكة مبكراً وقوها فقد تحتاجها</a:t>
            </a:r>
            <a:endParaRPr lang="ar-SA" sz="24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622444" cy="119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4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484783"/>
            <a:ext cx="7201432" cy="3046988"/>
          </a:xfrm>
          <a:prstGeom prst="rect">
            <a:avLst/>
          </a:prstGeom>
        </p:spPr>
        <p:txBody>
          <a:bodyPr wrap="square">
            <a:spAutoFit/>
          </a:bodyPr>
          <a:lstStyle/>
          <a:p>
            <a:r>
              <a:rPr lang="ar-SA" sz="2400" b="1" dirty="0"/>
              <a:t>القاعدة السابعة: انظر الى الامور بمنظور شامل</a:t>
            </a:r>
          </a:p>
          <a:p>
            <a:r>
              <a:rPr lang="ar-SA" sz="2400" dirty="0"/>
              <a:t>احكم على الاشياء بالنظر اليها من جميع الاتجاهات ولا تجعل نظرتك من جهة </a:t>
            </a:r>
            <a:r>
              <a:rPr lang="ar-SA" sz="2400" dirty="0" smtClean="0"/>
              <a:t>واحدة. هذا يساعدك على قهم اعمق وتفسير صحيح لنتائجك.</a:t>
            </a:r>
            <a:endParaRPr lang="ar-SA" sz="2400" dirty="0"/>
          </a:p>
          <a:p>
            <a:endParaRPr lang="ar-SA" sz="2400" dirty="0"/>
          </a:p>
          <a:p>
            <a:r>
              <a:rPr lang="ar-SA" sz="2400" b="1" dirty="0"/>
              <a:t>القاعدة الثامنة: حسن لغتك </a:t>
            </a:r>
            <a:r>
              <a:rPr lang="ar-SA" sz="2400" b="1" dirty="0" smtClean="0"/>
              <a:t>الانجليزية</a:t>
            </a:r>
          </a:p>
          <a:p>
            <a:r>
              <a:rPr lang="ar-SA" sz="2400" dirty="0" smtClean="0"/>
              <a:t>اللغة الانجليزية اصبحت لغة العلم في الوقت الحاضر, فمن غير الممكن ان تلم بكل جديد في المجال العلمي من غير تعلم هذه اللغة. لذلك إبدا من الآن في وضع تعلم هذه اللغة من ضمن أولوياتك. </a:t>
            </a:r>
            <a:endParaRPr lang="ar-SA" sz="24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09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موارد مفيدة لتعلم الذاتي</a:t>
            </a:r>
            <a:endParaRPr lang="ar-SA" dirty="0"/>
          </a:p>
        </p:txBody>
      </p:sp>
      <p:sp>
        <p:nvSpPr>
          <p:cNvPr id="3" name="مربع نص 2"/>
          <p:cNvSpPr txBox="1"/>
          <p:nvPr/>
        </p:nvSpPr>
        <p:spPr>
          <a:xfrm>
            <a:off x="539552" y="1916832"/>
            <a:ext cx="8280920" cy="4893647"/>
          </a:xfrm>
          <a:prstGeom prst="rect">
            <a:avLst/>
          </a:prstGeom>
          <a:noFill/>
        </p:spPr>
        <p:txBody>
          <a:bodyPr wrap="square" rtlCol="1">
            <a:spAutoFit/>
          </a:bodyPr>
          <a:lstStyle/>
          <a:p>
            <a:pPr marL="285750" indent="-285750">
              <a:buFont typeface="Arial" pitchFamily="34" charset="0"/>
              <a:buChar char="•"/>
            </a:pPr>
            <a:r>
              <a:rPr lang="ar-SA" sz="2400" b="1" dirty="0" smtClean="0"/>
              <a:t>الانترنت:</a:t>
            </a:r>
          </a:p>
          <a:p>
            <a:r>
              <a:rPr lang="ar-SA" sz="2400" dirty="0" smtClean="0"/>
              <a:t>اليوم وبوجود الانترنت اصبح الحصول على المعلومة سهل جداً وقد يحتاج الشخص الى تعلم ما يجهله في المجال البحثي او قد يكون تأسيسه العلمي في مجال تخصصه ضعيف فيحتاج الى تقويته. هناك بعض المواقع المفيدة منها:</a:t>
            </a:r>
          </a:p>
          <a:p>
            <a:pPr marL="342900" indent="-342900">
              <a:buFont typeface="Wingdings" pitchFamily="2" charset="2"/>
              <a:buChar char="q"/>
            </a:pPr>
            <a:r>
              <a:rPr lang="en-US" sz="2400" dirty="0">
                <a:hlinkClick r:id="rId2" tooltip="Home"/>
              </a:rPr>
              <a:t>Open Yale Courses </a:t>
            </a:r>
            <a:r>
              <a:rPr lang="ar-SA" sz="2400" dirty="0" smtClean="0"/>
              <a:t> (</a:t>
            </a:r>
            <a:r>
              <a:rPr lang="en-US" sz="2400" dirty="0" smtClean="0">
                <a:hlinkClick r:id="rId2"/>
              </a:rPr>
              <a:t>https://oyc.yale.edu/</a:t>
            </a:r>
            <a:r>
              <a:rPr lang="ar-SA" sz="2400" dirty="0" smtClean="0"/>
              <a:t>)</a:t>
            </a:r>
          </a:p>
          <a:p>
            <a:pPr marL="342900" indent="-342900">
              <a:buFont typeface="Wingdings" pitchFamily="2" charset="2"/>
              <a:buChar char="q"/>
            </a:pPr>
            <a:r>
              <a:rPr lang="en-US" sz="2400" dirty="0" smtClean="0">
                <a:hlinkClick r:id="rId3"/>
              </a:rPr>
              <a:t>http://ocw.umb.edu/</a:t>
            </a:r>
            <a:r>
              <a:rPr lang="en-US" sz="2400" dirty="0" smtClean="0"/>
              <a:t> ) </a:t>
            </a:r>
            <a:r>
              <a:rPr lang="en-US" sz="2400" b="1" dirty="0"/>
              <a:t> </a:t>
            </a:r>
            <a:r>
              <a:rPr lang="en-US" sz="2400" b="1" dirty="0">
                <a:hlinkClick r:id="rId4"/>
              </a:rPr>
              <a:t>UMass Boston Open Courseware</a:t>
            </a:r>
            <a:r>
              <a:rPr lang="ar-SA" sz="2400" b="1" dirty="0" smtClean="0"/>
              <a:t>)</a:t>
            </a:r>
          </a:p>
          <a:p>
            <a:pPr marL="342900" indent="-342900">
              <a:buFont typeface="Wingdings" pitchFamily="2" charset="2"/>
              <a:buChar char="q"/>
            </a:pPr>
            <a:r>
              <a:rPr lang="en-US" sz="2400" b="1" dirty="0" smtClean="0"/>
              <a:t> </a:t>
            </a:r>
            <a:r>
              <a:rPr lang="en-US" sz="2400" b="1" dirty="0" smtClean="0">
                <a:hlinkClick r:id="rId5"/>
              </a:rPr>
              <a:t>MIT Open Courseware</a:t>
            </a:r>
            <a:r>
              <a:rPr lang="ar-SA" sz="2400" b="1" dirty="0" smtClean="0"/>
              <a:t>(</a:t>
            </a:r>
            <a:r>
              <a:rPr lang="en-US" sz="2400" b="1" dirty="0" smtClean="0">
                <a:hlinkClick r:id="rId5"/>
              </a:rPr>
              <a:t>https://ocw.mit.edu/index.htm</a:t>
            </a:r>
            <a:r>
              <a:rPr lang="ar-SA" sz="2400" b="1" dirty="0" smtClean="0"/>
              <a:t>) </a:t>
            </a:r>
          </a:p>
          <a:p>
            <a:pPr marL="342900" indent="-342900">
              <a:buFont typeface="Wingdings" pitchFamily="2" charset="2"/>
              <a:buChar char="q"/>
            </a:pPr>
            <a:r>
              <a:rPr lang="en-US" sz="2400" b="1" u="sng" dirty="0">
                <a:hlinkClick r:id="rId6"/>
              </a:rPr>
              <a:t>Khan </a:t>
            </a:r>
            <a:r>
              <a:rPr lang="en-US" sz="2400" b="1" u="sng" dirty="0" smtClean="0">
                <a:hlinkClick r:id="rId6"/>
              </a:rPr>
              <a:t>Academy</a:t>
            </a:r>
            <a:r>
              <a:rPr lang="ar-SA" sz="2400" b="1" u="sng" dirty="0" smtClean="0"/>
              <a:t> (</a:t>
            </a:r>
            <a:r>
              <a:rPr lang="en-US" sz="2400" b="1" u="sng" dirty="0" smtClean="0"/>
              <a:t> (</a:t>
            </a:r>
            <a:r>
              <a:rPr lang="en-US" sz="2400" b="1" u="sng" dirty="0" smtClean="0">
                <a:hlinkClick r:id="rId6"/>
              </a:rPr>
              <a:t>https://www.khanacademy.org/</a:t>
            </a:r>
            <a:r>
              <a:rPr lang="ar-SA" sz="2400" b="1" u="sng" dirty="0" smtClean="0"/>
              <a:t> </a:t>
            </a:r>
          </a:p>
          <a:p>
            <a:endParaRPr lang="ar-SA" sz="2400" b="1" u="sng" dirty="0"/>
          </a:p>
          <a:p>
            <a:pPr marL="342900" indent="-342900">
              <a:buFont typeface="Arial" pitchFamily="34" charset="0"/>
              <a:buChar char="•"/>
            </a:pPr>
            <a:r>
              <a:rPr lang="ar-SA" sz="2400" b="1" dirty="0" smtClean="0"/>
              <a:t>ما ينشر من مقالات علمية في مجال التخصص</a:t>
            </a:r>
          </a:p>
          <a:p>
            <a:pPr marL="342900" indent="-342900">
              <a:buFont typeface="Arial" pitchFamily="34" charset="0"/>
              <a:buChar char="•"/>
            </a:pPr>
            <a:r>
              <a:rPr lang="ar-SA" sz="2400" b="1" dirty="0" smtClean="0"/>
              <a:t>الكتب المرجعية</a:t>
            </a:r>
            <a:endParaRPr lang="en-US" sz="2400" b="1" dirty="0" smtClean="0"/>
          </a:p>
          <a:p>
            <a:pPr marL="342900" indent="-342900">
              <a:buFont typeface="Wingdings" pitchFamily="2" charset="2"/>
              <a:buChar char="q"/>
            </a:pPr>
            <a:endParaRPr lang="en-US" sz="2400" dirty="0"/>
          </a:p>
          <a:p>
            <a:pPr marL="342900" indent="-342900">
              <a:buFont typeface="Wingdings" pitchFamily="2" charset="2"/>
              <a:buChar char="q"/>
            </a:pPr>
            <a:endParaRPr lang="ar-SA" sz="2400" dirty="0"/>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62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548680"/>
            <a:ext cx="5832648" cy="1143000"/>
          </a:xfrm>
          <a:solidFill>
            <a:schemeClr val="accent5">
              <a:lumMod val="60000"/>
              <a:lumOff val="40000"/>
            </a:schemeClr>
          </a:solidFill>
          <a:ln>
            <a:solidFill>
              <a:schemeClr val="tx1"/>
            </a:solidFill>
          </a:ln>
        </p:spPr>
        <p:txBody>
          <a:bodyPr>
            <a:normAutofit/>
          </a:bodyPr>
          <a:lstStyle/>
          <a:p>
            <a:r>
              <a:rPr lang="ar-SA" sz="3600" dirty="0" smtClean="0"/>
              <a:t>التقسيمات الرئيسة </a:t>
            </a:r>
            <a:r>
              <a:rPr lang="ar-SA" sz="3600" dirty="0"/>
              <a:t>ل</a:t>
            </a:r>
            <a:r>
              <a:rPr lang="ar-SA" sz="3600" dirty="0" smtClean="0"/>
              <a:t>لبحث العلمي</a:t>
            </a:r>
            <a:endParaRPr lang="ar-SA" sz="36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مستقيم 4"/>
          <p:cNvCxnSpPr>
            <a:stCxn id="2" idx="2"/>
          </p:cNvCxnSpPr>
          <p:nvPr/>
        </p:nvCxnSpPr>
        <p:spPr>
          <a:xfrm>
            <a:off x="5184068" y="1691680"/>
            <a:ext cx="0" cy="9452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2843808" y="2636912"/>
            <a:ext cx="46067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2843808" y="2636912"/>
            <a:ext cx="3797"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7450561" y="2636912"/>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عنوان 1"/>
          <p:cNvSpPr txBox="1">
            <a:spLocks/>
          </p:cNvSpPr>
          <p:nvPr/>
        </p:nvSpPr>
        <p:spPr>
          <a:xfrm>
            <a:off x="6332893" y="3379621"/>
            <a:ext cx="2300741" cy="898826"/>
          </a:xfrm>
          <a:prstGeom prst="rect">
            <a:avLst/>
          </a:prstGeom>
          <a:solidFill>
            <a:schemeClr val="accent5">
              <a:lumMod val="60000"/>
              <a:lumOff val="40000"/>
            </a:schemeClr>
          </a:solidFill>
          <a:ln>
            <a:solidFill>
              <a:schemeClr val="tx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400" dirty="0" smtClean="0"/>
              <a:t>بحث اساسي</a:t>
            </a:r>
          </a:p>
          <a:p>
            <a:r>
              <a:rPr lang="en-US" sz="2400" dirty="0" smtClean="0"/>
              <a:t>Fundamental</a:t>
            </a:r>
            <a:endParaRPr lang="ar-SA" sz="2400" dirty="0"/>
          </a:p>
        </p:txBody>
      </p:sp>
      <p:sp>
        <p:nvSpPr>
          <p:cNvPr id="19" name="عنوان 1"/>
          <p:cNvSpPr txBox="1">
            <a:spLocks/>
          </p:cNvSpPr>
          <p:nvPr/>
        </p:nvSpPr>
        <p:spPr>
          <a:xfrm>
            <a:off x="1892852" y="3356992"/>
            <a:ext cx="1901911" cy="854968"/>
          </a:xfrm>
          <a:prstGeom prst="rect">
            <a:avLst/>
          </a:prstGeom>
          <a:solidFill>
            <a:schemeClr val="accent5">
              <a:lumMod val="60000"/>
              <a:lumOff val="40000"/>
            </a:schemeClr>
          </a:solidFill>
          <a:ln>
            <a:solidFill>
              <a:schemeClr val="tx1"/>
            </a:solidFill>
          </a:ln>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dirty="0" smtClean="0"/>
              <a:t> </a:t>
            </a:r>
            <a:r>
              <a:rPr lang="ar-SA" sz="2400" dirty="0" smtClean="0"/>
              <a:t>بحث تطبيقي</a:t>
            </a:r>
          </a:p>
          <a:p>
            <a:r>
              <a:rPr lang="en-US" sz="2400" dirty="0" smtClean="0"/>
              <a:t>Applied</a:t>
            </a:r>
            <a:endParaRPr lang="ar-SA" sz="2400" dirty="0"/>
          </a:p>
        </p:txBody>
      </p:sp>
      <p:cxnSp>
        <p:nvCxnSpPr>
          <p:cNvPr id="20" name="رابط مستقيم 19"/>
          <p:cNvCxnSpPr/>
          <p:nvPr/>
        </p:nvCxnSpPr>
        <p:spPr>
          <a:xfrm>
            <a:off x="7450561" y="4278447"/>
            <a:ext cx="0" cy="545498"/>
          </a:xfrm>
          <a:prstGeom prst="line">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5699337" y="4823945"/>
            <a:ext cx="3096344" cy="1323439"/>
          </a:xfrm>
          <a:prstGeom prst="rect">
            <a:avLst/>
          </a:prstGeom>
          <a:noFill/>
        </p:spPr>
        <p:txBody>
          <a:bodyPr wrap="square" rtlCol="1">
            <a:spAutoFit/>
          </a:bodyPr>
          <a:lstStyle/>
          <a:p>
            <a:r>
              <a:rPr lang="ar-SA" sz="2000" dirty="0" smtClean="0"/>
              <a:t>نوع من البحث هدفه الحصول على المعرفة المجردة بدون النظر الى امكانية تطبيقه في حل مشاكل قائمة. لكن قد يكون له تطبيقات مستقبلية. </a:t>
            </a:r>
            <a:endParaRPr lang="ar-SA" sz="2000" dirty="0"/>
          </a:p>
        </p:txBody>
      </p:sp>
      <p:cxnSp>
        <p:nvCxnSpPr>
          <p:cNvPr id="23" name="رابط مستقيم 22"/>
          <p:cNvCxnSpPr/>
          <p:nvPr/>
        </p:nvCxnSpPr>
        <p:spPr>
          <a:xfrm flipH="1">
            <a:off x="2845706" y="4211960"/>
            <a:ext cx="1899" cy="611985"/>
          </a:xfrm>
          <a:prstGeom prst="line">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a:off x="1295635" y="4855339"/>
            <a:ext cx="3096344" cy="1631216"/>
          </a:xfrm>
          <a:prstGeom prst="rect">
            <a:avLst/>
          </a:prstGeom>
          <a:noFill/>
        </p:spPr>
        <p:txBody>
          <a:bodyPr wrap="square" rtlCol="1">
            <a:spAutoFit/>
          </a:bodyPr>
          <a:lstStyle/>
          <a:p>
            <a:r>
              <a:rPr lang="ar-SA" sz="2000" dirty="0" smtClean="0"/>
              <a:t>نوع من البحث يكون موجهة لحل مشكلة قائمة أو انتاج معرفة يمكن الاستفادة منها في حل مشاكل علمية او مجتمعية قائمة أو قد ينتج عنها اكتشافات علمية.</a:t>
            </a:r>
            <a:endParaRPr lang="ar-SA" sz="2000" dirty="0"/>
          </a:p>
        </p:txBody>
      </p:sp>
    </p:spTree>
    <p:extLst>
      <p:ext uri="{BB962C8B-B14F-4D97-AF65-F5344CB8AC3E}">
        <p14:creationId xmlns:p14="http://schemas.microsoft.com/office/powerpoint/2010/main" val="46041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771800" y="742391"/>
            <a:ext cx="4464496" cy="707886"/>
          </a:xfrm>
          <a:prstGeom prst="rect">
            <a:avLst/>
          </a:prstGeom>
          <a:solidFill>
            <a:schemeClr val="accent1">
              <a:lumMod val="60000"/>
              <a:lumOff val="40000"/>
            </a:schemeClr>
          </a:solidFill>
          <a:ln>
            <a:solidFill>
              <a:schemeClr val="tx1"/>
            </a:solidFill>
          </a:ln>
        </p:spPr>
        <p:txBody>
          <a:bodyPr wrap="square" rtlCol="1">
            <a:spAutoFit/>
          </a:bodyPr>
          <a:lstStyle/>
          <a:p>
            <a:r>
              <a:rPr lang="ar-SA" sz="4000" dirty="0" smtClean="0"/>
              <a:t>خصائص البحث العلمي</a:t>
            </a:r>
            <a:endParaRPr lang="ar-SA" sz="4000" dirty="0"/>
          </a:p>
        </p:txBody>
      </p:sp>
      <p:cxnSp>
        <p:nvCxnSpPr>
          <p:cNvPr id="5" name="رابط مستقيم 4"/>
          <p:cNvCxnSpPr>
            <a:stCxn id="3" idx="2"/>
          </p:cNvCxnSpPr>
          <p:nvPr/>
        </p:nvCxnSpPr>
        <p:spPr>
          <a:xfrm>
            <a:off x="5004048" y="1450277"/>
            <a:ext cx="0" cy="898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a:off x="1187624" y="2348880"/>
            <a:ext cx="67687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7956376" y="2348880"/>
            <a:ext cx="0" cy="898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6732240" y="3247483"/>
            <a:ext cx="1800200" cy="1200329"/>
          </a:xfrm>
          <a:prstGeom prst="rect">
            <a:avLst/>
          </a:prstGeom>
          <a:solidFill>
            <a:schemeClr val="accent1">
              <a:lumMod val="60000"/>
              <a:lumOff val="40000"/>
            </a:schemeClr>
          </a:solidFill>
          <a:ln>
            <a:solidFill>
              <a:schemeClr val="tx1"/>
            </a:solidFill>
          </a:ln>
        </p:spPr>
        <p:txBody>
          <a:bodyPr wrap="square" rtlCol="1">
            <a:spAutoFit/>
          </a:bodyPr>
          <a:lstStyle/>
          <a:p>
            <a:r>
              <a:rPr lang="ar-SA" sz="2400" dirty="0" smtClean="0"/>
              <a:t>مبني على قواعد وخطوات دقيقة وصارمة</a:t>
            </a:r>
            <a:endParaRPr lang="ar-SA" sz="2400" dirty="0"/>
          </a:p>
        </p:txBody>
      </p:sp>
      <p:cxnSp>
        <p:nvCxnSpPr>
          <p:cNvPr id="12" name="رابط مستقيم 11"/>
          <p:cNvCxnSpPr/>
          <p:nvPr/>
        </p:nvCxnSpPr>
        <p:spPr>
          <a:xfrm>
            <a:off x="5004048" y="2348880"/>
            <a:ext cx="0" cy="898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4319972" y="3247483"/>
            <a:ext cx="1476164" cy="461665"/>
          </a:xfrm>
          <a:prstGeom prst="rect">
            <a:avLst/>
          </a:prstGeom>
          <a:solidFill>
            <a:schemeClr val="accent1">
              <a:lumMod val="60000"/>
              <a:lumOff val="40000"/>
            </a:schemeClr>
          </a:solidFill>
          <a:ln>
            <a:solidFill>
              <a:schemeClr val="tx1"/>
            </a:solidFill>
          </a:ln>
        </p:spPr>
        <p:txBody>
          <a:bodyPr wrap="square" rtlCol="1">
            <a:spAutoFit/>
          </a:bodyPr>
          <a:lstStyle/>
          <a:p>
            <a:pPr algn="ctr"/>
            <a:r>
              <a:rPr lang="ar-SA" sz="2400" dirty="0" smtClean="0"/>
              <a:t>قابل للاختبار</a:t>
            </a:r>
            <a:endParaRPr lang="ar-SA" sz="2400" dirty="0"/>
          </a:p>
        </p:txBody>
      </p:sp>
      <p:cxnSp>
        <p:nvCxnSpPr>
          <p:cNvPr id="14" name="رابط مستقيم 13"/>
          <p:cNvCxnSpPr/>
          <p:nvPr/>
        </p:nvCxnSpPr>
        <p:spPr>
          <a:xfrm>
            <a:off x="3275856" y="2348880"/>
            <a:ext cx="0" cy="898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2591780" y="3251023"/>
            <a:ext cx="1368152" cy="461665"/>
          </a:xfrm>
          <a:prstGeom prst="rect">
            <a:avLst/>
          </a:prstGeom>
          <a:solidFill>
            <a:schemeClr val="accent1">
              <a:lumMod val="60000"/>
              <a:lumOff val="40000"/>
            </a:schemeClr>
          </a:solidFill>
          <a:ln>
            <a:solidFill>
              <a:schemeClr val="tx1"/>
            </a:solidFill>
          </a:ln>
        </p:spPr>
        <p:txBody>
          <a:bodyPr wrap="square" rtlCol="1">
            <a:spAutoFit/>
          </a:bodyPr>
          <a:lstStyle/>
          <a:p>
            <a:pPr algn="ctr"/>
            <a:r>
              <a:rPr lang="ar-SA" sz="2400" dirty="0" smtClean="0"/>
              <a:t>قابل للإعادة</a:t>
            </a:r>
            <a:endParaRPr lang="ar-SA" sz="2400" dirty="0"/>
          </a:p>
        </p:txBody>
      </p:sp>
      <p:cxnSp>
        <p:nvCxnSpPr>
          <p:cNvPr id="17" name="رابط مستقيم 16"/>
          <p:cNvCxnSpPr/>
          <p:nvPr/>
        </p:nvCxnSpPr>
        <p:spPr>
          <a:xfrm>
            <a:off x="1187624" y="2368680"/>
            <a:ext cx="0" cy="898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503548" y="3247483"/>
            <a:ext cx="1368152" cy="1846659"/>
          </a:xfrm>
          <a:prstGeom prst="rect">
            <a:avLst/>
          </a:prstGeom>
          <a:solidFill>
            <a:schemeClr val="accent1">
              <a:lumMod val="60000"/>
              <a:lumOff val="40000"/>
            </a:schemeClr>
          </a:solidFill>
          <a:ln>
            <a:solidFill>
              <a:schemeClr val="tx1"/>
            </a:solidFill>
          </a:ln>
        </p:spPr>
        <p:txBody>
          <a:bodyPr wrap="square" rtlCol="1">
            <a:spAutoFit/>
          </a:bodyPr>
          <a:lstStyle/>
          <a:p>
            <a:pPr algn="ctr"/>
            <a:r>
              <a:rPr lang="ar-SA" sz="2400" dirty="0" smtClean="0"/>
              <a:t>موضوعي</a:t>
            </a:r>
          </a:p>
          <a:p>
            <a:pPr algn="ctr"/>
            <a:r>
              <a:rPr lang="ar-SA" dirty="0" smtClean="0"/>
              <a:t>(نتائجه مبنية على بيانات فعلية وليس على انطباعات او آراء شخصية)</a:t>
            </a:r>
            <a:endParaRPr lang="ar-SA" dirty="0"/>
          </a:p>
        </p:txBody>
      </p:sp>
      <p:cxnSp>
        <p:nvCxnSpPr>
          <p:cNvPr id="19" name="رابط مستقيم 18"/>
          <p:cNvCxnSpPr>
            <a:endCxn id="21" idx="0"/>
          </p:cNvCxnSpPr>
          <p:nvPr/>
        </p:nvCxnSpPr>
        <p:spPr>
          <a:xfrm>
            <a:off x="6084168" y="2368680"/>
            <a:ext cx="0" cy="2263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5169942" y="4632477"/>
            <a:ext cx="1828451" cy="830997"/>
          </a:xfrm>
          <a:prstGeom prst="rect">
            <a:avLst/>
          </a:prstGeom>
          <a:solidFill>
            <a:schemeClr val="accent1">
              <a:lumMod val="60000"/>
              <a:lumOff val="40000"/>
            </a:schemeClr>
          </a:solidFill>
          <a:ln>
            <a:solidFill>
              <a:schemeClr val="tx1"/>
            </a:solidFill>
          </a:ln>
        </p:spPr>
        <p:txBody>
          <a:bodyPr wrap="square" rtlCol="1">
            <a:spAutoFit/>
          </a:bodyPr>
          <a:lstStyle/>
          <a:p>
            <a:pPr algn="ctr"/>
            <a:r>
              <a:rPr lang="ar-SA" sz="2400" dirty="0" smtClean="0"/>
              <a:t>له هدف (اهداف) محدد</a:t>
            </a:r>
            <a:endParaRPr lang="ar-SA" sz="2400" dirty="0"/>
          </a:p>
        </p:txBody>
      </p:sp>
    </p:spTree>
    <p:extLst>
      <p:ext uri="{BB962C8B-B14F-4D97-AF65-F5344CB8AC3E}">
        <p14:creationId xmlns:p14="http://schemas.microsoft.com/office/powerpoint/2010/main" val="1007020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2417" y="-609"/>
            <a:ext cx="8229600" cy="1143000"/>
          </a:xfrm>
        </p:spPr>
        <p:txBody>
          <a:bodyPr>
            <a:normAutofit/>
          </a:bodyPr>
          <a:lstStyle/>
          <a:p>
            <a:r>
              <a:rPr lang="ar-SA" sz="3600" dirty="0" smtClean="0"/>
              <a:t>خوارزمية البحث العلمي</a:t>
            </a:r>
            <a:endParaRPr lang="ar-SA" sz="36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119511" y="924797"/>
            <a:ext cx="4894922" cy="400110"/>
          </a:xfrm>
          <a:prstGeom prst="rect">
            <a:avLst/>
          </a:prstGeom>
          <a:solidFill>
            <a:schemeClr val="accent3">
              <a:lumMod val="75000"/>
            </a:schemeClr>
          </a:solidFill>
        </p:spPr>
        <p:txBody>
          <a:bodyPr wrap="square" rtlCol="1">
            <a:spAutoFit/>
          </a:bodyPr>
          <a:lstStyle/>
          <a:p>
            <a:r>
              <a:rPr lang="ar-SA" sz="2000" b="1" dirty="0" smtClean="0"/>
              <a:t>الملاحظة او طرح تسأل (</a:t>
            </a:r>
            <a:r>
              <a:rPr lang="en-US" sz="2000" b="1" dirty="0" smtClean="0"/>
              <a:t>Question/Observation</a:t>
            </a:r>
            <a:r>
              <a:rPr lang="ar-SA" sz="2000" b="1" dirty="0" smtClean="0"/>
              <a:t>)</a:t>
            </a:r>
            <a:endParaRPr lang="ar-SA" sz="2000" b="1" dirty="0"/>
          </a:p>
        </p:txBody>
      </p:sp>
      <p:cxnSp>
        <p:nvCxnSpPr>
          <p:cNvPr id="6" name="رابط كسهم مستقيم 5"/>
          <p:cNvCxnSpPr/>
          <p:nvPr/>
        </p:nvCxnSpPr>
        <p:spPr>
          <a:xfrm>
            <a:off x="5471080" y="1895482"/>
            <a:ext cx="0" cy="288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080543" y="1495372"/>
            <a:ext cx="4933889" cy="400110"/>
          </a:xfrm>
          <a:prstGeom prst="rect">
            <a:avLst/>
          </a:prstGeom>
          <a:solidFill>
            <a:schemeClr val="accent3"/>
          </a:solidFill>
        </p:spPr>
        <p:txBody>
          <a:bodyPr wrap="square" rtlCol="1">
            <a:spAutoFit/>
          </a:bodyPr>
          <a:lstStyle/>
          <a:p>
            <a:r>
              <a:rPr lang="ar-SA" sz="2000" b="1" dirty="0" smtClean="0"/>
              <a:t>حدد المشكلة (</a:t>
            </a:r>
            <a:r>
              <a:rPr lang="en-US" sz="2000" b="1" dirty="0" smtClean="0"/>
              <a:t>Identify the problem</a:t>
            </a:r>
            <a:r>
              <a:rPr lang="ar-SA" sz="2000" b="1" dirty="0" smtClean="0"/>
              <a:t>)</a:t>
            </a:r>
            <a:endParaRPr lang="ar-SA" sz="2000" b="1" dirty="0"/>
          </a:p>
        </p:txBody>
      </p:sp>
      <p:cxnSp>
        <p:nvCxnSpPr>
          <p:cNvPr id="10" name="رابط كسهم مستقيم 9"/>
          <p:cNvCxnSpPr/>
          <p:nvPr/>
        </p:nvCxnSpPr>
        <p:spPr>
          <a:xfrm flipH="1">
            <a:off x="5446665" y="1307395"/>
            <a:ext cx="1" cy="18797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3119511" y="2183482"/>
            <a:ext cx="4894921" cy="400110"/>
          </a:xfrm>
          <a:prstGeom prst="rect">
            <a:avLst/>
          </a:prstGeom>
          <a:solidFill>
            <a:schemeClr val="accent3"/>
          </a:solidFill>
        </p:spPr>
        <p:txBody>
          <a:bodyPr wrap="square" rtlCol="1">
            <a:spAutoFit/>
          </a:bodyPr>
          <a:lstStyle/>
          <a:p>
            <a:r>
              <a:rPr lang="ar-SA" sz="2000" b="1" dirty="0" smtClean="0"/>
              <a:t>مسح لدراسات السابقة </a:t>
            </a:r>
            <a:r>
              <a:rPr lang="en-US" sz="2000" b="1" dirty="0" smtClean="0"/>
              <a:t>Background Research)</a:t>
            </a:r>
            <a:r>
              <a:rPr lang="ar-SA" sz="2000" b="1" dirty="0" smtClean="0"/>
              <a:t>)</a:t>
            </a:r>
            <a:endParaRPr lang="ar-SA" sz="2000" b="1" dirty="0"/>
          </a:p>
        </p:txBody>
      </p:sp>
      <p:sp>
        <p:nvSpPr>
          <p:cNvPr id="12" name="مربع نص 11"/>
          <p:cNvSpPr txBox="1"/>
          <p:nvPr/>
        </p:nvSpPr>
        <p:spPr>
          <a:xfrm>
            <a:off x="2263236" y="2812920"/>
            <a:ext cx="5751197" cy="400110"/>
          </a:xfrm>
          <a:prstGeom prst="rect">
            <a:avLst/>
          </a:prstGeom>
          <a:solidFill>
            <a:schemeClr val="accent3"/>
          </a:solidFill>
        </p:spPr>
        <p:txBody>
          <a:bodyPr wrap="square" rtlCol="1">
            <a:spAutoFit/>
          </a:bodyPr>
          <a:lstStyle/>
          <a:p>
            <a:r>
              <a:rPr lang="ar-SA" sz="2000" b="1" dirty="0" smtClean="0"/>
              <a:t>وضع فرضية (فرضيات) تبني عليها </a:t>
            </a:r>
            <a:r>
              <a:rPr lang="en-US" sz="2000" b="1" dirty="0" smtClean="0"/>
              <a:t>Construct hypothesis)</a:t>
            </a:r>
            <a:r>
              <a:rPr lang="ar-SA" sz="2000" b="1" dirty="0" smtClean="0"/>
              <a:t>)</a:t>
            </a:r>
            <a:endParaRPr lang="ar-SA" sz="2000" b="1" dirty="0"/>
          </a:p>
        </p:txBody>
      </p:sp>
      <p:cxnSp>
        <p:nvCxnSpPr>
          <p:cNvPr id="13" name="رابط كسهم مستقيم 12"/>
          <p:cNvCxnSpPr/>
          <p:nvPr/>
        </p:nvCxnSpPr>
        <p:spPr>
          <a:xfrm>
            <a:off x="5463028" y="2671547"/>
            <a:ext cx="0" cy="18797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5461394" y="3213030"/>
            <a:ext cx="8880" cy="18797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2551268" y="3401007"/>
            <a:ext cx="5616624" cy="400110"/>
          </a:xfrm>
          <a:prstGeom prst="rect">
            <a:avLst/>
          </a:prstGeom>
          <a:solidFill>
            <a:schemeClr val="accent3"/>
          </a:solidFill>
        </p:spPr>
        <p:txBody>
          <a:bodyPr wrap="square" rtlCol="1">
            <a:spAutoFit/>
          </a:bodyPr>
          <a:lstStyle/>
          <a:p>
            <a:r>
              <a:rPr lang="ar-SA" sz="2000" b="1" dirty="0" smtClean="0"/>
              <a:t>اختبر الفرضية من خلال التجربة </a:t>
            </a:r>
            <a:r>
              <a:rPr lang="en-US" sz="2000" b="1" dirty="0" smtClean="0"/>
              <a:t>Test with an experiment)</a:t>
            </a:r>
            <a:r>
              <a:rPr lang="ar-SA" sz="2000" b="1" dirty="0" smtClean="0"/>
              <a:t>)</a:t>
            </a:r>
            <a:endParaRPr lang="ar-SA" sz="2000" b="1" dirty="0"/>
          </a:p>
        </p:txBody>
      </p:sp>
      <p:cxnSp>
        <p:nvCxnSpPr>
          <p:cNvPr id="17" name="رابط كسهم مستقيم 16"/>
          <p:cNvCxnSpPr/>
          <p:nvPr/>
        </p:nvCxnSpPr>
        <p:spPr>
          <a:xfrm>
            <a:off x="6014840" y="4411382"/>
            <a:ext cx="0" cy="18797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5734589" y="4587387"/>
            <a:ext cx="553741" cy="400110"/>
          </a:xfrm>
          <a:prstGeom prst="rect">
            <a:avLst/>
          </a:prstGeom>
          <a:solidFill>
            <a:schemeClr val="accent6">
              <a:lumMod val="75000"/>
            </a:schemeClr>
          </a:solidFill>
        </p:spPr>
        <p:txBody>
          <a:bodyPr wrap="square" rtlCol="1">
            <a:spAutoFit/>
          </a:bodyPr>
          <a:lstStyle/>
          <a:p>
            <a:r>
              <a:rPr lang="en-US" sz="2000" b="1" dirty="0" smtClean="0"/>
              <a:t>Yes</a:t>
            </a:r>
            <a:endParaRPr lang="ar-SA" sz="2000" b="1" dirty="0"/>
          </a:p>
        </p:txBody>
      </p:sp>
      <p:cxnSp>
        <p:nvCxnSpPr>
          <p:cNvPr id="23" name="رابط كسهم مستقيم 22"/>
          <p:cNvCxnSpPr/>
          <p:nvPr/>
        </p:nvCxnSpPr>
        <p:spPr>
          <a:xfrm>
            <a:off x="5086547" y="4446248"/>
            <a:ext cx="0" cy="18797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a:off x="4812386" y="4637640"/>
            <a:ext cx="553741" cy="400110"/>
          </a:xfrm>
          <a:prstGeom prst="rect">
            <a:avLst/>
          </a:prstGeom>
          <a:solidFill>
            <a:schemeClr val="accent6">
              <a:lumMod val="75000"/>
            </a:schemeClr>
          </a:solidFill>
        </p:spPr>
        <p:txBody>
          <a:bodyPr wrap="square" rtlCol="1">
            <a:spAutoFit/>
          </a:bodyPr>
          <a:lstStyle/>
          <a:p>
            <a:r>
              <a:rPr lang="en-US" sz="2000" b="1" dirty="0" smtClean="0"/>
              <a:t>NO</a:t>
            </a:r>
            <a:endParaRPr lang="ar-SA" sz="2000" b="1" dirty="0"/>
          </a:p>
        </p:txBody>
      </p:sp>
      <p:grpSp>
        <p:nvGrpSpPr>
          <p:cNvPr id="37" name="مجموعة 36"/>
          <p:cNvGrpSpPr/>
          <p:nvPr/>
        </p:nvGrpSpPr>
        <p:grpSpPr>
          <a:xfrm>
            <a:off x="2263236" y="3414560"/>
            <a:ext cx="2549150" cy="1423135"/>
            <a:chOff x="2277187" y="4177072"/>
            <a:chExt cx="2549150" cy="1423135"/>
          </a:xfrm>
        </p:grpSpPr>
        <p:cxnSp>
          <p:nvCxnSpPr>
            <p:cNvPr id="32" name="رابط مستقيم 31"/>
            <p:cNvCxnSpPr>
              <a:stCxn id="24" idx="1"/>
            </p:cNvCxnSpPr>
            <p:nvPr/>
          </p:nvCxnSpPr>
          <p:spPr>
            <a:xfrm flipH="1">
              <a:off x="2277187" y="5600207"/>
              <a:ext cx="25491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V="1">
              <a:off x="2277187" y="4177074"/>
              <a:ext cx="0" cy="14231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a:endCxn id="15" idx="1"/>
            </p:cNvCxnSpPr>
            <p:nvPr/>
          </p:nvCxnSpPr>
          <p:spPr>
            <a:xfrm>
              <a:off x="2277187" y="4177072"/>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8" name="رابط كسهم مستقيم 37"/>
          <p:cNvCxnSpPr/>
          <p:nvPr/>
        </p:nvCxnSpPr>
        <p:spPr>
          <a:xfrm>
            <a:off x="6037242" y="4987497"/>
            <a:ext cx="8880" cy="18882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مربع نص 42"/>
          <p:cNvSpPr txBox="1"/>
          <p:nvPr/>
        </p:nvSpPr>
        <p:spPr>
          <a:xfrm>
            <a:off x="4606071" y="4011272"/>
            <a:ext cx="1800200" cy="400110"/>
          </a:xfrm>
          <a:prstGeom prst="rect">
            <a:avLst/>
          </a:prstGeom>
          <a:solidFill>
            <a:schemeClr val="accent6">
              <a:lumMod val="75000"/>
            </a:schemeClr>
          </a:solidFill>
        </p:spPr>
        <p:txBody>
          <a:bodyPr wrap="square" rtlCol="1">
            <a:spAutoFit/>
          </a:bodyPr>
          <a:lstStyle/>
          <a:p>
            <a:r>
              <a:rPr lang="ar-SA" sz="2000" b="1" dirty="0" smtClean="0"/>
              <a:t>التجربة مناسبة؟</a:t>
            </a:r>
            <a:endParaRPr lang="ar-SA" sz="2000" b="1" dirty="0"/>
          </a:p>
        </p:txBody>
      </p:sp>
      <p:cxnSp>
        <p:nvCxnSpPr>
          <p:cNvPr id="44" name="رابط كسهم مستقيم 43"/>
          <p:cNvCxnSpPr/>
          <p:nvPr/>
        </p:nvCxnSpPr>
        <p:spPr>
          <a:xfrm>
            <a:off x="5481193" y="3801117"/>
            <a:ext cx="0" cy="187977"/>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8" name="مربع نص 47"/>
          <p:cNvSpPr txBox="1"/>
          <p:nvPr/>
        </p:nvSpPr>
        <p:spPr>
          <a:xfrm>
            <a:off x="323528" y="5176317"/>
            <a:ext cx="8424936" cy="400110"/>
          </a:xfrm>
          <a:prstGeom prst="rect">
            <a:avLst/>
          </a:prstGeom>
          <a:solidFill>
            <a:schemeClr val="accent5">
              <a:lumMod val="60000"/>
              <a:lumOff val="40000"/>
            </a:schemeClr>
          </a:solidFill>
        </p:spPr>
        <p:txBody>
          <a:bodyPr wrap="square" rtlCol="1">
            <a:spAutoFit/>
          </a:bodyPr>
          <a:lstStyle/>
          <a:p>
            <a:r>
              <a:rPr lang="ar-SA" sz="2000" b="1" dirty="0" smtClean="0"/>
              <a:t>النتائج , تحليل البيانات وضع استنتاجات (</a:t>
            </a:r>
            <a:r>
              <a:rPr lang="en-US" sz="2000" b="1" dirty="0" smtClean="0"/>
              <a:t>(Results, Analyze data and Draw conclusions</a:t>
            </a:r>
            <a:endParaRPr lang="ar-SA" sz="2000" b="1" dirty="0"/>
          </a:p>
        </p:txBody>
      </p:sp>
      <p:cxnSp>
        <p:nvCxnSpPr>
          <p:cNvPr id="60" name="رابط كسهم مستقيم 59"/>
          <p:cNvCxnSpPr/>
          <p:nvPr/>
        </p:nvCxnSpPr>
        <p:spPr>
          <a:xfrm>
            <a:off x="6265858" y="5576427"/>
            <a:ext cx="8880" cy="18882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رابط كسهم مستقيم 60"/>
          <p:cNvCxnSpPr/>
          <p:nvPr/>
        </p:nvCxnSpPr>
        <p:spPr>
          <a:xfrm>
            <a:off x="3071664" y="5576427"/>
            <a:ext cx="8880" cy="18882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2" name="مربع نص 61"/>
          <p:cNvSpPr txBox="1"/>
          <p:nvPr/>
        </p:nvSpPr>
        <p:spPr>
          <a:xfrm>
            <a:off x="1387141" y="5765247"/>
            <a:ext cx="2741415" cy="400110"/>
          </a:xfrm>
          <a:prstGeom prst="rect">
            <a:avLst/>
          </a:prstGeom>
          <a:solidFill>
            <a:schemeClr val="accent5">
              <a:lumMod val="60000"/>
              <a:lumOff val="40000"/>
            </a:schemeClr>
          </a:solidFill>
        </p:spPr>
        <p:txBody>
          <a:bodyPr wrap="square" rtlCol="1">
            <a:spAutoFit/>
          </a:bodyPr>
          <a:lstStyle/>
          <a:p>
            <a:r>
              <a:rPr lang="ar-SA" sz="2000" b="1" dirty="0" smtClean="0"/>
              <a:t>النتائج متوافقة مع الفرضية</a:t>
            </a:r>
            <a:endParaRPr lang="ar-SA" sz="2000" b="1" dirty="0"/>
          </a:p>
        </p:txBody>
      </p:sp>
      <p:sp>
        <p:nvSpPr>
          <p:cNvPr id="63" name="مربع نص 62"/>
          <p:cNvSpPr txBox="1"/>
          <p:nvPr/>
        </p:nvSpPr>
        <p:spPr>
          <a:xfrm>
            <a:off x="4535996" y="5739296"/>
            <a:ext cx="2916324" cy="400110"/>
          </a:xfrm>
          <a:prstGeom prst="rect">
            <a:avLst/>
          </a:prstGeom>
          <a:solidFill>
            <a:schemeClr val="accent5">
              <a:lumMod val="60000"/>
              <a:lumOff val="40000"/>
            </a:schemeClr>
          </a:solidFill>
        </p:spPr>
        <p:txBody>
          <a:bodyPr wrap="square" rtlCol="1">
            <a:spAutoFit/>
          </a:bodyPr>
          <a:lstStyle/>
          <a:p>
            <a:r>
              <a:rPr lang="ar-SA" sz="2000" b="1" dirty="0" smtClean="0"/>
              <a:t>النتائج غير متوافقة مع الفرضية</a:t>
            </a:r>
          </a:p>
        </p:txBody>
      </p:sp>
      <p:cxnSp>
        <p:nvCxnSpPr>
          <p:cNvPr id="64" name="رابط كسهم مستقيم 63"/>
          <p:cNvCxnSpPr/>
          <p:nvPr/>
        </p:nvCxnSpPr>
        <p:spPr>
          <a:xfrm>
            <a:off x="3063482" y="6165357"/>
            <a:ext cx="8880" cy="18882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5" name="مربع نص 64"/>
          <p:cNvSpPr txBox="1"/>
          <p:nvPr/>
        </p:nvSpPr>
        <p:spPr>
          <a:xfrm>
            <a:off x="574164" y="6384302"/>
            <a:ext cx="4560081" cy="400110"/>
          </a:xfrm>
          <a:prstGeom prst="rect">
            <a:avLst/>
          </a:prstGeom>
          <a:solidFill>
            <a:schemeClr val="accent4">
              <a:lumMod val="40000"/>
              <a:lumOff val="60000"/>
            </a:schemeClr>
          </a:solidFill>
        </p:spPr>
        <p:txBody>
          <a:bodyPr wrap="square" rtlCol="1">
            <a:spAutoFit/>
          </a:bodyPr>
          <a:lstStyle/>
          <a:p>
            <a:r>
              <a:rPr lang="ar-SA" sz="2000" b="1" dirty="0" smtClean="0"/>
              <a:t>ايصال النتائج للآخرين (</a:t>
            </a:r>
            <a:r>
              <a:rPr lang="en-US" sz="2000" b="1" dirty="0" smtClean="0"/>
              <a:t>(Communicate Results</a:t>
            </a:r>
            <a:endParaRPr lang="ar-SA" sz="2000" b="1" dirty="0"/>
          </a:p>
        </p:txBody>
      </p:sp>
      <p:grpSp>
        <p:nvGrpSpPr>
          <p:cNvPr id="105" name="مجموعة 104"/>
          <p:cNvGrpSpPr/>
          <p:nvPr/>
        </p:nvGrpSpPr>
        <p:grpSpPr>
          <a:xfrm>
            <a:off x="7452320" y="3012975"/>
            <a:ext cx="1363645" cy="2926376"/>
            <a:chOff x="7384821" y="3012975"/>
            <a:chExt cx="1363645" cy="2926376"/>
          </a:xfrm>
        </p:grpSpPr>
        <p:cxnSp>
          <p:nvCxnSpPr>
            <p:cNvPr id="98" name="رابط بشكل مرفق 97"/>
            <p:cNvCxnSpPr>
              <a:stCxn id="63" idx="3"/>
            </p:cNvCxnSpPr>
            <p:nvPr/>
          </p:nvCxnSpPr>
          <p:spPr>
            <a:xfrm flipV="1">
              <a:off x="7384821" y="3012982"/>
              <a:ext cx="1363644" cy="2926369"/>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رابط كسهم مستقيم 100"/>
            <p:cNvCxnSpPr>
              <a:endCxn id="12" idx="3"/>
            </p:cNvCxnSpPr>
            <p:nvPr/>
          </p:nvCxnSpPr>
          <p:spPr>
            <a:xfrm flipH="1" flipV="1">
              <a:off x="7946934" y="3012975"/>
              <a:ext cx="801532" cy="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80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80149" y="611977"/>
            <a:ext cx="2376264" cy="954107"/>
          </a:xfrm>
          <a:prstGeom prst="rect">
            <a:avLst/>
          </a:prstGeom>
          <a:solidFill>
            <a:schemeClr val="accent2"/>
          </a:solidFill>
        </p:spPr>
        <p:txBody>
          <a:bodyPr wrap="square" rtlCol="1">
            <a:spAutoFit/>
          </a:bodyPr>
          <a:lstStyle/>
          <a:p>
            <a:pPr algn="ctr"/>
            <a:r>
              <a:rPr lang="ar-SA" sz="2800" dirty="0" smtClean="0"/>
              <a:t>الملاحظة</a:t>
            </a:r>
          </a:p>
          <a:p>
            <a:pPr algn="ctr"/>
            <a:r>
              <a:rPr lang="en-US" sz="2800" dirty="0" smtClean="0"/>
              <a:t>Observation</a:t>
            </a:r>
            <a:endParaRPr lang="ar-SA" sz="2800" dirty="0"/>
          </a:p>
        </p:txBody>
      </p:sp>
      <p:sp>
        <p:nvSpPr>
          <p:cNvPr id="3" name="مربع نص 2"/>
          <p:cNvSpPr txBox="1"/>
          <p:nvPr/>
        </p:nvSpPr>
        <p:spPr>
          <a:xfrm>
            <a:off x="6174590" y="2027456"/>
            <a:ext cx="2567203" cy="1384995"/>
          </a:xfrm>
          <a:prstGeom prst="rect">
            <a:avLst/>
          </a:prstGeom>
          <a:solidFill>
            <a:schemeClr val="accent3">
              <a:lumMod val="60000"/>
              <a:lumOff val="40000"/>
            </a:schemeClr>
          </a:solidFill>
        </p:spPr>
        <p:txBody>
          <a:bodyPr wrap="square" rtlCol="1">
            <a:spAutoFit/>
          </a:bodyPr>
          <a:lstStyle/>
          <a:p>
            <a:pPr algn="ctr"/>
            <a:r>
              <a:rPr lang="ar-SA" sz="2800" dirty="0" smtClean="0"/>
              <a:t>تحديد المشكلة</a:t>
            </a:r>
          </a:p>
          <a:p>
            <a:pPr algn="ctr"/>
            <a:r>
              <a:rPr lang="en-US" sz="2800" dirty="0" smtClean="0"/>
              <a:t>Problem identification</a:t>
            </a:r>
            <a:endParaRPr lang="ar-SA" sz="2800" dirty="0"/>
          </a:p>
        </p:txBody>
      </p:sp>
      <p:sp>
        <p:nvSpPr>
          <p:cNvPr id="4" name="مربع نص 3"/>
          <p:cNvSpPr txBox="1"/>
          <p:nvPr/>
        </p:nvSpPr>
        <p:spPr>
          <a:xfrm>
            <a:off x="6414076" y="4442473"/>
            <a:ext cx="2088232" cy="954107"/>
          </a:xfrm>
          <a:prstGeom prst="rect">
            <a:avLst/>
          </a:prstGeom>
          <a:solidFill>
            <a:schemeClr val="bg2">
              <a:lumMod val="75000"/>
            </a:schemeClr>
          </a:solidFill>
        </p:spPr>
        <p:txBody>
          <a:bodyPr wrap="square" rtlCol="1">
            <a:spAutoFit/>
          </a:bodyPr>
          <a:lstStyle/>
          <a:p>
            <a:pPr algn="ctr"/>
            <a:r>
              <a:rPr lang="ar-SA" sz="2800" dirty="0" smtClean="0"/>
              <a:t>الفرضية</a:t>
            </a:r>
          </a:p>
          <a:p>
            <a:pPr algn="ctr"/>
            <a:r>
              <a:rPr lang="en-US" sz="2800" dirty="0" smtClean="0"/>
              <a:t>Hypothesis</a:t>
            </a:r>
            <a:endParaRPr lang="ar-SA" sz="2800" dirty="0"/>
          </a:p>
        </p:txBody>
      </p:sp>
      <p:sp>
        <p:nvSpPr>
          <p:cNvPr id="5" name="مربع نص 4"/>
          <p:cNvSpPr txBox="1"/>
          <p:nvPr/>
        </p:nvSpPr>
        <p:spPr>
          <a:xfrm>
            <a:off x="3824917" y="5465497"/>
            <a:ext cx="2088232" cy="954107"/>
          </a:xfrm>
          <a:prstGeom prst="rect">
            <a:avLst/>
          </a:prstGeom>
          <a:solidFill>
            <a:schemeClr val="accent6">
              <a:lumMod val="75000"/>
            </a:schemeClr>
          </a:solidFill>
        </p:spPr>
        <p:txBody>
          <a:bodyPr wrap="square" rtlCol="1">
            <a:spAutoFit/>
          </a:bodyPr>
          <a:lstStyle/>
          <a:p>
            <a:pPr algn="ctr"/>
            <a:r>
              <a:rPr lang="ar-SA" sz="2800" dirty="0" smtClean="0"/>
              <a:t>التجربة</a:t>
            </a:r>
          </a:p>
          <a:p>
            <a:pPr algn="ctr"/>
            <a:r>
              <a:rPr lang="en-US" sz="2800" dirty="0" smtClean="0"/>
              <a:t>Experiment</a:t>
            </a:r>
            <a:endParaRPr lang="ar-SA" sz="2800" dirty="0"/>
          </a:p>
        </p:txBody>
      </p:sp>
      <p:sp>
        <p:nvSpPr>
          <p:cNvPr id="6" name="مربع نص 5"/>
          <p:cNvSpPr txBox="1"/>
          <p:nvPr/>
        </p:nvSpPr>
        <p:spPr>
          <a:xfrm>
            <a:off x="451501" y="5262445"/>
            <a:ext cx="2592288" cy="954107"/>
          </a:xfrm>
          <a:prstGeom prst="rect">
            <a:avLst/>
          </a:prstGeom>
          <a:solidFill>
            <a:schemeClr val="accent5">
              <a:lumMod val="60000"/>
              <a:lumOff val="40000"/>
            </a:schemeClr>
          </a:solidFill>
        </p:spPr>
        <p:txBody>
          <a:bodyPr wrap="square" rtlCol="1">
            <a:spAutoFit/>
          </a:bodyPr>
          <a:lstStyle/>
          <a:p>
            <a:pPr algn="ctr"/>
            <a:r>
              <a:rPr lang="ar-SA" sz="2800" dirty="0" smtClean="0"/>
              <a:t>جمع البيانات</a:t>
            </a:r>
          </a:p>
          <a:p>
            <a:pPr algn="ctr"/>
            <a:r>
              <a:rPr lang="en-US" sz="2800" dirty="0" smtClean="0"/>
              <a:t>Data collection</a:t>
            </a:r>
            <a:endParaRPr lang="ar-SA" sz="2800" dirty="0"/>
          </a:p>
        </p:txBody>
      </p:sp>
      <p:sp>
        <p:nvSpPr>
          <p:cNvPr id="7" name="مربع نص 6"/>
          <p:cNvSpPr txBox="1"/>
          <p:nvPr/>
        </p:nvSpPr>
        <p:spPr>
          <a:xfrm>
            <a:off x="384158" y="3385298"/>
            <a:ext cx="2088232" cy="954107"/>
          </a:xfrm>
          <a:prstGeom prst="rect">
            <a:avLst/>
          </a:prstGeom>
          <a:solidFill>
            <a:schemeClr val="accent4">
              <a:lumMod val="60000"/>
              <a:lumOff val="40000"/>
            </a:schemeClr>
          </a:solidFill>
        </p:spPr>
        <p:txBody>
          <a:bodyPr wrap="square" rtlCol="1">
            <a:spAutoFit/>
          </a:bodyPr>
          <a:lstStyle/>
          <a:p>
            <a:pPr algn="ctr"/>
            <a:r>
              <a:rPr lang="ar-SA" sz="2800" dirty="0" smtClean="0"/>
              <a:t>التحليل</a:t>
            </a:r>
          </a:p>
          <a:p>
            <a:pPr algn="ctr"/>
            <a:r>
              <a:rPr lang="en-US" sz="2800" dirty="0" smtClean="0"/>
              <a:t>Analysis</a:t>
            </a:r>
            <a:endParaRPr lang="ar-SA" sz="2800" dirty="0"/>
          </a:p>
        </p:txBody>
      </p:sp>
      <p:sp>
        <p:nvSpPr>
          <p:cNvPr id="8" name="مربع نص 7"/>
          <p:cNvSpPr txBox="1"/>
          <p:nvPr/>
        </p:nvSpPr>
        <p:spPr>
          <a:xfrm>
            <a:off x="395536" y="1550403"/>
            <a:ext cx="2088232" cy="954107"/>
          </a:xfrm>
          <a:prstGeom prst="rect">
            <a:avLst/>
          </a:prstGeom>
          <a:solidFill>
            <a:schemeClr val="tx1">
              <a:lumMod val="50000"/>
              <a:lumOff val="50000"/>
            </a:schemeClr>
          </a:solidFill>
        </p:spPr>
        <p:txBody>
          <a:bodyPr wrap="square" rtlCol="1">
            <a:spAutoFit/>
          </a:bodyPr>
          <a:lstStyle/>
          <a:p>
            <a:pPr algn="ctr"/>
            <a:r>
              <a:rPr lang="ar-SA" sz="2800" dirty="0" smtClean="0"/>
              <a:t>النشر</a:t>
            </a:r>
          </a:p>
          <a:p>
            <a:pPr algn="ctr"/>
            <a:r>
              <a:rPr lang="en-US" sz="2800" dirty="0" smtClean="0"/>
              <a:t>Publication</a:t>
            </a:r>
            <a:endParaRPr lang="ar-SA" sz="2800" dirty="0"/>
          </a:p>
        </p:txBody>
      </p:sp>
      <p:sp>
        <p:nvSpPr>
          <p:cNvPr id="9" name="سهم للأسفل 8"/>
          <p:cNvSpPr/>
          <p:nvPr/>
        </p:nvSpPr>
        <p:spPr>
          <a:xfrm rot="18867200">
            <a:off x="6095046" y="1232162"/>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للأسفل 9"/>
          <p:cNvSpPr/>
          <p:nvPr/>
        </p:nvSpPr>
        <p:spPr>
          <a:xfrm>
            <a:off x="7017002" y="3650862"/>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للأسفل 10"/>
          <p:cNvSpPr/>
          <p:nvPr/>
        </p:nvSpPr>
        <p:spPr>
          <a:xfrm rot="3375089">
            <a:off x="5780089" y="4575255"/>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للأسفل 11"/>
          <p:cNvSpPr/>
          <p:nvPr/>
        </p:nvSpPr>
        <p:spPr>
          <a:xfrm rot="5400000">
            <a:off x="3167466" y="5431702"/>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للأسفل 12"/>
          <p:cNvSpPr/>
          <p:nvPr/>
        </p:nvSpPr>
        <p:spPr>
          <a:xfrm rot="10800000">
            <a:off x="1207680" y="4383599"/>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أسفل 13"/>
          <p:cNvSpPr/>
          <p:nvPr/>
        </p:nvSpPr>
        <p:spPr>
          <a:xfrm rot="10800000">
            <a:off x="1207679" y="2631724"/>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للأسفل 14"/>
          <p:cNvSpPr/>
          <p:nvPr/>
        </p:nvSpPr>
        <p:spPr>
          <a:xfrm rot="14459738">
            <a:off x="2603676" y="846274"/>
            <a:ext cx="441190" cy="688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7" name="رابط كسهم مستقيم 16"/>
          <p:cNvCxnSpPr/>
          <p:nvPr/>
        </p:nvCxnSpPr>
        <p:spPr>
          <a:xfrm flipV="1">
            <a:off x="4869033" y="1700808"/>
            <a:ext cx="0" cy="359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2483768" y="3650862"/>
            <a:ext cx="3831873" cy="89398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7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الملاحظة</a:t>
            </a:r>
            <a:br>
              <a:rPr lang="ar-SA" dirty="0" smtClean="0"/>
            </a:br>
            <a:r>
              <a:rPr lang="en-US" dirty="0" smtClean="0"/>
              <a:t>Observation</a:t>
            </a:r>
            <a:endParaRPr lang="ar-SA"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80528" y="2260487"/>
            <a:ext cx="9144001" cy="3046988"/>
          </a:xfrm>
          <a:prstGeom prst="rect">
            <a:avLst/>
          </a:prstGeom>
          <a:noFill/>
        </p:spPr>
        <p:txBody>
          <a:bodyPr wrap="square" rtlCol="1">
            <a:spAutoFit/>
          </a:bodyPr>
          <a:lstStyle/>
          <a:p>
            <a:r>
              <a:rPr lang="ar-SA" sz="2400" dirty="0" smtClean="0"/>
              <a:t>الملاحظة هي المعرفة التي نستقبلها من العالم المحيط بنا من خلال الحواس او من خلال التجربة. الملاحظة تثير التساؤلات عند الباحث لينطلق في محاولاته لإيجاد اجابات على هذه التساؤلات. من امثلتها:</a:t>
            </a:r>
          </a:p>
          <a:p>
            <a:endParaRPr lang="ar-SA" sz="2400" dirty="0"/>
          </a:p>
          <a:p>
            <a:pPr marL="342900" indent="-342900">
              <a:buFont typeface="Arial" pitchFamily="34" charset="0"/>
              <a:buChar char="•"/>
            </a:pPr>
            <a:r>
              <a:rPr lang="ar-SA" sz="2400" dirty="0" smtClean="0"/>
              <a:t>ملاحظة: الحرباء تغيير لونها ليتوافق مع بيئتها.</a:t>
            </a:r>
          </a:p>
          <a:p>
            <a:r>
              <a:rPr lang="ar-SA" sz="2400" dirty="0"/>
              <a:t> </a:t>
            </a:r>
            <a:r>
              <a:rPr lang="ar-SA" sz="2400" dirty="0" smtClean="0"/>
              <a:t>  السؤال: لماذا تستطيع الحرباء تغيير لونها؟ </a:t>
            </a:r>
          </a:p>
          <a:p>
            <a:pPr marL="342900" indent="-342900">
              <a:buFont typeface="Arial" pitchFamily="34" charset="0"/>
              <a:buChar char="•"/>
            </a:pPr>
            <a:r>
              <a:rPr lang="ar-SA" sz="2400" dirty="0" smtClean="0"/>
              <a:t>ملاحظة: حركة إبرة البوصلة عندما توضع قرب سلك من النحاس يمر به تيار كهربائي.</a:t>
            </a:r>
          </a:p>
          <a:p>
            <a:r>
              <a:rPr lang="ar-SA" sz="2400" dirty="0"/>
              <a:t> </a:t>
            </a:r>
            <a:r>
              <a:rPr lang="ar-SA" sz="2400" dirty="0" smtClean="0"/>
              <a:t>   السؤال: ماهي العلاقة بين حركة إبرة البوصلة والتيار الكهربائي؟ </a:t>
            </a:r>
          </a:p>
        </p:txBody>
      </p:sp>
    </p:spTree>
    <p:extLst>
      <p:ext uri="{BB962C8B-B14F-4D97-AF65-F5344CB8AC3E}">
        <p14:creationId xmlns:p14="http://schemas.microsoft.com/office/powerpoint/2010/main" val="187247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التعرف على المشكلة</a:t>
            </a:r>
            <a:endParaRPr lang="ar-SA"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206939" y="1340768"/>
            <a:ext cx="7488832" cy="5262979"/>
          </a:xfrm>
          <a:prstGeom prst="rect">
            <a:avLst/>
          </a:prstGeom>
          <a:noFill/>
        </p:spPr>
        <p:txBody>
          <a:bodyPr wrap="square" rtlCol="1">
            <a:spAutoFit/>
          </a:bodyPr>
          <a:lstStyle/>
          <a:p>
            <a:r>
              <a:rPr lang="ar-SA" sz="2000" dirty="0" smtClean="0"/>
              <a:t>التعريف السليم والتحديد الدقيق للمشكلة البحثية يرسم الاتجاه الصحيح للبحث, لذلك </a:t>
            </a:r>
          </a:p>
          <a:p>
            <a:r>
              <a:rPr lang="ar-SA" sz="2000" dirty="0" smtClean="0"/>
              <a:t>الخطوة الاولى في أي دراسة علمية رصينة هو: صياغة المشكلة بشكل دقيق ومحدد.  وهنا بعض المواصفات التي يجب توفرها في المشكلة البحثية الجيدة:</a:t>
            </a:r>
          </a:p>
          <a:p>
            <a:endParaRPr lang="ar-SA" sz="2400" dirty="0"/>
          </a:p>
          <a:p>
            <a:pPr marL="285750" indent="-285750">
              <a:buFont typeface="Wingdings" pitchFamily="2" charset="2"/>
              <a:buChar char="ü"/>
            </a:pPr>
            <a:r>
              <a:rPr lang="ar-SA" sz="2800" i="1" dirty="0" smtClean="0"/>
              <a:t>ان تثير اهتمام الباحث</a:t>
            </a:r>
          </a:p>
          <a:p>
            <a:pPr marL="285750" indent="-285750">
              <a:buFont typeface="Wingdings" pitchFamily="2" charset="2"/>
              <a:buChar char="ü"/>
            </a:pPr>
            <a:r>
              <a:rPr lang="ar-SA" sz="2800" i="1" dirty="0" smtClean="0"/>
              <a:t>ان تكون ذات قيمة</a:t>
            </a:r>
          </a:p>
          <a:p>
            <a:pPr marL="285750" indent="-285750">
              <a:buFont typeface="Wingdings" pitchFamily="2" charset="2"/>
              <a:buChar char="ü"/>
            </a:pPr>
            <a:r>
              <a:rPr lang="ar-SA" sz="2800" i="1" dirty="0" smtClean="0"/>
              <a:t>الاصالة</a:t>
            </a:r>
          </a:p>
          <a:p>
            <a:pPr marL="285750" indent="-285750">
              <a:buFont typeface="Wingdings" pitchFamily="2" charset="2"/>
              <a:buChar char="ü"/>
            </a:pPr>
            <a:r>
              <a:rPr lang="ar-SA" sz="2800" i="1" dirty="0" smtClean="0"/>
              <a:t>لها اهداف محددة وواضحة</a:t>
            </a:r>
          </a:p>
          <a:p>
            <a:pPr marL="285750" indent="-285750">
              <a:buFont typeface="Wingdings" pitchFamily="2" charset="2"/>
              <a:buChar char="ü"/>
            </a:pPr>
            <a:r>
              <a:rPr lang="ar-SA" sz="2800" i="1" dirty="0" smtClean="0"/>
              <a:t>الموضوعية والواقعية</a:t>
            </a:r>
          </a:p>
          <a:p>
            <a:pPr marL="285750" indent="-285750">
              <a:buFont typeface="Wingdings" pitchFamily="2" charset="2"/>
              <a:buChar char="ü"/>
            </a:pPr>
            <a:r>
              <a:rPr lang="ar-SA" sz="2800" i="1" dirty="0" smtClean="0"/>
              <a:t>قابلة للدراسة</a:t>
            </a:r>
          </a:p>
          <a:p>
            <a:pPr marL="285750" indent="-285750">
              <a:buFont typeface="Wingdings" pitchFamily="2" charset="2"/>
              <a:buChar char="ü"/>
            </a:pPr>
            <a:r>
              <a:rPr lang="ar-SA" sz="2800" i="1" dirty="0" smtClean="0"/>
              <a:t>متوافقة مع امكانيات الباحث</a:t>
            </a:r>
          </a:p>
          <a:p>
            <a:pPr marL="285750" indent="-285750">
              <a:buFont typeface="Wingdings" pitchFamily="2" charset="2"/>
              <a:buChar char="ü"/>
            </a:pPr>
            <a:r>
              <a:rPr lang="ar-SA" sz="2800" i="1" dirty="0"/>
              <a:t>ت</a:t>
            </a:r>
            <a:r>
              <a:rPr lang="ar-SA" sz="2800" i="1" dirty="0" smtClean="0"/>
              <a:t>وفر مصادر المعلومات</a:t>
            </a:r>
          </a:p>
          <a:p>
            <a:pPr marL="285750" indent="-285750">
              <a:buFont typeface="Wingdings" pitchFamily="2" charset="2"/>
              <a:buChar char="ü"/>
            </a:pPr>
            <a:endParaRPr lang="ar-SA" sz="2800" i="1" dirty="0"/>
          </a:p>
        </p:txBody>
      </p:sp>
    </p:spTree>
    <p:extLst>
      <p:ext uri="{BB962C8B-B14F-4D97-AF65-F5344CB8AC3E}">
        <p14:creationId xmlns:p14="http://schemas.microsoft.com/office/powerpoint/2010/main" val="3290816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486856"/>
            <a:ext cx="7992888" cy="5078313"/>
          </a:xfrm>
          <a:prstGeom prst="rect">
            <a:avLst/>
          </a:prstGeom>
        </p:spPr>
        <p:txBody>
          <a:bodyPr wrap="square">
            <a:spAutoFit/>
          </a:bodyPr>
          <a:lstStyle/>
          <a:p>
            <a:pPr marL="571500" indent="-571500" algn="just">
              <a:buFont typeface="Arial" pitchFamily="34" charset="0"/>
              <a:buChar char="•"/>
            </a:pPr>
            <a:r>
              <a:rPr lang="ar-SA" sz="3600" dirty="0" smtClean="0"/>
              <a:t>البحث العلمي أصبح من علامات </a:t>
            </a:r>
            <a:r>
              <a:rPr lang="ar-SA" sz="3600" dirty="0"/>
              <a:t>التطور والتقدم </a:t>
            </a:r>
            <a:r>
              <a:rPr lang="ar-SA" sz="3600" dirty="0" smtClean="0"/>
              <a:t>في هذا العصر, وارتبط ارتباطاً وثيقاً بتحضر وقوة الأمم.</a:t>
            </a:r>
          </a:p>
          <a:p>
            <a:pPr marL="571500" indent="-571500" algn="just">
              <a:buFont typeface="Arial" pitchFamily="34" charset="0"/>
              <a:buChar char="•"/>
            </a:pPr>
            <a:r>
              <a:rPr lang="ar-SA" sz="3600" dirty="0" smtClean="0"/>
              <a:t>أسهم في حل كثير من المشاكل المرتبط بحياة المجتمعات كالاقتصادية والصحية مما كان له دور كبير رفاهيات الشعوب. </a:t>
            </a:r>
          </a:p>
          <a:p>
            <a:pPr marL="571500" indent="-571500" algn="just">
              <a:buFont typeface="Arial" pitchFamily="34" charset="0"/>
              <a:buChar char="•"/>
            </a:pPr>
            <a:r>
              <a:rPr lang="ar-SA" sz="3600" dirty="0" smtClean="0"/>
              <a:t>لم يعد هناك أدنى شك في أن الدول التي لا تولي البحث العلمي الاهتمام الكافي اصبحت في مؤخرة الركب.  </a:t>
            </a:r>
            <a:endParaRPr lang="ar-SA"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8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267744" y="476672"/>
            <a:ext cx="5328592" cy="707886"/>
          </a:xfrm>
          <a:prstGeom prst="rect">
            <a:avLst/>
          </a:prstGeom>
          <a:noFill/>
        </p:spPr>
        <p:txBody>
          <a:bodyPr wrap="square" rtlCol="1">
            <a:spAutoFit/>
          </a:bodyPr>
          <a:lstStyle/>
          <a:p>
            <a:pPr algn="ctr"/>
            <a:r>
              <a:rPr lang="ar-SA" sz="4000" b="1" dirty="0" smtClean="0"/>
              <a:t>الاصالة</a:t>
            </a:r>
            <a:endParaRPr lang="ar-SA" sz="4000" b="1" dirty="0"/>
          </a:p>
        </p:txBody>
      </p:sp>
      <p:sp>
        <p:nvSpPr>
          <p:cNvPr id="4" name="مربع نص 3"/>
          <p:cNvSpPr txBox="1"/>
          <p:nvPr/>
        </p:nvSpPr>
        <p:spPr>
          <a:xfrm>
            <a:off x="1619672" y="1484784"/>
            <a:ext cx="7056784" cy="4031873"/>
          </a:xfrm>
          <a:prstGeom prst="rect">
            <a:avLst/>
          </a:prstGeom>
          <a:noFill/>
        </p:spPr>
        <p:txBody>
          <a:bodyPr wrap="square" rtlCol="1">
            <a:spAutoFit/>
          </a:bodyPr>
          <a:lstStyle/>
          <a:p>
            <a:r>
              <a:rPr lang="ar-SA" sz="2000" dirty="0" smtClean="0"/>
              <a:t>اصالة المشكلة البحثية  تعني انها لم تبحث من قبل. وهذا يحفظ جهد الباحث ويحافظ على موارده من تكرار شيء معلوم النتائج. وهناك خطوات لابد ان يتبعها البحث حتى يتعرف على أصالة بحثه منها:</a:t>
            </a:r>
          </a:p>
          <a:p>
            <a:endParaRPr lang="ar-SA" sz="2800" dirty="0"/>
          </a:p>
          <a:p>
            <a:pPr marL="285750" indent="-285750">
              <a:buFont typeface="Wingdings" pitchFamily="2" charset="2"/>
              <a:buChar char="Ø"/>
            </a:pPr>
            <a:r>
              <a:rPr lang="ar-SA" sz="2800" dirty="0" smtClean="0"/>
              <a:t> استعراض قواعد البيانات والدوريات المتخصصة على الانترنت.</a:t>
            </a:r>
          </a:p>
          <a:p>
            <a:pPr marL="285750" indent="-285750">
              <a:buFont typeface="Wingdings" pitchFamily="2" charset="2"/>
              <a:buChar char="Ø"/>
            </a:pPr>
            <a:r>
              <a:rPr lang="ar-SA" sz="2800" dirty="0" smtClean="0"/>
              <a:t>تتبع ما يطرح في المؤتمرات والندوات العلمية المتخصصة</a:t>
            </a:r>
          </a:p>
          <a:p>
            <a:pPr marL="285750" indent="-285750">
              <a:buFont typeface="Wingdings" pitchFamily="2" charset="2"/>
              <a:buChar char="Ø"/>
            </a:pPr>
            <a:r>
              <a:rPr lang="ar-SA" sz="2800" dirty="0" smtClean="0"/>
              <a:t> سؤال اصحاب الاختصاص</a:t>
            </a:r>
          </a:p>
          <a:p>
            <a:pPr marL="285750" indent="-285750">
              <a:buFont typeface="Wingdings" pitchFamily="2" charset="2"/>
              <a:buChar char="Ø"/>
            </a:pPr>
            <a:r>
              <a:rPr lang="ar-SA" sz="2800" dirty="0" smtClean="0"/>
              <a:t>زيارات المواقع البحثية المختصة سواء كانت حكومية او خاصة</a:t>
            </a:r>
            <a:endParaRPr lang="ar-SA"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334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0656" y="341783"/>
            <a:ext cx="8229600" cy="1143000"/>
          </a:xfrm>
        </p:spPr>
        <p:txBody>
          <a:bodyPr>
            <a:noAutofit/>
          </a:bodyPr>
          <a:lstStyle/>
          <a:p>
            <a:r>
              <a:rPr lang="ar-SA" sz="3600" b="1" dirty="0" smtClean="0"/>
              <a:t>  السؤال البحثي والفرضية  </a:t>
            </a:r>
            <a:br>
              <a:rPr lang="ar-SA" sz="3600" b="1" dirty="0" smtClean="0"/>
            </a:br>
            <a:r>
              <a:rPr lang="en-US" sz="3600" b="1" dirty="0" smtClean="0"/>
              <a:t>    </a:t>
            </a:r>
            <a:r>
              <a:rPr lang="en-US" sz="3200" b="1" dirty="0" smtClean="0"/>
              <a:t>Research question </a:t>
            </a:r>
            <a:r>
              <a:rPr lang="en-US" sz="3200" b="1" dirty="0"/>
              <a:t>and hypothesis</a:t>
            </a:r>
            <a:endParaRPr lang="ar-SA" sz="32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23528" y="1700808"/>
            <a:ext cx="8346461" cy="4401205"/>
          </a:xfrm>
          <a:prstGeom prst="rect">
            <a:avLst/>
          </a:prstGeom>
          <a:noFill/>
        </p:spPr>
        <p:txBody>
          <a:bodyPr wrap="square" rtlCol="1">
            <a:spAutoFit/>
          </a:bodyPr>
          <a:lstStyle/>
          <a:p>
            <a:pPr marL="342900" indent="-342900">
              <a:buFont typeface="Arial" pitchFamily="34" charset="0"/>
              <a:buChar char="•"/>
            </a:pPr>
            <a:r>
              <a:rPr lang="ar-SA" sz="2800" b="1" dirty="0" smtClean="0"/>
              <a:t>يعتبر السؤال (الاسئلة) البحثي والفرضية (الفرضيات) اساس أي دراسة بحثية</a:t>
            </a:r>
            <a:r>
              <a:rPr lang="ar-SA" sz="2800" b="1" dirty="0"/>
              <a:t>. يكون السؤال البحثي مختصر ومركز وغير </a:t>
            </a:r>
            <a:r>
              <a:rPr lang="ar-SA" sz="2800" b="1" dirty="0" smtClean="0"/>
              <a:t>جازم وعادةً يكون للسؤال مجموعة فرضيات من خلالها نحاول إيجاد جواب لسؤال.</a:t>
            </a:r>
          </a:p>
          <a:p>
            <a:pPr marL="342900" indent="-342900">
              <a:buFont typeface="Arial" pitchFamily="34" charset="0"/>
              <a:buChar char="•"/>
            </a:pPr>
            <a:r>
              <a:rPr lang="ar-SA" sz="2800" b="1" dirty="0"/>
              <a:t>الفرضية هي صياغة لتعبير عن علاقة تنبئية بين متغيرين أو اكثر. وتشكل الفرضية (أو الفرضيات ) المنهج التجريبي الذي يجب ان يتبع للإجابة على السؤال البحثي. لذلك من المهم صياغتها بحذر بحيث يكون لها علاقة واضحة بالسؤال ويمكن قياسها واختبارها.</a:t>
            </a:r>
            <a:endParaRPr lang="ar-SA" sz="2800" b="1" dirty="0" smtClean="0"/>
          </a:p>
          <a:p>
            <a:endParaRPr lang="ar-SA" sz="2800" b="1" dirty="0"/>
          </a:p>
          <a:p>
            <a:r>
              <a:rPr lang="ar-SA" sz="2800" b="1" dirty="0" smtClean="0"/>
              <a:t> </a:t>
            </a:r>
            <a:endParaRPr lang="ar-SA" sz="2800" dirty="0">
              <a:solidFill>
                <a:srgbClr val="FF0000"/>
              </a:solidFill>
            </a:endParaRPr>
          </a:p>
        </p:txBody>
      </p:sp>
    </p:spTree>
    <p:extLst>
      <p:ext uri="{BB962C8B-B14F-4D97-AF65-F5344CB8AC3E}">
        <p14:creationId xmlns:p14="http://schemas.microsoft.com/office/powerpoint/2010/main" val="1831628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06464" y="1484783"/>
            <a:ext cx="7851219" cy="4893647"/>
          </a:xfrm>
          <a:prstGeom prst="rect">
            <a:avLst/>
          </a:prstGeom>
        </p:spPr>
        <p:txBody>
          <a:bodyPr wrap="square">
            <a:spAutoFit/>
          </a:bodyPr>
          <a:lstStyle/>
          <a:p>
            <a:r>
              <a:rPr lang="ar-SA" sz="2400" b="1" dirty="0" smtClean="0"/>
              <a:t>ولابد ان يحتوي السؤال او الفرضية على</a:t>
            </a:r>
            <a:r>
              <a:rPr lang="ar-SA" sz="2400" dirty="0" smtClean="0"/>
              <a:t> متغيرات وهي كل ما يقبل التغير في التجربة ويمكن قياسه كمياً وكيفياً وقد يكون هذا المتغير: فترة زمنية, فكرة ما, درجة حرارة, او أي كل ما يمكن لنا دراسته. وتنقسم المتغيرات إجمالاً الى:</a:t>
            </a:r>
          </a:p>
          <a:p>
            <a:pPr marL="457200" indent="-457200">
              <a:buFont typeface="Wingdings" pitchFamily="2" charset="2"/>
              <a:buChar char="q"/>
            </a:pPr>
            <a:r>
              <a:rPr lang="ar-SA" sz="2400" dirty="0" smtClean="0">
                <a:solidFill>
                  <a:srgbClr val="FF0000"/>
                </a:solidFill>
              </a:rPr>
              <a:t>متغيرات مستقلة: </a:t>
            </a:r>
            <a:r>
              <a:rPr lang="ar-SA" sz="2400" dirty="0" smtClean="0"/>
              <a:t>وهو المتغير الذي يتحكم </a:t>
            </a:r>
            <a:r>
              <a:rPr lang="ar-SA" sz="2400" smtClean="0"/>
              <a:t>به الباحث </a:t>
            </a:r>
            <a:r>
              <a:rPr lang="ar-SA" sz="2400" dirty="0" smtClean="0"/>
              <a:t>في التجربة من أجل التأثير على المتغير او المتغيرات التابعة.</a:t>
            </a:r>
            <a:endParaRPr lang="ar-SA" sz="2400" dirty="0" smtClean="0">
              <a:solidFill>
                <a:srgbClr val="FF0000"/>
              </a:solidFill>
            </a:endParaRPr>
          </a:p>
          <a:p>
            <a:pPr marL="457200" indent="-457200">
              <a:buFont typeface="Wingdings" pitchFamily="2" charset="2"/>
              <a:buChar char="q"/>
            </a:pPr>
            <a:r>
              <a:rPr lang="ar-SA" sz="2400" dirty="0" smtClean="0">
                <a:solidFill>
                  <a:srgbClr val="FF0000"/>
                </a:solidFill>
              </a:rPr>
              <a:t>متغيرات تابعة: </a:t>
            </a:r>
            <a:r>
              <a:rPr lang="ar-SA" sz="2400" dirty="0" smtClean="0"/>
              <a:t>هو المتغير الذي يمكن اختباره وقياسه في تجربة علمية كنتيجة لتأثير المتغير المستقل, ولذلك فهو تبع للمتغير المستقل.</a:t>
            </a:r>
          </a:p>
          <a:p>
            <a:endParaRPr lang="ar-SA" sz="2400" dirty="0">
              <a:solidFill>
                <a:srgbClr val="FF0000"/>
              </a:solidFill>
            </a:endParaRPr>
          </a:p>
          <a:p>
            <a:r>
              <a:rPr lang="ar-SA" sz="2400" dirty="0" smtClean="0"/>
              <a:t>مثلاً يرغب الباحث في قياس تأثير درجة الحرارة على المقاومة الكهربائية لتيار يمر في سلك. درجة الحرارة يتحكم بها الباحث اثناء التجربة, لذلك هي متغير مستقل. كيفية تغير المقاومة الكهربائية هي المتغير التابع لأنها تتبع درجة الحرارة فهي دالة فيها. لذلك عند الرغبة في تمثيلها بيانياً فان المتغير المستقل يكون على محور </a:t>
            </a:r>
            <a:r>
              <a:rPr lang="en-US" sz="2400" dirty="0" smtClean="0"/>
              <a:t>X</a:t>
            </a:r>
            <a:r>
              <a:rPr lang="ar-SA" sz="2400" dirty="0" smtClean="0"/>
              <a:t> والمتغير التابع على محور </a:t>
            </a:r>
            <a:r>
              <a:rPr lang="en-US" sz="2400" dirty="0" smtClean="0"/>
              <a:t>Y</a:t>
            </a:r>
            <a:r>
              <a:rPr lang="ar-SA" sz="2400" dirty="0" smtClean="0"/>
              <a:t>. </a:t>
            </a:r>
            <a:endParaRPr lang="ar-SA"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1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98083" y="1196752"/>
            <a:ext cx="8352928" cy="4216539"/>
          </a:xfrm>
          <a:prstGeom prst="rect">
            <a:avLst/>
          </a:prstGeom>
          <a:noFill/>
        </p:spPr>
        <p:txBody>
          <a:bodyPr wrap="square" rtlCol="1">
            <a:spAutoFit/>
          </a:bodyPr>
          <a:lstStyle/>
          <a:p>
            <a:r>
              <a:rPr lang="ar-SA" sz="2400" dirty="0" smtClean="0"/>
              <a:t>بعض الامثلة على العلاقة بين السؤال والفرضيات:</a:t>
            </a:r>
            <a:endParaRPr lang="ar-SA" sz="2400" dirty="0"/>
          </a:p>
          <a:p>
            <a:pPr marL="457200" indent="-457200">
              <a:buFont typeface="Arial" pitchFamily="34" charset="0"/>
              <a:buChar char="•"/>
            </a:pPr>
            <a:r>
              <a:rPr lang="ar-SA" sz="2400" dirty="0"/>
              <a:t>لاحظ محمد ان الحرباء تستطيع تغيير لونها، لذلك قرر ان يجري بحثاً حول ذلك. من المهم ان ينشئ سؤالاً له علاقة بالملاحظة ومجموعة من الافتراضات للإجابة على هذا السؤال: لماذا تملك الحرباء المقدرة على تغيير لونها؟</a:t>
            </a:r>
          </a:p>
          <a:p>
            <a:r>
              <a:rPr lang="ar-SA" sz="2400" dirty="0" smtClean="0"/>
              <a:t>الفرضيات</a:t>
            </a:r>
            <a:r>
              <a:rPr lang="ar-SA" sz="2400" dirty="0"/>
              <a:t>: </a:t>
            </a:r>
            <a:endParaRPr lang="ar-SA" sz="2400" dirty="0" smtClean="0"/>
          </a:p>
          <a:p>
            <a:pPr marL="457200" indent="-457200">
              <a:buFont typeface="Wingdings" pitchFamily="2" charset="2"/>
              <a:buChar char="q"/>
            </a:pPr>
            <a:r>
              <a:rPr lang="ar-SA" sz="2400" dirty="0" smtClean="0">
                <a:solidFill>
                  <a:srgbClr val="0000FF"/>
                </a:solidFill>
              </a:rPr>
              <a:t>قد تملك الحرباء في جلدها </a:t>
            </a:r>
            <a:r>
              <a:rPr lang="ar-SA" sz="2400" dirty="0">
                <a:solidFill>
                  <a:srgbClr val="0000FF"/>
                </a:solidFill>
              </a:rPr>
              <a:t>خلايا صبغية</a:t>
            </a:r>
            <a:r>
              <a:rPr lang="ar-SA" sz="2400" dirty="0" smtClean="0">
                <a:solidFill>
                  <a:srgbClr val="0000FF"/>
                </a:solidFill>
              </a:rPr>
              <a:t>!</a:t>
            </a:r>
          </a:p>
          <a:p>
            <a:pPr marL="457200" indent="-457200">
              <a:buFont typeface="Wingdings" pitchFamily="2" charset="2"/>
              <a:buChar char="q"/>
            </a:pPr>
            <a:r>
              <a:rPr lang="ar-SA" sz="2400" dirty="0" smtClean="0">
                <a:solidFill>
                  <a:srgbClr val="0000FF"/>
                </a:solidFill>
              </a:rPr>
              <a:t> </a:t>
            </a:r>
            <a:r>
              <a:rPr lang="ar-SA" sz="2400" dirty="0">
                <a:solidFill>
                  <a:srgbClr val="0000FF"/>
                </a:solidFill>
              </a:rPr>
              <a:t>قد يحتوي جلدها على مرأيا صغيرة جداً تعكس </a:t>
            </a:r>
            <a:r>
              <a:rPr lang="ar-SA" sz="2400" dirty="0" smtClean="0">
                <a:solidFill>
                  <a:srgbClr val="0000FF"/>
                </a:solidFill>
              </a:rPr>
              <a:t>محيطها! </a:t>
            </a:r>
          </a:p>
          <a:p>
            <a:pPr marL="457200" indent="-457200">
              <a:buFont typeface="Wingdings" pitchFamily="2" charset="2"/>
              <a:buChar char="q"/>
            </a:pPr>
            <a:r>
              <a:rPr lang="ar-SA" sz="2400" dirty="0" smtClean="0">
                <a:solidFill>
                  <a:srgbClr val="0000FF"/>
                </a:solidFill>
              </a:rPr>
              <a:t>قد </a:t>
            </a:r>
            <a:r>
              <a:rPr lang="ar-SA" sz="2400" dirty="0">
                <a:solidFill>
                  <a:srgbClr val="0000FF"/>
                </a:solidFill>
              </a:rPr>
              <a:t>تملك جزيئات او جسيمات تفرز عند شعور الحرباء بالخطر </a:t>
            </a:r>
            <a:r>
              <a:rPr lang="ar-SA" sz="2400" dirty="0" smtClean="0">
                <a:solidFill>
                  <a:srgbClr val="0000FF"/>
                </a:solidFill>
              </a:rPr>
              <a:t>تتركز في الجلد وتمتص </a:t>
            </a:r>
            <a:r>
              <a:rPr lang="ar-SA" sz="2400" dirty="0">
                <a:solidFill>
                  <a:srgbClr val="0000FF"/>
                </a:solidFill>
              </a:rPr>
              <a:t>الاشعة الساقطة عليها </a:t>
            </a:r>
            <a:r>
              <a:rPr lang="ar-SA" sz="2400" dirty="0" smtClean="0">
                <a:solidFill>
                  <a:srgbClr val="0000FF"/>
                </a:solidFill>
              </a:rPr>
              <a:t>من وسطها </a:t>
            </a:r>
            <a:r>
              <a:rPr lang="ar-SA" sz="2400" dirty="0">
                <a:solidFill>
                  <a:srgbClr val="0000FF"/>
                </a:solidFill>
              </a:rPr>
              <a:t>المحيط بها </a:t>
            </a:r>
            <a:r>
              <a:rPr lang="ar-SA" sz="2400" dirty="0" smtClean="0">
                <a:solidFill>
                  <a:srgbClr val="0000FF"/>
                </a:solidFill>
              </a:rPr>
              <a:t>                              ومن </a:t>
            </a:r>
            <a:r>
              <a:rPr lang="ar-SA" sz="2400" dirty="0">
                <a:solidFill>
                  <a:srgbClr val="0000FF"/>
                </a:solidFill>
              </a:rPr>
              <a:t>ثم تعكسها! </a:t>
            </a:r>
          </a:p>
          <a:p>
            <a:pPr marL="457200" indent="-457200">
              <a:buFont typeface="Courier New" pitchFamily="49" charset="0"/>
              <a:buChar char="o"/>
            </a:pPr>
            <a:endParaRPr lang="ar-SA" sz="28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73" y="4652266"/>
            <a:ext cx="3059832" cy="203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96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2303"/>
            <a:ext cx="4778930" cy="267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741490" y="1988840"/>
            <a:ext cx="7920880" cy="2677656"/>
          </a:xfrm>
          <a:prstGeom prst="rect">
            <a:avLst/>
          </a:prstGeom>
          <a:noFill/>
        </p:spPr>
        <p:txBody>
          <a:bodyPr wrap="square" rtlCol="1">
            <a:spAutoFit/>
          </a:bodyPr>
          <a:lstStyle/>
          <a:p>
            <a:pPr marL="285750" indent="-285750">
              <a:buFont typeface="Wingdings" pitchFamily="2" charset="2"/>
              <a:buChar char="q"/>
            </a:pPr>
            <a:r>
              <a:rPr lang="ar-SA" sz="2400" dirty="0">
                <a:solidFill>
                  <a:srgbClr val="0000FF"/>
                </a:solidFill>
              </a:rPr>
              <a:t> </a:t>
            </a:r>
            <a:r>
              <a:rPr lang="ar-SA" sz="2400" dirty="0" smtClean="0">
                <a:solidFill>
                  <a:srgbClr val="0000FF"/>
                </a:solidFill>
              </a:rPr>
              <a:t>هناك علاقة بين سيولة الدم وتناول الاسبرين!</a:t>
            </a:r>
          </a:p>
          <a:p>
            <a:pPr marL="285750" indent="-285750">
              <a:buFont typeface="Wingdings" pitchFamily="2" charset="2"/>
              <a:buChar char="q"/>
            </a:pPr>
            <a:r>
              <a:rPr lang="ar-SA" sz="2400" dirty="0" smtClean="0">
                <a:solidFill>
                  <a:srgbClr val="0000FF"/>
                </a:solidFill>
              </a:rPr>
              <a:t>تناول الاسبرين بكميات معينة يمنع التصاق كريات الدم الحمراء ببعض!</a:t>
            </a:r>
          </a:p>
          <a:p>
            <a:pPr marL="285750" indent="-285750">
              <a:buFont typeface="Wingdings" pitchFamily="2" charset="2"/>
              <a:buChar char="q"/>
            </a:pPr>
            <a:r>
              <a:rPr lang="ar-SA" sz="2400" dirty="0" smtClean="0">
                <a:solidFill>
                  <a:srgbClr val="0000FF"/>
                </a:solidFill>
              </a:rPr>
              <a:t> يرتبط معدل حدوث الجلطات بكمية الاسبرين المتناولة يومياً!</a:t>
            </a:r>
          </a:p>
          <a:p>
            <a:pPr marL="285750" indent="-285750">
              <a:buFont typeface="Wingdings" pitchFamily="2" charset="2"/>
              <a:buChar char="q"/>
            </a:pPr>
            <a:r>
              <a:rPr lang="ar-SA" sz="2400" dirty="0">
                <a:solidFill>
                  <a:srgbClr val="0000FF"/>
                </a:solidFill>
              </a:rPr>
              <a:t> </a:t>
            </a:r>
            <a:r>
              <a:rPr lang="ar-SA" sz="2400" dirty="0" smtClean="0">
                <a:solidFill>
                  <a:srgbClr val="0000FF"/>
                </a:solidFill>
              </a:rPr>
              <a:t>تناول الاسبرين يقلل من تركيز المادة </a:t>
            </a:r>
            <a:r>
              <a:rPr lang="en-US" sz="2400" dirty="0" smtClean="0">
                <a:solidFill>
                  <a:srgbClr val="0000FF"/>
                </a:solidFill>
              </a:rPr>
              <a:t>A</a:t>
            </a:r>
            <a:r>
              <a:rPr lang="ar-SA" sz="2400" dirty="0" smtClean="0">
                <a:solidFill>
                  <a:srgbClr val="0000FF"/>
                </a:solidFill>
              </a:rPr>
              <a:t> التي يعتقد انها مسؤولة عن تكون الجلطات.</a:t>
            </a:r>
          </a:p>
          <a:p>
            <a:pPr marL="285750" indent="-285750">
              <a:buFont typeface="Wingdings" pitchFamily="2" charset="2"/>
              <a:buChar char="q"/>
            </a:pPr>
            <a:r>
              <a:rPr lang="ar-SA" sz="2400" dirty="0" smtClean="0">
                <a:solidFill>
                  <a:srgbClr val="0000FF"/>
                </a:solidFill>
              </a:rPr>
              <a:t>مرونة الاوعية الدموية تتأثر بتناول الاسبرين! </a:t>
            </a:r>
          </a:p>
          <a:p>
            <a:endParaRPr lang="ar-SA" sz="2400" dirty="0" smtClean="0">
              <a:solidFill>
                <a:srgbClr val="0000FF"/>
              </a:solidFill>
            </a:endParaRPr>
          </a:p>
        </p:txBody>
      </p:sp>
      <p:sp>
        <p:nvSpPr>
          <p:cNvPr id="5" name="مستطيل 4"/>
          <p:cNvSpPr/>
          <p:nvPr/>
        </p:nvSpPr>
        <p:spPr>
          <a:xfrm>
            <a:off x="2012930" y="711913"/>
            <a:ext cx="6663526" cy="1569660"/>
          </a:xfrm>
          <a:prstGeom prst="rect">
            <a:avLst/>
          </a:prstGeom>
        </p:spPr>
        <p:txBody>
          <a:bodyPr wrap="square">
            <a:spAutoFit/>
          </a:bodyPr>
          <a:lstStyle/>
          <a:p>
            <a:pPr marL="285750" indent="-285750">
              <a:buFont typeface="Arial" pitchFamily="34" charset="0"/>
              <a:buChar char="•"/>
            </a:pPr>
            <a:r>
              <a:rPr lang="ar-SA" sz="2400" b="1" dirty="0"/>
              <a:t>فلو افترضنا سؤال بحثي: هل يؤثر تناول الاسبرين يومياً على تخفيف الاصابة بالجلطات؟ فقد يكون من المناسب وضع فرضيات للإجابة على هذا السؤال, مثلاً, كالتالي</a:t>
            </a:r>
            <a:r>
              <a:rPr lang="ar-SA" sz="2400" b="1" dirty="0" smtClean="0"/>
              <a:t>:</a:t>
            </a:r>
          </a:p>
          <a:p>
            <a:pPr marL="285750" indent="-285750">
              <a:buFont typeface="Arial" pitchFamily="34" charset="0"/>
              <a:buChar char="•"/>
            </a:pPr>
            <a:endParaRPr lang="ar-SA" sz="2400" b="1" dirty="0"/>
          </a:p>
        </p:txBody>
      </p:sp>
    </p:spTree>
    <p:extLst>
      <p:ext uri="{BB962C8B-B14F-4D97-AF65-F5344CB8AC3E}">
        <p14:creationId xmlns:p14="http://schemas.microsoft.com/office/powerpoint/2010/main" val="6595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7649" y="2132856"/>
            <a:ext cx="6667657" cy="3826606"/>
          </a:xfrm>
        </p:spPr>
        <p:txBody>
          <a:bodyPr>
            <a:normAutofit/>
          </a:bodyPr>
          <a:lstStyle/>
          <a:p>
            <a:pPr marL="391776" indent="-391776" algn="l" rtl="0">
              <a:buFont typeface="+mj-lt"/>
              <a:buAutoNum type="arabicPeriod"/>
            </a:pPr>
            <a:r>
              <a:rPr lang="en-US" sz="1800" dirty="0">
                <a:latin typeface="Times New Roman" charset="0"/>
                <a:ea typeface="Times New Roman" charset="0"/>
                <a:cs typeface="Times New Roman" charset="0"/>
              </a:rPr>
              <a:t>Investigation of Transport Time In </a:t>
            </a:r>
            <a:r>
              <a:rPr lang="en-US" sz="1800" dirty="0" err="1">
                <a:latin typeface="Times New Roman" charset="0"/>
                <a:ea typeface="Times New Roman" charset="0"/>
                <a:cs typeface="Times New Roman" charset="0"/>
              </a:rPr>
              <a:t>Peroviskite</a:t>
            </a:r>
            <a:r>
              <a:rPr lang="en-US" sz="1800" dirty="0">
                <a:latin typeface="Times New Roman" charset="0"/>
                <a:ea typeface="Times New Roman" charset="0"/>
                <a:cs typeface="Times New Roman" charset="0"/>
              </a:rPr>
              <a:t> Solar Cells </a:t>
            </a:r>
          </a:p>
          <a:p>
            <a:pPr marL="391776" indent="-391776" algn="l" rtl="0">
              <a:buFont typeface="+mj-lt"/>
              <a:buAutoNum type="arabicPeriod"/>
            </a:pPr>
            <a:r>
              <a:rPr lang="en-US" sz="1800" dirty="0">
                <a:latin typeface="Times New Roman" charset="0"/>
                <a:ea typeface="Times New Roman" charset="0"/>
                <a:cs typeface="Times New Roman" charset="0"/>
              </a:rPr>
              <a:t>Attenuation of Gamma Rays Using Glass</a:t>
            </a:r>
          </a:p>
          <a:p>
            <a:pPr marL="391776" indent="-391776" algn="l" rtl="0">
              <a:buFont typeface="+mj-lt"/>
              <a:buAutoNum type="arabicPeriod"/>
            </a:pPr>
            <a:r>
              <a:rPr lang="en-US" sz="1800" dirty="0">
                <a:latin typeface="Times New Roman" charset="0"/>
                <a:ea typeface="Times New Roman" charset="0"/>
                <a:cs typeface="Times New Roman" charset="0"/>
              </a:rPr>
              <a:t>Characteristics of Nanoparticles of CoFe</a:t>
            </a:r>
            <a:r>
              <a:rPr lang="en-US" sz="1800" baseline="-25000" dirty="0">
                <a:latin typeface="Times New Roman" charset="0"/>
                <a:ea typeface="Times New Roman" charset="0"/>
                <a:cs typeface="Times New Roman" charset="0"/>
              </a:rPr>
              <a:t>2</a:t>
            </a:r>
            <a:r>
              <a:rPr lang="en-US" sz="1800" dirty="0">
                <a:latin typeface="Times New Roman" charset="0"/>
                <a:ea typeface="Times New Roman" charset="0"/>
                <a:cs typeface="Times New Roman" charset="0"/>
              </a:rPr>
              <a:t>O</a:t>
            </a:r>
            <a:r>
              <a:rPr lang="en-US" sz="1800" baseline="-25000" dirty="0">
                <a:latin typeface="Times New Roman" charset="0"/>
                <a:ea typeface="Times New Roman" charset="0"/>
                <a:cs typeface="Times New Roman" charset="0"/>
              </a:rPr>
              <a:t>4</a:t>
            </a:r>
            <a:endParaRPr lang="en-US" sz="1800" dirty="0">
              <a:latin typeface="Times New Roman" charset="0"/>
              <a:ea typeface="Times New Roman" charset="0"/>
              <a:cs typeface="Times New Roman" charset="0"/>
            </a:endParaRPr>
          </a:p>
          <a:p>
            <a:pPr marL="391776" indent="-391776" algn="l" rtl="0">
              <a:buFont typeface="+mj-lt"/>
              <a:buAutoNum type="arabicPeriod"/>
            </a:pPr>
            <a:r>
              <a:rPr lang="en-US" sz="1800" dirty="0">
                <a:latin typeface="Times New Roman" charset="0"/>
                <a:ea typeface="Times New Roman" charset="0"/>
                <a:cs typeface="Times New Roman" charset="0"/>
              </a:rPr>
              <a:t>Qualitative Analysis </a:t>
            </a:r>
            <a:r>
              <a:rPr lang="en-US" sz="1800" dirty="0">
                <a:latin typeface="Times New Roman" charset="0"/>
                <a:ea typeface="Times New Roman" charset="0"/>
                <a:cs typeface="Times New Roman" charset="0"/>
              </a:rPr>
              <a:t>of Soil Samples Using XRD and XRF</a:t>
            </a:r>
          </a:p>
          <a:p>
            <a:pPr marL="391776" indent="-391776" algn="l" rtl="0">
              <a:buFont typeface="+mj-lt"/>
              <a:buAutoNum type="arabicPeriod"/>
            </a:pPr>
            <a:r>
              <a:rPr lang="en-US" sz="1800" dirty="0">
                <a:latin typeface="Times New Roman" charset="0"/>
                <a:ea typeface="Times New Roman" charset="0"/>
                <a:cs typeface="Times New Roman" charset="0"/>
              </a:rPr>
              <a:t>Comparing The Crystal Structure For Samples Of Mn:SrTiO</a:t>
            </a:r>
            <a:r>
              <a:rPr lang="en-US" sz="1800" baseline="-25000" dirty="0">
                <a:latin typeface="Times New Roman" charset="0"/>
                <a:ea typeface="Times New Roman" charset="0"/>
                <a:cs typeface="Times New Roman" charset="0"/>
              </a:rPr>
              <a:t>3</a:t>
            </a:r>
            <a:r>
              <a:rPr lang="en-US" sz="1800" dirty="0">
                <a:latin typeface="Times New Roman" charset="0"/>
                <a:ea typeface="Times New Roman" charset="0"/>
                <a:cs typeface="Times New Roman" charset="0"/>
              </a:rPr>
              <a:t> at Different </a:t>
            </a:r>
            <a:r>
              <a:rPr lang="en-US" sz="1800" dirty="0" err="1">
                <a:latin typeface="Times New Roman" charset="0"/>
                <a:ea typeface="Times New Roman" charset="0"/>
                <a:cs typeface="Times New Roman" charset="0"/>
              </a:rPr>
              <a:t>Mn</a:t>
            </a:r>
            <a:r>
              <a:rPr lang="en-US" sz="1800" dirty="0">
                <a:latin typeface="Times New Roman" charset="0"/>
                <a:ea typeface="Times New Roman" charset="0"/>
                <a:cs typeface="Times New Roman" charset="0"/>
              </a:rPr>
              <a:t> Concentrations</a:t>
            </a:r>
          </a:p>
          <a:p>
            <a:pPr marL="391776" indent="-391776" algn="l" rtl="0">
              <a:buFont typeface="+mj-lt"/>
              <a:buAutoNum type="arabicPeriod"/>
            </a:pPr>
            <a:r>
              <a:rPr lang="en-US" sz="1800" dirty="0">
                <a:latin typeface="Times New Roman" charset="0"/>
                <a:ea typeface="Times New Roman" charset="0"/>
                <a:cs typeface="Times New Roman" charset="0"/>
              </a:rPr>
              <a:t>Effect of Gamma-Radiation on Biophysical Properties of Chlorophyll </a:t>
            </a:r>
          </a:p>
          <a:p>
            <a:pPr marL="391776" indent="-391776" algn="l" rtl="0">
              <a:buFont typeface="+mj-lt"/>
              <a:buAutoNum type="arabicPeriod"/>
            </a:pPr>
            <a:r>
              <a:rPr lang="en-US" sz="1800" dirty="0">
                <a:latin typeface="Times New Roman" charset="0"/>
                <a:ea typeface="Times New Roman" charset="0"/>
                <a:cs typeface="Times New Roman" charset="0"/>
              </a:rPr>
              <a:t>Using Laser for Water </a:t>
            </a:r>
            <a:r>
              <a:rPr lang="en-US" sz="1800" dirty="0">
                <a:latin typeface="Times New Roman" charset="0"/>
                <a:ea typeface="Times New Roman" charset="0"/>
                <a:cs typeface="Times New Roman" charset="0"/>
              </a:rPr>
              <a:t>Sterilization</a:t>
            </a:r>
            <a:endParaRPr lang="en-US" sz="1800" dirty="0">
              <a:latin typeface="Times New Roman" charset="0"/>
              <a:ea typeface="Times New Roman" charset="0"/>
              <a:cs typeface="Times New Roman" charset="0"/>
            </a:endParaRPr>
          </a:p>
        </p:txBody>
      </p:sp>
      <p:sp>
        <p:nvSpPr>
          <p:cNvPr id="2" name="Rectangle 1"/>
          <p:cNvSpPr/>
          <p:nvPr/>
        </p:nvSpPr>
        <p:spPr>
          <a:xfrm>
            <a:off x="2411760" y="1439488"/>
            <a:ext cx="6093297" cy="369332"/>
          </a:xfrm>
          <a:prstGeom prst="rect">
            <a:avLst/>
          </a:prstGeom>
        </p:spPr>
        <p:txBody>
          <a:bodyPr wrap="square">
            <a:spAutoFit/>
          </a:bodyPr>
          <a:lstStyle/>
          <a:p>
            <a:r>
              <a:rPr lang="x-none" dirty="0"/>
              <a:t>ابحثي عن موضوع البحث المعطى، واستخرجي ٣ مقالات متعلقة فيه</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9114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ما هو البحث العلمي؟</a:t>
            </a:r>
            <a:endParaRPr lang="ar-SA" dirty="0"/>
          </a:p>
        </p:txBody>
      </p:sp>
      <p:sp>
        <p:nvSpPr>
          <p:cNvPr id="3" name="مربع نص 2"/>
          <p:cNvSpPr txBox="1"/>
          <p:nvPr/>
        </p:nvSpPr>
        <p:spPr>
          <a:xfrm>
            <a:off x="395536" y="2348880"/>
            <a:ext cx="8136904" cy="3046988"/>
          </a:xfrm>
          <a:prstGeom prst="rect">
            <a:avLst/>
          </a:prstGeom>
          <a:noFill/>
        </p:spPr>
        <p:txBody>
          <a:bodyPr wrap="square" rtlCol="1">
            <a:spAutoFit/>
          </a:bodyPr>
          <a:lstStyle/>
          <a:p>
            <a:r>
              <a:rPr lang="ar-SA" sz="3200" dirty="0" smtClean="0"/>
              <a:t>كلمة بحث علمي مكونة من مقطعين بحث + علمي. والبحث يعني ان هناك مشكلة او تساؤل يحتاج الى حل, والوصول الى هذا الحل لابد ان يكون بشكل علمي. لذلك كلمة البحث العلمي دمجت في اللغة الانجليزية لتصبح كلمة واحدة (</a:t>
            </a:r>
            <a:r>
              <a:rPr lang="en-US" sz="3200" dirty="0" smtClean="0"/>
              <a:t>Research</a:t>
            </a:r>
            <a:r>
              <a:rPr lang="ar-SA" sz="3200" dirty="0" smtClean="0"/>
              <a:t>) وهي عبارة عن جزئيين </a:t>
            </a:r>
            <a:r>
              <a:rPr lang="en-US" sz="3200" dirty="0" smtClean="0"/>
              <a:t>“Search”</a:t>
            </a:r>
            <a:r>
              <a:rPr lang="ar-SA" sz="3200" dirty="0" smtClean="0"/>
              <a:t> و </a:t>
            </a:r>
            <a:r>
              <a:rPr lang="en-US" sz="3200" dirty="0" smtClean="0"/>
              <a:t>“Re”</a:t>
            </a:r>
            <a:r>
              <a:rPr lang="ar-SA" sz="3200" dirty="0" smtClean="0"/>
              <a:t> أي تكرار واعادة البحث. </a:t>
            </a:r>
            <a:endParaRPr lang="ar-SA"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403420"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53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6"/>
            <a:ext cx="2401887"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131840" y="893858"/>
            <a:ext cx="5112568" cy="584775"/>
          </a:xfrm>
          <a:prstGeom prst="rect">
            <a:avLst/>
          </a:prstGeom>
          <a:noFill/>
        </p:spPr>
        <p:txBody>
          <a:bodyPr wrap="square" rtlCol="1">
            <a:spAutoFit/>
          </a:bodyPr>
          <a:lstStyle/>
          <a:p>
            <a:r>
              <a:rPr lang="ar-SA" sz="3200" b="1" dirty="0" smtClean="0"/>
              <a:t>البحث العلمي مفطورة عليه البشرية</a:t>
            </a:r>
            <a:endParaRPr lang="ar-SA" sz="3200" b="1" dirty="0"/>
          </a:p>
        </p:txBody>
      </p:sp>
      <p:sp>
        <p:nvSpPr>
          <p:cNvPr id="3" name="مربع نص 2"/>
          <p:cNvSpPr txBox="1"/>
          <p:nvPr/>
        </p:nvSpPr>
        <p:spPr>
          <a:xfrm>
            <a:off x="629185" y="1916832"/>
            <a:ext cx="8064896" cy="4524315"/>
          </a:xfrm>
          <a:prstGeom prst="rect">
            <a:avLst/>
          </a:prstGeom>
          <a:noFill/>
        </p:spPr>
        <p:txBody>
          <a:bodyPr wrap="square" rtlCol="1">
            <a:spAutoFit/>
          </a:bodyPr>
          <a:lstStyle/>
          <a:p>
            <a:r>
              <a:rPr lang="ar-SA" sz="2400" dirty="0" smtClean="0"/>
              <a:t>في العادة فان البشر يكتسبون خبراتهم من خلال المراحل التالية والتي في العادة هي خطوات اساسية في البحث العلمي</a:t>
            </a:r>
            <a:r>
              <a:rPr lang="ar-SA" sz="2400" dirty="0"/>
              <a:t>:</a:t>
            </a:r>
          </a:p>
          <a:p>
            <a:pPr marL="342900" indent="-342900">
              <a:buFont typeface="+mj-lt"/>
              <a:buAutoNum type="arabicPeriod"/>
            </a:pPr>
            <a:r>
              <a:rPr lang="ar-SA" sz="2400" dirty="0" smtClean="0"/>
              <a:t>الرؤية والملاحظة: عندما يرى الانسان ، مثلاً، حشرة غريبة الشكل, او يرصد ظاهرة غير مألوفة له (السراب في الصحراء) فأن انتباه ينشد لها, مما يدفعه الى الوقوف ومحاولة ايجاد تفسير  لها.</a:t>
            </a:r>
          </a:p>
          <a:p>
            <a:pPr marL="342900" indent="-342900">
              <a:buFont typeface="+mj-lt"/>
              <a:buAutoNum type="arabicPeriod"/>
            </a:pPr>
            <a:r>
              <a:rPr lang="ar-SA" sz="2400" dirty="0" smtClean="0"/>
              <a:t>التساؤل والافتراض: وهي الخطوة التي تلي الملاحظة مباشرةً وبشكل فطري. وهي احدى اهم خطوات البحث العلمي ووضع الاسئلة او الافتراضات المحكمة والدقيقة وذات العلاقة يجعل عملية الفهم اكثر سهولة .</a:t>
            </a:r>
          </a:p>
          <a:p>
            <a:pPr marL="342900" indent="-342900">
              <a:buFont typeface="+mj-lt"/>
              <a:buAutoNum type="arabicPeriod"/>
            </a:pPr>
            <a:r>
              <a:rPr lang="ar-SA" sz="2400" dirty="0" smtClean="0"/>
              <a:t>الرصد وجمع البيانات: هذه المرحلة في الغالب تكون مدفوعة بالفضول. وهي يقتضي المراقبة وتسجيل البيانات او اجراء التجارب او بكليهما</a:t>
            </a:r>
          </a:p>
          <a:p>
            <a:pPr marL="342900" indent="-342900">
              <a:buFont typeface="+mj-lt"/>
              <a:buAutoNum type="arabicPeriod"/>
            </a:pPr>
            <a:r>
              <a:rPr lang="ar-SA" sz="2400" dirty="0" smtClean="0"/>
              <a:t>التحليل: وهي المرحلة الاخيرة التي من خلالها يتم الحصول على اجابات او اثباتات ومنها تتكون الخبرة</a:t>
            </a:r>
            <a:endParaRPr lang="ar-SA" sz="2400" dirty="0"/>
          </a:p>
        </p:txBody>
      </p:sp>
    </p:spTree>
    <p:extLst>
      <p:ext uri="{BB962C8B-B14F-4D97-AF65-F5344CB8AC3E}">
        <p14:creationId xmlns:p14="http://schemas.microsoft.com/office/powerpoint/2010/main" val="354434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2012930" y="1248331"/>
            <a:ext cx="6985046" cy="5341456"/>
            <a:chOff x="1037546" y="320636"/>
            <a:chExt cx="7772285" cy="6348724"/>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415230"/>
              <a:ext cx="205186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169" y="320636"/>
              <a:ext cx="3571874"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سهم إلى اليمين 2"/>
            <p:cNvSpPr/>
            <p:nvPr/>
          </p:nvSpPr>
          <p:spPr>
            <a:xfrm>
              <a:off x="3767113" y="1124744"/>
              <a:ext cx="1008112" cy="864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031587"/>
              <a:ext cx="19335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سهم إلى اليمين 6"/>
            <p:cNvSpPr/>
            <p:nvPr/>
          </p:nvSpPr>
          <p:spPr>
            <a:xfrm rot="2683341">
              <a:off x="6228184" y="2708920"/>
              <a:ext cx="1008112" cy="864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7546" y="3573016"/>
              <a:ext cx="212993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سهم إلى اليمين 8"/>
            <p:cNvSpPr/>
            <p:nvPr/>
          </p:nvSpPr>
          <p:spPr>
            <a:xfrm rot="10800000">
              <a:off x="4139952" y="4460337"/>
              <a:ext cx="1008112" cy="864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552916" y="548680"/>
            <a:ext cx="2051532" cy="461665"/>
          </a:xfrm>
          <a:prstGeom prst="rect">
            <a:avLst/>
          </a:prstGeom>
          <a:noFill/>
        </p:spPr>
        <p:txBody>
          <a:bodyPr wrap="square" rtlCol="1">
            <a:spAutoFit/>
          </a:bodyPr>
          <a:lstStyle/>
          <a:p>
            <a:r>
              <a:rPr lang="ar-SA" sz="2400" b="1" dirty="0" smtClean="0"/>
              <a:t>دائرة البحث </a:t>
            </a:r>
            <a:endParaRPr lang="ar-SA" sz="2400" b="1" dirty="0"/>
          </a:p>
        </p:txBody>
      </p:sp>
    </p:spTree>
    <p:extLst>
      <p:ext uri="{BB962C8B-B14F-4D97-AF65-F5344CB8AC3E}">
        <p14:creationId xmlns:p14="http://schemas.microsoft.com/office/powerpoint/2010/main" val="100786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74594" y="341784"/>
            <a:ext cx="6673870" cy="1143000"/>
          </a:xfrm>
        </p:spPr>
        <p:txBody>
          <a:bodyPr>
            <a:normAutofit fontScale="90000"/>
          </a:bodyPr>
          <a:lstStyle/>
          <a:p>
            <a:r>
              <a:rPr lang="ar-SA" b="1" i="1" dirty="0" smtClean="0">
                <a:solidFill>
                  <a:srgbClr val="FF0000"/>
                </a:solidFill>
              </a:rPr>
              <a:t>البحث العلمي مهارة يومية اهم صفاتها الاستمرارية</a:t>
            </a:r>
            <a:endParaRPr lang="ar-SA" b="1" i="1" dirty="0">
              <a:solidFill>
                <a:srgbClr val="FF0000"/>
              </a:solidFill>
            </a:endParaRPr>
          </a:p>
        </p:txBody>
      </p:sp>
      <p:sp>
        <p:nvSpPr>
          <p:cNvPr id="3" name="مربع نص 2"/>
          <p:cNvSpPr txBox="1"/>
          <p:nvPr/>
        </p:nvSpPr>
        <p:spPr>
          <a:xfrm>
            <a:off x="827584" y="1484784"/>
            <a:ext cx="7920880" cy="1384995"/>
          </a:xfrm>
          <a:prstGeom prst="rect">
            <a:avLst/>
          </a:prstGeom>
          <a:noFill/>
        </p:spPr>
        <p:txBody>
          <a:bodyPr wrap="square" rtlCol="1">
            <a:spAutoFit/>
          </a:bodyPr>
          <a:lstStyle/>
          <a:p>
            <a:pPr algn="just"/>
            <a:r>
              <a:rPr lang="ar-SA" sz="2800" dirty="0" smtClean="0"/>
              <a:t>منهج البحث العلمي يكاد يكون مطبق في كل اجزاء حياتنا اليومية، فمثلاً, عند مواجهة مشكلة نبدأ بوضع تساؤلات ثم نبحث عن تجارب سابقة ثم نضع افتراضات ونختبرها حتى نصل الى استنتاج ما.  </a:t>
            </a:r>
            <a:endParaRPr lang="ar-SA" sz="28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1004"/>
            <a:ext cx="5195243" cy="367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4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99792" y="692696"/>
            <a:ext cx="6069360" cy="1143000"/>
          </a:xfrm>
        </p:spPr>
        <p:txBody>
          <a:bodyPr>
            <a:normAutofit fontScale="90000"/>
          </a:bodyPr>
          <a:lstStyle/>
          <a:p>
            <a:pPr algn="just"/>
            <a:r>
              <a:rPr lang="ar-SA" sz="3200" dirty="0" smtClean="0"/>
              <a:t>خذ مثلاً الاطفال، فهم يمارسون هذا الخطوات بشكل </a:t>
            </a:r>
            <a:br>
              <a:rPr lang="ar-SA" sz="3200" dirty="0" smtClean="0"/>
            </a:br>
            <a:r>
              <a:rPr lang="ar-SA" sz="3200" dirty="0" smtClean="0"/>
              <a:t>عفوي:</a:t>
            </a:r>
            <a:endParaRPr lang="ar-SA" sz="3200" dirty="0"/>
          </a:p>
        </p:txBody>
      </p:sp>
      <p:sp>
        <p:nvSpPr>
          <p:cNvPr id="3" name="مربع نص 2"/>
          <p:cNvSpPr txBox="1"/>
          <p:nvPr/>
        </p:nvSpPr>
        <p:spPr>
          <a:xfrm>
            <a:off x="899592" y="2132856"/>
            <a:ext cx="7560840" cy="3539430"/>
          </a:xfrm>
          <a:prstGeom prst="rect">
            <a:avLst/>
          </a:prstGeom>
          <a:noFill/>
        </p:spPr>
        <p:txBody>
          <a:bodyPr wrap="square" rtlCol="1">
            <a:spAutoFit/>
          </a:bodyPr>
          <a:lstStyle/>
          <a:p>
            <a:pPr marL="285750" indent="-285750">
              <a:buFont typeface="Wingdings" pitchFamily="2" charset="2"/>
              <a:buChar char="§"/>
            </a:pPr>
            <a:r>
              <a:rPr lang="ar-SA" sz="2800" b="1" dirty="0" smtClean="0"/>
              <a:t>الطفل يجد شيء ما</a:t>
            </a:r>
          </a:p>
          <a:p>
            <a:endParaRPr lang="ar-SA" sz="2800" b="1" dirty="0"/>
          </a:p>
          <a:p>
            <a:pPr marL="285750" indent="-285750">
              <a:buFont typeface="Wingdings" pitchFamily="2" charset="2"/>
              <a:buChar char="§"/>
            </a:pPr>
            <a:endParaRPr lang="ar-SA" sz="2800" b="1" dirty="0" smtClean="0"/>
          </a:p>
          <a:p>
            <a:pPr marL="285750" indent="-285750">
              <a:buFont typeface="Wingdings" pitchFamily="2" charset="2"/>
              <a:buChar char="§"/>
            </a:pPr>
            <a:r>
              <a:rPr lang="ar-SA" sz="2800" b="1" dirty="0" smtClean="0"/>
              <a:t>يفترض انه طعام, مثلاً</a:t>
            </a:r>
          </a:p>
          <a:p>
            <a:pPr marL="285750" indent="-285750">
              <a:buFont typeface="Wingdings" pitchFamily="2" charset="2"/>
              <a:buChar char="§"/>
            </a:pPr>
            <a:endParaRPr lang="ar-SA" sz="2800" b="1" dirty="0"/>
          </a:p>
          <a:p>
            <a:endParaRPr lang="ar-SA" sz="2800" b="1" dirty="0" smtClean="0"/>
          </a:p>
          <a:p>
            <a:endParaRPr lang="ar-SA" sz="2800" b="1" dirty="0"/>
          </a:p>
          <a:p>
            <a:pPr marL="285750" indent="-285750">
              <a:buFont typeface="Wingdings" pitchFamily="2" charset="2"/>
              <a:buChar char="§"/>
            </a:pPr>
            <a:r>
              <a:rPr lang="ar-SA" sz="2800" b="1" dirty="0" smtClean="0"/>
              <a:t>يختبر فرضيته من خلال التذوق</a:t>
            </a:r>
            <a:endParaRPr lang="ar-SA" sz="2800" b="1" dirty="0"/>
          </a:p>
        </p:txBody>
      </p:sp>
      <p:pic>
        <p:nvPicPr>
          <p:cNvPr id="6148" name="Picture 4" descr="ÙØªÙØ¬Ø© Ø¨Ø­Ø« Ø§ÙØµÙØ± Ø¹Ù âªbaby find something on the floor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97" y="1628800"/>
            <a:ext cx="2801606" cy="172102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8" y="3332923"/>
            <a:ext cx="280160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1797" y="4899065"/>
            <a:ext cx="2801605" cy="179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74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95936" y="692696"/>
            <a:ext cx="4680520" cy="5262979"/>
          </a:xfrm>
          <a:prstGeom prst="rect">
            <a:avLst/>
          </a:prstGeom>
          <a:noFill/>
        </p:spPr>
        <p:txBody>
          <a:bodyPr wrap="square" rtlCol="1">
            <a:spAutoFit/>
          </a:bodyPr>
          <a:lstStyle/>
          <a:p>
            <a:pPr marL="285750" indent="-285750">
              <a:buFont typeface="Arial" pitchFamily="34" charset="0"/>
              <a:buChar char="•"/>
            </a:pPr>
            <a:r>
              <a:rPr lang="ar-SA" sz="2800" b="1" dirty="0" smtClean="0"/>
              <a:t>يحلل</a:t>
            </a:r>
          </a:p>
          <a:p>
            <a:pPr marL="285750" indent="-285750">
              <a:buFont typeface="Arial" pitchFamily="34" charset="0"/>
              <a:buChar char="•"/>
            </a:pPr>
            <a:endParaRPr lang="ar-SA" sz="2800" b="1" dirty="0"/>
          </a:p>
          <a:p>
            <a:pPr marL="285750" indent="-285750">
              <a:buFont typeface="Arial" pitchFamily="34" charset="0"/>
              <a:buChar char="•"/>
            </a:pPr>
            <a:endParaRPr lang="ar-SA" sz="2800" b="1" dirty="0" smtClean="0"/>
          </a:p>
          <a:p>
            <a:pPr marL="285750" indent="-285750">
              <a:buFont typeface="Arial" pitchFamily="34" charset="0"/>
              <a:buChar char="•"/>
            </a:pPr>
            <a:endParaRPr lang="ar-SA" sz="2800" b="1" dirty="0" smtClean="0"/>
          </a:p>
          <a:p>
            <a:pPr marL="285750" indent="-285750">
              <a:buFont typeface="Arial" pitchFamily="34" charset="0"/>
              <a:buChar char="•"/>
            </a:pPr>
            <a:endParaRPr lang="ar-SA" sz="2800" b="1" dirty="0"/>
          </a:p>
          <a:p>
            <a:pPr marL="285750" indent="-285750">
              <a:buFont typeface="Arial" pitchFamily="34" charset="0"/>
              <a:buChar char="•"/>
            </a:pPr>
            <a:r>
              <a:rPr lang="ar-SA" sz="2800" b="1" dirty="0" smtClean="0"/>
              <a:t>يصدر الحكم والنتائج</a:t>
            </a:r>
          </a:p>
          <a:p>
            <a:endParaRPr lang="ar-SA" sz="2800" b="1" dirty="0" smtClean="0"/>
          </a:p>
          <a:p>
            <a:pPr marL="285750" indent="-285750">
              <a:buFont typeface="Arial" pitchFamily="34" charset="0"/>
              <a:buChar char="•"/>
            </a:pPr>
            <a:endParaRPr lang="ar-SA" sz="2800" b="1" dirty="0"/>
          </a:p>
          <a:p>
            <a:endParaRPr lang="ar-SA" sz="2800" b="1" dirty="0" smtClean="0"/>
          </a:p>
          <a:p>
            <a:pPr marL="285750" indent="-285750">
              <a:buFont typeface="Arial" pitchFamily="34" charset="0"/>
              <a:buChar char="•"/>
            </a:pPr>
            <a:endParaRPr lang="ar-SA" sz="2800" b="1" dirty="0"/>
          </a:p>
          <a:p>
            <a:pPr marL="285750" indent="-285750">
              <a:buFont typeface="Arial" pitchFamily="34" charset="0"/>
              <a:buChar char="•"/>
            </a:pPr>
            <a:r>
              <a:rPr lang="ar-SA" sz="2800" b="1" dirty="0" smtClean="0"/>
              <a:t>يطلب من اقرانه تكرار</a:t>
            </a:r>
          </a:p>
          <a:p>
            <a:r>
              <a:rPr lang="ar-SA" sz="2800" b="1" dirty="0" smtClean="0"/>
              <a:t> التجربة</a:t>
            </a:r>
            <a:endParaRPr lang="ar-SA"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95736" y="2265184"/>
            <a:ext cx="315678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324969"/>
            <a:ext cx="3156784" cy="241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0"/>
            <a:ext cx="3156783" cy="220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9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04054" y="312709"/>
            <a:ext cx="8229600" cy="1143000"/>
          </a:xfrm>
        </p:spPr>
        <p:txBody>
          <a:bodyPr/>
          <a:lstStyle/>
          <a:p>
            <a:r>
              <a:rPr lang="ar-SA" dirty="0" smtClean="0"/>
              <a:t>البحث العلمي مهارة يمكن تعلمها</a:t>
            </a:r>
            <a:endParaRPr lang="ar-SA" dirty="0"/>
          </a:p>
        </p:txBody>
      </p:sp>
      <p:sp>
        <p:nvSpPr>
          <p:cNvPr id="3" name="مربع نص 2"/>
          <p:cNvSpPr txBox="1"/>
          <p:nvPr/>
        </p:nvSpPr>
        <p:spPr>
          <a:xfrm>
            <a:off x="1115616" y="1844824"/>
            <a:ext cx="7344816" cy="2554545"/>
          </a:xfrm>
          <a:prstGeom prst="rect">
            <a:avLst/>
          </a:prstGeom>
          <a:noFill/>
        </p:spPr>
        <p:txBody>
          <a:bodyPr wrap="square" rtlCol="1">
            <a:spAutoFit/>
          </a:bodyPr>
          <a:lstStyle/>
          <a:p>
            <a:r>
              <a:rPr lang="ar-SA" sz="3200" dirty="0" smtClean="0"/>
              <a:t>البحث العلمي هو منهج واسلوب في التعامل مع ما نلاحظه او نستكشفه ومن الممكن تعلمه من خلال:</a:t>
            </a:r>
          </a:p>
          <a:p>
            <a:pPr marL="285750" indent="-285750">
              <a:buFont typeface="Arial" pitchFamily="34" charset="0"/>
              <a:buChar char="•"/>
            </a:pPr>
            <a:r>
              <a:rPr lang="ar-SA" sz="3200" dirty="0" smtClean="0"/>
              <a:t>الاطلاع على تجارب الآخرين ومحاولة تطبيقها</a:t>
            </a:r>
          </a:p>
          <a:p>
            <a:pPr marL="285750" indent="-285750">
              <a:buFont typeface="Arial" pitchFamily="34" charset="0"/>
              <a:buChar char="•"/>
            </a:pPr>
            <a:r>
              <a:rPr lang="ar-SA" sz="3200" dirty="0" smtClean="0"/>
              <a:t>الممارسة مع فريق بحثي متمرس</a:t>
            </a:r>
          </a:p>
          <a:p>
            <a:pPr marL="285750" indent="-285750">
              <a:buFont typeface="Arial" pitchFamily="34" charset="0"/>
              <a:buChar char="•"/>
            </a:pPr>
            <a:r>
              <a:rPr lang="ar-SA" sz="3200" dirty="0" smtClean="0"/>
              <a:t>ذاتياً</a:t>
            </a:r>
            <a:endParaRPr lang="ar-SA"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12931" cy="148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3785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27784</TotalTime>
  <Words>1594</Words>
  <Application>Microsoft Office PowerPoint</Application>
  <PresentationFormat>On-screen Show (4:3)</PresentationFormat>
  <Paragraphs>176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Times New Roman</vt:lpstr>
      <vt:lpstr>Wingdings</vt:lpstr>
      <vt:lpstr>نسق Office</vt:lpstr>
      <vt:lpstr>مقرر مهارات بحثية Research skills 490 فيز </vt:lpstr>
      <vt:lpstr>PowerPoint Presentation</vt:lpstr>
      <vt:lpstr>ما هو البحث العلمي؟</vt:lpstr>
      <vt:lpstr>PowerPoint Presentation</vt:lpstr>
      <vt:lpstr>PowerPoint Presentation</vt:lpstr>
      <vt:lpstr>البحث العلمي مهارة يومية اهم صفاتها الاستمرارية</vt:lpstr>
      <vt:lpstr>خذ مثلاً الاطفال، فهم يمارسون هذا الخطوات بشكل  عفوي:</vt:lpstr>
      <vt:lpstr>PowerPoint Presentation</vt:lpstr>
      <vt:lpstr>البحث العلمي مهارة يمكن تعلمها</vt:lpstr>
      <vt:lpstr>قواعد تهمك في البحث</vt:lpstr>
      <vt:lpstr>PowerPoint Presentation</vt:lpstr>
      <vt:lpstr>PowerPoint Presentation</vt:lpstr>
      <vt:lpstr>موارد مفيدة لتعلم الذاتي</vt:lpstr>
      <vt:lpstr>التقسيمات الرئيسة للبحث العلمي</vt:lpstr>
      <vt:lpstr>PowerPoint Presentation</vt:lpstr>
      <vt:lpstr>خوارزمية البحث العلمي</vt:lpstr>
      <vt:lpstr>PowerPoint Presentation</vt:lpstr>
      <vt:lpstr>الملاحظة Observation</vt:lpstr>
      <vt:lpstr>التعرف على المشكلة</vt:lpstr>
      <vt:lpstr>PowerPoint Presentation</vt:lpstr>
      <vt:lpstr>  السؤال البحثي والفرضية       Research question and hypothesis</vt:lpstr>
      <vt:lpstr>PowerPoint Presentation</vt:lpstr>
      <vt:lpstr>PowerPoint Presentation</vt:lpstr>
      <vt:lpstr>PowerPoint Presentation</vt:lpstr>
      <vt:lpstr>PowerPoint Presentation</vt:lpstr>
    </vt:vector>
  </TitlesOfParts>
  <Company>جامعة الملك سعود</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مقرر مهارات بحثية Research skills 490 فيز</dc:title>
  <dc:creator>المستخدم</dc:creator>
  <cp:lastModifiedBy>Wafa Al-Mujammi</cp:lastModifiedBy>
  <cp:revision>103</cp:revision>
  <cp:lastPrinted>2018-09-09T07:16:49Z</cp:lastPrinted>
  <dcterms:created xsi:type="dcterms:W3CDTF">2018-09-02T04:02:14Z</dcterms:created>
  <dcterms:modified xsi:type="dcterms:W3CDTF">2020-01-26T06:11:31Z</dcterms:modified>
</cp:coreProperties>
</file>