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49" d="100"/>
          <a:sy n="49" d="100"/>
        </p:scale>
        <p:origin x="-662" y="-6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558AD5B0-F9E9-4EF2-B450-60E54F1F950E}" type="datetimeFigureOut">
              <a:rPr lang="en-US" smtClean="0"/>
              <a:pPr/>
              <a:t>3/24/2018</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5B181CE8-697C-4894-BD6C-EBBE7D41F923}" type="slidenum">
              <a:rPr lang="en-US" smtClean="0"/>
              <a:pPr/>
              <a:t>‹#›</a:t>
            </a:fld>
            <a:endParaRPr lang="en-US"/>
          </a:p>
        </p:txBody>
      </p:sp>
    </p:spTree>
    <p:extLst>
      <p:ext uri="{BB962C8B-B14F-4D97-AF65-F5344CB8AC3E}">
        <p14:creationId xmlns:p14="http://schemas.microsoft.com/office/powerpoint/2010/main" xmlns="" val="28194427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01A282C-17A3-46F9-A1C0-A4D65D0D21F0}" type="datetime1">
              <a:rPr lang="en-US" smtClean="0"/>
              <a:pPr/>
              <a:t>3/24/2018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ar-SA"/>
              <a:t>أ.ماجدة الشهري</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721DB868-1166-43AE-BCFD-815171EDF423}" type="datetime1">
              <a:rPr lang="en-US" smtClean="0"/>
              <a:pPr/>
              <a:t>3/24/2018</a:t>
            </a:fld>
            <a:endParaRPr lang="en-US" dirty="0"/>
          </a:p>
        </p:txBody>
      </p:sp>
      <p:sp>
        <p:nvSpPr>
          <p:cNvPr id="6" name="Footer Placeholder 5"/>
          <p:cNvSpPr>
            <a:spLocks noGrp="1"/>
          </p:cNvSpPr>
          <p:nvPr>
            <p:ph type="ftr" sz="quarter" idx="11"/>
          </p:nvPr>
        </p:nvSpPr>
        <p:spPr/>
        <p:txBody>
          <a:bodyPr/>
          <a:lstStyle/>
          <a:p>
            <a:r>
              <a:rPr lang="ar-SA"/>
              <a:t>أ.ماجدة الشهري</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ar-SA"/>
              <a:t>انقر لتحرير نمط عنوان الشكل الرئيسي</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E936888A-4470-4DCD-A0F9-5101E9AE50A8}" type="datetime1">
              <a:rPr lang="en-US" smtClean="0"/>
              <a:pPr/>
              <a:t>3/24/2018</a:t>
            </a:fld>
            <a:endParaRPr lang="en-US" dirty="0"/>
          </a:p>
        </p:txBody>
      </p:sp>
      <p:sp>
        <p:nvSpPr>
          <p:cNvPr id="5" name="Footer Placeholder 4"/>
          <p:cNvSpPr>
            <a:spLocks noGrp="1"/>
          </p:cNvSpPr>
          <p:nvPr>
            <p:ph type="ftr" sz="quarter" idx="11"/>
          </p:nvPr>
        </p:nvSpPr>
        <p:spPr/>
        <p:txBody>
          <a:bodyPr/>
          <a:lstStyle/>
          <a:p>
            <a:r>
              <a:rPr lang="ar-SA"/>
              <a:t>أ.ماجدة الشهري</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ar-SA"/>
              <a:t>انقر لتحرير نمط عنوان الشكل الرئيسي</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15319C83-11FF-47D4-B57D-D5D269F7C907}" type="datetime1">
              <a:rPr lang="en-US" smtClean="0"/>
              <a:pPr/>
              <a:t>3/24/2018</a:t>
            </a:fld>
            <a:endParaRPr lang="en-US" dirty="0"/>
          </a:p>
        </p:txBody>
      </p:sp>
      <p:sp>
        <p:nvSpPr>
          <p:cNvPr id="5" name="Footer Placeholder 4"/>
          <p:cNvSpPr>
            <a:spLocks noGrp="1"/>
          </p:cNvSpPr>
          <p:nvPr>
            <p:ph type="ftr" sz="quarter" idx="11"/>
          </p:nvPr>
        </p:nvSpPr>
        <p:spPr/>
        <p:txBody>
          <a:bodyPr/>
          <a:lstStyle/>
          <a:p>
            <a:r>
              <a:rPr lang="ar-SA"/>
              <a:t>أ.ماجدة الشهري</a:t>
            </a:r>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A272C424-9B25-4054-9460-0E37855AD924}" type="datetime1">
              <a:rPr lang="en-US" smtClean="0"/>
              <a:pPr/>
              <a:t>3/24/2018</a:t>
            </a:fld>
            <a:endParaRPr lang="en-US" dirty="0"/>
          </a:p>
        </p:txBody>
      </p:sp>
      <p:sp>
        <p:nvSpPr>
          <p:cNvPr id="5" name="Footer Placeholder 4"/>
          <p:cNvSpPr>
            <a:spLocks noGrp="1"/>
          </p:cNvSpPr>
          <p:nvPr>
            <p:ph type="ftr" sz="quarter" idx="11"/>
          </p:nvPr>
        </p:nvSpPr>
        <p:spPr/>
        <p:txBody>
          <a:bodyPr/>
          <a:lstStyle/>
          <a:p>
            <a:r>
              <a:rPr lang="ar-SA"/>
              <a:t>أ.ماجدة الشهري</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91D93C-4274-4850-975B-72621E8312DA}" type="datetime1">
              <a:rPr lang="en-US" smtClean="0"/>
              <a:pPr/>
              <a:t>3/24/2018</a:t>
            </a:fld>
            <a:endParaRPr lang="en-US" dirty="0"/>
          </a:p>
        </p:txBody>
      </p:sp>
      <p:sp>
        <p:nvSpPr>
          <p:cNvPr id="8" name="Footer Placeholder 7"/>
          <p:cNvSpPr>
            <a:spLocks noGrp="1"/>
          </p:cNvSpPr>
          <p:nvPr>
            <p:ph type="ftr" sz="quarter" idx="11"/>
          </p:nvPr>
        </p:nvSpPr>
        <p:spPr/>
        <p:txBody>
          <a:bodyPr/>
          <a:lstStyle/>
          <a:p>
            <a:r>
              <a:rPr lang="ar-SA"/>
              <a:t>أ.ماجدة الشهري</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6D1FCB5-7910-41B0-B279-5A9D8832F617}" type="datetime1">
              <a:rPr lang="en-US" smtClean="0"/>
              <a:pPr/>
              <a:t>3/24/2018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ar-SA"/>
              <a:t>أ.ماجدة الشهري</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9B77D60-7D32-473E-B146-950AA8868BDF}" type="datetime1">
              <a:rPr lang="en-US" smtClean="0"/>
              <a:pPr/>
              <a:t>3/24/2018</a:t>
            </a:fld>
            <a:endParaRPr lang="en-US" dirty="0"/>
          </a:p>
        </p:txBody>
      </p:sp>
      <p:sp>
        <p:nvSpPr>
          <p:cNvPr id="5" name="Footer Placeholder 4"/>
          <p:cNvSpPr>
            <a:spLocks noGrp="1"/>
          </p:cNvSpPr>
          <p:nvPr>
            <p:ph type="ftr" sz="quarter" idx="11"/>
          </p:nvPr>
        </p:nvSpPr>
        <p:spPr/>
        <p:txBody>
          <a:bodyPr/>
          <a:lstStyle/>
          <a:p>
            <a:r>
              <a:rPr lang="ar-SA"/>
              <a:t>أ.ماجدة الشهري</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A2A9C7A-2BBC-4BEF-A22E-016D2E76FF1D}" type="datetime1">
              <a:rPr lang="en-US" smtClean="0"/>
              <a:pPr/>
              <a:t>3/24/2018</a:t>
            </a:fld>
            <a:endParaRPr lang="en-US" dirty="0"/>
          </a:p>
        </p:txBody>
      </p:sp>
      <p:sp>
        <p:nvSpPr>
          <p:cNvPr id="5" name="Footer Placeholder 4"/>
          <p:cNvSpPr>
            <a:spLocks noGrp="1"/>
          </p:cNvSpPr>
          <p:nvPr>
            <p:ph type="ftr" sz="quarter" idx="11"/>
          </p:nvPr>
        </p:nvSpPr>
        <p:spPr/>
        <p:txBody>
          <a:bodyPr/>
          <a:lstStyle/>
          <a:p>
            <a:r>
              <a:rPr lang="ar-SA"/>
              <a:t>أ.ماجدة الشهري</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E47EFDC-336A-4110-A4F7-F75E6C7036F5}" type="datetime1">
              <a:rPr lang="en-US" smtClean="0"/>
              <a:pPr/>
              <a:t>3/24/2018</a:t>
            </a:fld>
            <a:endParaRPr lang="en-US" dirty="0"/>
          </a:p>
        </p:txBody>
      </p:sp>
      <p:sp>
        <p:nvSpPr>
          <p:cNvPr id="5" name="Footer Placeholder 4"/>
          <p:cNvSpPr>
            <a:spLocks noGrp="1"/>
          </p:cNvSpPr>
          <p:nvPr>
            <p:ph type="ftr" sz="quarter" idx="11"/>
          </p:nvPr>
        </p:nvSpPr>
        <p:spPr/>
        <p:txBody>
          <a:bodyPr/>
          <a:lstStyle/>
          <a:p>
            <a:r>
              <a:rPr lang="ar-SA"/>
              <a:t>أ.ماجدة الشهري</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DA552DD3-1902-4713-B2FD-808B8EEA2149}" type="datetime1">
              <a:rPr lang="en-US" smtClean="0"/>
              <a:pPr/>
              <a:t>3/24/2018</a:t>
            </a:fld>
            <a:endParaRPr lang="en-US" dirty="0"/>
          </a:p>
        </p:txBody>
      </p:sp>
      <p:sp>
        <p:nvSpPr>
          <p:cNvPr id="5" name="Footer Placeholder 4"/>
          <p:cNvSpPr>
            <a:spLocks noGrp="1"/>
          </p:cNvSpPr>
          <p:nvPr>
            <p:ph type="ftr" sz="quarter" idx="11"/>
          </p:nvPr>
        </p:nvSpPr>
        <p:spPr/>
        <p:txBody>
          <a:bodyPr/>
          <a:lstStyle/>
          <a:p>
            <a:r>
              <a:rPr lang="ar-SA"/>
              <a:t>أ.ماجدة الشهري</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B1AF894-D45C-428D-813B-735D2A9D7E9B}" type="datetime1">
              <a:rPr lang="en-US" smtClean="0"/>
              <a:pPr/>
              <a:t>3/24/2018</a:t>
            </a:fld>
            <a:endParaRPr lang="en-US" dirty="0"/>
          </a:p>
        </p:txBody>
      </p:sp>
      <p:sp>
        <p:nvSpPr>
          <p:cNvPr id="6" name="Footer Placeholder 5"/>
          <p:cNvSpPr>
            <a:spLocks noGrp="1"/>
          </p:cNvSpPr>
          <p:nvPr>
            <p:ph type="ftr" sz="quarter" idx="11"/>
          </p:nvPr>
        </p:nvSpPr>
        <p:spPr/>
        <p:txBody>
          <a:bodyPr/>
          <a:lstStyle/>
          <a:p>
            <a:r>
              <a:rPr lang="ar-SA"/>
              <a:t>أ.ماجدة الشهري</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988D3ED4-BAD2-45E1-A0D5-00C761311640}" type="datetime1">
              <a:rPr lang="en-US" smtClean="0"/>
              <a:pPr/>
              <a:t>3/24/2018</a:t>
            </a:fld>
            <a:endParaRPr lang="en-US" dirty="0"/>
          </a:p>
        </p:txBody>
      </p:sp>
      <p:sp>
        <p:nvSpPr>
          <p:cNvPr id="8" name="Footer Placeholder 7"/>
          <p:cNvSpPr>
            <a:spLocks noGrp="1"/>
          </p:cNvSpPr>
          <p:nvPr>
            <p:ph type="ftr" sz="quarter" idx="11"/>
          </p:nvPr>
        </p:nvSpPr>
        <p:spPr/>
        <p:txBody>
          <a:bodyPr/>
          <a:lstStyle/>
          <a:p>
            <a:r>
              <a:rPr lang="ar-SA"/>
              <a:t>أ.ماجدة الشهري</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C6BB170B-C3FB-49EF-9FB0-EDD2753FD628}" type="datetime1">
              <a:rPr lang="en-US" smtClean="0"/>
              <a:pPr/>
              <a:t>3/24/2018</a:t>
            </a:fld>
            <a:endParaRPr lang="en-US" dirty="0"/>
          </a:p>
        </p:txBody>
      </p:sp>
      <p:sp>
        <p:nvSpPr>
          <p:cNvPr id="4" name="Footer Placeholder 3"/>
          <p:cNvSpPr>
            <a:spLocks noGrp="1"/>
          </p:cNvSpPr>
          <p:nvPr>
            <p:ph type="ftr" sz="quarter" idx="11"/>
          </p:nvPr>
        </p:nvSpPr>
        <p:spPr/>
        <p:txBody>
          <a:bodyPr/>
          <a:lstStyle/>
          <a:p>
            <a:r>
              <a:rPr lang="ar-SA"/>
              <a:t>أ.ماجدة الشهري</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50EE89-3BAB-4F4D-903C-CED4608BEF18}" type="datetime1">
              <a:rPr lang="en-US" smtClean="0"/>
              <a:pPr/>
              <a:t>3/24/2018</a:t>
            </a:fld>
            <a:endParaRPr lang="en-US" dirty="0"/>
          </a:p>
        </p:txBody>
      </p:sp>
      <p:sp>
        <p:nvSpPr>
          <p:cNvPr id="3" name="Footer Placeholder 2"/>
          <p:cNvSpPr>
            <a:spLocks noGrp="1"/>
          </p:cNvSpPr>
          <p:nvPr>
            <p:ph type="ftr" sz="quarter" idx="11"/>
          </p:nvPr>
        </p:nvSpPr>
        <p:spPr/>
        <p:txBody>
          <a:bodyPr/>
          <a:lstStyle/>
          <a:p>
            <a:r>
              <a:rPr lang="ar-SA"/>
              <a:t>أ.ماجدة الشهري</a:t>
            </a:r>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E5059981-B6C2-4342-882B-5C3C06339B79}" type="datetime1">
              <a:rPr lang="en-US" smtClean="0"/>
              <a:pPr/>
              <a:t>3/24/2018</a:t>
            </a:fld>
            <a:endParaRPr lang="en-US" dirty="0"/>
          </a:p>
        </p:txBody>
      </p:sp>
      <p:sp>
        <p:nvSpPr>
          <p:cNvPr id="6" name="Footer Placeholder 5"/>
          <p:cNvSpPr>
            <a:spLocks noGrp="1"/>
          </p:cNvSpPr>
          <p:nvPr>
            <p:ph type="ftr" sz="quarter" idx="11"/>
          </p:nvPr>
        </p:nvSpPr>
        <p:spPr/>
        <p:txBody>
          <a:bodyPr/>
          <a:lstStyle/>
          <a:p>
            <a:r>
              <a:rPr lang="ar-SA"/>
              <a:t>أ.ماجدة الشهري</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ar-SA"/>
              <a:t>انقر فوق الأيقونة لإضافة صورة</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6677DC73-EDFC-49FB-AA23-187DED7F06A7}" type="datetime1">
              <a:rPr lang="en-US" smtClean="0"/>
              <a:pPr/>
              <a:t>3/24/2018</a:t>
            </a:fld>
            <a:endParaRPr lang="en-US" dirty="0"/>
          </a:p>
        </p:txBody>
      </p:sp>
      <p:sp>
        <p:nvSpPr>
          <p:cNvPr id="6" name="Footer Placeholder 5"/>
          <p:cNvSpPr>
            <a:spLocks noGrp="1"/>
          </p:cNvSpPr>
          <p:nvPr>
            <p:ph type="ftr" sz="quarter" idx="11"/>
          </p:nvPr>
        </p:nvSpPr>
        <p:spPr/>
        <p:txBody>
          <a:bodyPr/>
          <a:lstStyle/>
          <a:p>
            <a:r>
              <a:rPr lang="ar-SA"/>
              <a:t>أ.ماجدة الشهري</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2A555E2-42F8-4851-8DB0-3E1B5FBE55DF}" type="datetime1">
              <a:rPr lang="en-US" smtClean="0"/>
              <a:pPr/>
              <a:t>3/24/2018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ar-SA"/>
              <a:t>أ.ماجدة الشهري</a:t>
            </a:r>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DDF4AA47-F99C-4958-81C1-CE56309AE6B3}"/>
              </a:ext>
            </a:extLst>
          </p:cNvPr>
          <p:cNvSpPr>
            <a:spLocks noGrp="1"/>
          </p:cNvSpPr>
          <p:nvPr>
            <p:ph type="ctrTitle"/>
          </p:nvPr>
        </p:nvSpPr>
        <p:spPr/>
        <p:txBody>
          <a:bodyPr/>
          <a:lstStyle/>
          <a:p>
            <a:pPr algn="r" rtl="1"/>
            <a:r>
              <a:rPr lang="ar-SA" dirty="0"/>
              <a:t>اختبار </a:t>
            </a:r>
            <a:r>
              <a:rPr lang="ar-SA" dirty="0" err="1"/>
              <a:t>مينسوتا</a:t>
            </a:r>
            <a:r>
              <a:rPr lang="ar-SA" dirty="0"/>
              <a:t> المتعدد الأوجه </a:t>
            </a:r>
            <a:r>
              <a:rPr lang="en-US" dirty="0"/>
              <a:t>MMPI</a:t>
            </a:r>
          </a:p>
        </p:txBody>
      </p:sp>
      <p:sp>
        <p:nvSpPr>
          <p:cNvPr id="3" name="عنوان فرعي 2">
            <a:extLst>
              <a:ext uri="{FF2B5EF4-FFF2-40B4-BE49-F238E27FC236}">
                <a16:creationId xmlns:a16="http://schemas.microsoft.com/office/drawing/2014/main" xmlns="" id="{5B33989E-6B55-4D03-B4B5-4CECC161E534}"/>
              </a:ext>
            </a:extLst>
          </p:cNvPr>
          <p:cNvSpPr>
            <a:spLocks noGrp="1"/>
          </p:cNvSpPr>
          <p:nvPr>
            <p:ph type="subTitle" idx="1"/>
          </p:nvPr>
        </p:nvSpPr>
        <p:spPr/>
        <p:txBody>
          <a:bodyPr/>
          <a:lstStyle/>
          <a:p>
            <a:endParaRPr lang="en-US" dirty="0"/>
          </a:p>
          <a:p>
            <a:pPr algn="l"/>
            <a:r>
              <a:rPr lang="en-US" b="1" dirty="0"/>
              <a:t>Minnesota Multiphasic Personality Inventory </a:t>
            </a:r>
          </a:p>
          <a:p>
            <a:endParaRPr lang="en-US" dirty="0"/>
          </a:p>
        </p:txBody>
      </p:sp>
    </p:spTree>
    <p:extLst>
      <p:ext uri="{BB962C8B-B14F-4D97-AF65-F5344CB8AC3E}">
        <p14:creationId xmlns:p14="http://schemas.microsoft.com/office/powerpoint/2010/main" xmlns="" val="412203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16436C5-00AE-4FA4-9290-913D2444ABF6}"/>
              </a:ext>
            </a:extLst>
          </p:cNvPr>
          <p:cNvSpPr>
            <a:spLocks noGrp="1"/>
          </p:cNvSpPr>
          <p:nvPr>
            <p:ph type="title"/>
          </p:nvPr>
        </p:nvSpPr>
        <p:spPr/>
        <p:txBody>
          <a:bodyPr/>
          <a:lstStyle/>
          <a:p>
            <a:pPr algn="ctr"/>
            <a:r>
              <a:rPr lang="ar-SA" dirty="0"/>
              <a:t>المقاييس الإكلينيكية</a:t>
            </a:r>
            <a:endParaRPr lang="en-US" dirty="0"/>
          </a:p>
        </p:txBody>
      </p:sp>
      <p:sp>
        <p:nvSpPr>
          <p:cNvPr id="3" name="عنصر نائب للمحتوى 2">
            <a:extLst>
              <a:ext uri="{FF2B5EF4-FFF2-40B4-BE49-F238E27FC236}">
                <a16:creationId xmlns:a16="http://schemas.microsoft.com/office/drawing/2014/main" xmlns="" id="{56268176-77D3-4571-90A4-0F51E142CAF3}"/>
              </a:ext>
            </a:extLst>
          </p:cNvPr>
          <p:cNvSpPr>
            <a:spLocks noGrp="1"/>
          </p:cNvSpPr>
          <p:nvPr>
            <p:ph idx="1"/>
          </p:nvPr>
        </p:nvSpPr>
        <p:spPr>
          <a:xfrm>
            <a:off x="898902" y="2464231"/>
            <a:ext cx="10573961" cy="3555569"/>
          </a:xfrm>
        </p:spPr>
        <p:txBody>
          <a:bodyPr>
            <a:normAutofit lnSpcReduction="10000"/>
          </a:bodyPr>
          <a:lstStyle/>
          <a:p>
            <a:pPr algn="r" rtl="1"/>
            <a:r>
              <a:rPr lang="ar-SA" b="1" dirty="0">
                <a:solidFill>
                  <a:srgbClr val="C00000"/>
                </a:solidFill>
              </a:rPr>
              <a:t>3- الهستيريا (هـ ي) (</a:t>
            </a:r>
            <a:r>
              <a:rPr lang="en-US" b="1" dirty="0">
                <a:solidFill>
                  <a:srgbClr val="C00000"/>
                </a:solidFill>
              </a:rPr>
              <a:t>H  -Y</a:t>
            </a:r>
            <a:r>
              <a:rPr lang="ar-SA" b="1" dirty="0">
                <a:solidFill>
                  <a:srgbClr val="C00000"/>
                </a:solidFill>
              </a:rPr>
              <a:t>): </a:t>
            </a:r>
            <a:r>
              <a:rPr lang="ar-SA" b="1" dirty="0">
                <a:solidFill>
                  <a:schemeClr val="tx1"/>
                </a:solidFill>
              </a:rPr>
              <a:t>هذا الاختبار يقيس درجة تشابه الفرد مع المرضى الذين تظهر عليهم أعراض الهستيريا التحويلية ،وقد تأخذ هذه الأعراض صورة الشكوى لعامة أو المحددة مثل الشلل ،التقلصات، الاضطرابات المعوية والأعراض القلبية، والأشخاص الذين يحصلون على درجات مرتفعة على هذا المقياس معرضون لنوبات مفاجأة من الضعف ،الإغماء وما يشبه نوبات الصرع.</a:t>
            </a:r>
          </a:p>
          <a:p>
            <a:pPr algn="r" rtl="1"/>
            <a:r>
              <a:rPr lang="ar-SA" b="1" dirty="0">
                <a:solidFill>
                  <a:schemeClr val="tx1"/>
                </a:solidFill>
              </a:rPr>
              <a:t>وقد لا تظهر هذه الأعراض على بعض الذين يحصلون على درجات مرتفعة على هذا المقياس غير أنهم يحتمل "في وقت الشدة و الأزمات، أن تظهر عليهم بعض هذه الأعراض الهستيرية بوضوح.</a:t>
            </a:r>
          </a:p>
          <a:p>
            <a:pPr algn="r" rtl="1"/>
            <a:endParaRPr lang="ar-SA" b="1" dirty="0">
              <a:solidFill>
                <a:schemeClr val="tx1"/>
              </a:solidFill>
            </a:endParaRPr>
          </a:p>
          <a:p>
            <a:pPr algn="r" rtl="1"/>
            <a:r>
              <a:rPr lang="ar-SA" b="1" dirty="0">
                <a:solidFill>
                  <a:srgbClr val="C00000"/>
                </a:solidFill>
              </a:rPr>
              <a:t>ا4- لانحراف </a:t>
            </a:r>
            <a:r>
              <a:rPr lang="ar-SA" b="1" dirty="0" err="1">
                <a:solidFill>
                  <a:srgbClr val="C00000"/>
                </a:solidFill>
              </a:rPr>
              <a:t>السيكوباتي</a:t>
            </a:r>
            <a:r>
              <a:rPr lang="en-US" b="1" dirty="0">
                <a:solidFill>
                  <a:srgbClr val="C00000"/>
                </a:solidFill>
              </a:rPr>
              <a:t> </a:t>
            </a:r>
            <a:r>
              <a:rPr lang="ar-SA" b="1" dirty="0">
                <a:solidFill>
                  <a:srgbClr val="C00000"/>
                </a:solidFill>
              </a:rPr>
              <a:t>(ب – د ) (</a:t>
            </a:r>
            <a:r>
              <a:rPr lang="en-US" b="1" dirty="0">
                <a:solidFill>
                  <a:srgbClr val="C00000"/>
                </a:solidFill>
              </a:rPr>
              <a:t>P- D</a:t>
            </a:r>
            <a:r>
              <a:rPr lang="ar-SA" b="1" dirty="0">
                <a:solidFill>
                  <a:srgbClr val="C00000"/>
                </a:solidFill>
              </a:rPr>
              <a:t>): </a:t>
            </a:r>
            <a:r>
              <a:rPr lang="ar-SA" b="1" dirty="0">
                <a:solidFill>
                  <a:schemeClr val="tx1"/>
                </a:solidFill>
              </a:rPr>
              <a:t>يقيس هذا المقياس درجة تشابه المفحوص بفئة </a:t>
            </a:r>
            <a:r>
              <a:rPr lang="ar-SA" b="1" dirty="0" err="1">
                <a:solidFill>
                  <a:schemeClr val="tx1"/>
                </a:solidFill>
              </a:rPr>
              <a:t>السيكوباتيين</a:t>
            </a:r>
            <a:r>
              <a:rPr lang="ar-SA" b="1" dirty="0">
                <a:solidFill>
                  <a:schemeClr val="tx1"/>
                </a:solidFill>
              </a:rPr>
              <a:t>، الذين يتميزون بنقص في الاستجابة الانفعالية العميقة وعدم القدرة على الإفادة من الخبرة وعدم المبالاة والمعايير الاجتماعية،</a:t>
            </a:r>
          </a:p>
          <a:p>
            <a:pPr algn="r" rtl="1"/>
            <a:r>
              <a:rPr lang="ar-SA" b="1" dirty="0">
                <a:solidFill>
                  <a:schemeClr val="tx1"/>
                </a:solidFill>
              </a:rPr>
              <a:t>ومع أن </a:t>
            </a:r>
            <a:r>
              <a:rPr lang="ar-SA" b="1" dirty="0" err="1">
                <a:solidFill>
                  <a:schemeClr val="tx1"/>
                </a:solidFill>
              </a:rPr>
              <a:t>السيكوباتيين</a:t>
            </a:r>
            <a:r>
              <a:rPr lang="ar-SA" b="1" dirty="0">
                <a:solidFill>
                  <a:schemeClr val="tx1"/>
                </a:solidFill>
              </a:rPr>
              <a:t> قد يكونوا خطرين على المجتمع وعلى أنفسهم إلا أنهم أذكياء جدا ومحبوبين ويظلون أحيانا لمدد طويلة بلا اكتشاف إلى أن يقعوا في مشاكل خطيرة، وتنحصر أخطر أوجه انحرافهم عن المعايير الاجتماعية في الكذب، السرقة، الإدمان على المخدرات أو الكحوليات والشذوذ الجنسي.</a:t>
            </a:r>
          </a:p>
        </p:txBody>
      </p:sp>
      <p:sp>
        <p:nvSpPr>
          <p:cNvPr id="4" name="عنصر نائب للتذييل 3">
            <a:extLst>
              <a:ext uri="{FF2B5EF4-FFF2-40B4-BE49-F238E27FC236}">
                <a16:creationId xmlns:a16="http://schemas.microsoft.com/office/drawing/2014/main" xmlns="" id="{07F899AD-912F-4B8E-91F9-D290842EBE93}"/>
              </a:ext>
            </a:extLst>
          </p:cNvPr>
          <p:cNvSpPr>
            <a:spLocks noGrp="1"/>
          </p:cNvSpPr>
          <p:nvPr>
            <p:ph type="ftr" sz="quarter" idx="11"/>
          </p:nvPr>
        </p:nvSpPr>
        <p:spPr/>
        <p:txBody>
          <a:bodyPr/>
          <a:lstStyle/>
          <a:p>
            <a:r>
              <a:rPr lang="ar-SA"/>
              <a:t>أ.ماجدة الشهري</a:t>
            </a:r>
            <a:endParaRPr lang="en-US" dirty="0"/>
          </a:p>
        </p:txBody>
      </p:sp>
    </p:spTree>
    <p:extLst>
      <p:ext uri="{BB962C8B-B14F-4D97-AF65-F5344CB8AC3E}">
        <p14:creationId xmlns:p14="http://schemas.microsoft.com/office/powerpoint/2010/main" xmlns="" val="1794290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FBD5841-4505-46AC-850A-0B561CDB2F1C}"/>
              </a:ext>
            </a:extLst>
          </p:cNvPr>
          <p:cNvSpPr>
            <a:spLocks noGrp="1"/>
          </p:cNvSpPr>
          <p:nvPr>
            <p:ph type="title"/>
          </p:nvPr>
        </p:nvSpPr>
        <p:spPr/>
        <p:txBody>
          <a:bodyPr/>
          <a:lstStyle/>
          <a:p>
            <a:pPr algn="ctr"/>
            <a:r>
              <a:rPr lang="ar-SA" dirty="0"/>
              <a:t>المقاييس الإكلينيكية</a:t>
            </a:r>
            <a:endParaRPr lang="en-US" dirty="0"/>
          </a:p>
        </p:txBody>
      </p:sp>
      <p:sp>
        <p:nvSpPr>
          <p:cNvPr id="3" name="عنصر نائب للمحتوى 2">
            <a:extLst>
              <a:ext uri="{FF2B5EF4-FFF2-40B4-BE49-F238E27FC236}">
                <a16:creationId xmlns:a16="http://schemas.microsoft.com/office/drawing/2014/main" xmlns="" id="{0FE71023-AAEE-4DF5-BE5A-709E42E79977}"/>
              </a:ext>
            </a:extLst>
          </p:cNvPr>
          <p:cNvSpPr>
            <a:spLocks noGrp="1"/>
          </p:cNvSpPr>
          <p:nvPr>
            <p:ph idx="1"/>
          </p:nvPr>
        </p:nvSpPr>
        <p:spPr>
          <a:xfrm>
            <a:off x="1154954" y="2603500"/>
            <a:ext cx="10475071" cy="3416300"/>
          </a:xfrm>
        </p:spPr>
        <p:txBody>
          <a:bodyPr/>
          <a:lstStyle/>
          <a:p>
            <a:pPr algn="r" rtl="1"/>
            <a:r>
              <a:rPr lang="ar-SA" b="1" dirty="0">
                <a:solidFill>
                  <a:srgbClr val="C00000"/>
                </a:solidFill>
              </a:rPr>
              <a:t> 5- الذكورة والأنوثة (م – ف) (</a:t>
            </a:r>
            <a:r>
              <a:rPr lang="en-US" b="1" dirty="0">
                <a:solidFill>
                  <a:srgbClr val="C00000"/>
                </a:solidFill>
              </a:rPr>
              <a:t>M-F </a:t>
            </a:r>
            <a:r>
              <a:rPr lang="ar-SA" b="1" dirty="0">
                <a:solidFill>
                  <a:srgbClr val="C00000"/>
                </a:solidFill>
              </a:rPr>
              <a:t> ): </a:t>
            </a:r>
            <a:r>
              <a:rPr lang="ar-SA" b="1" dirty="0">
                <a:solidFill>
                  <a:schemeClr val="tx1"/>
                </a:solidFill>
              </a:rPr>
              <a:t>يقيس هذا الاختبار الاهتمامات الذكرية أو الأنثوية(الاهتمامات الذكرية لدى الإناث والاهتمامات الأنثوية لدى الذكور) وفى كل من الجنسين تدل الدرجة المرتفعة على انحراف في نمط الاهتمام الرئيسي في اتجاه الجنس الآخر.</a:t>
            </a:r>
          </a:p>
          <a:p>
            <a:pPr algn="r" rtl="1"/>
            <a:endParaRPr lang="ar-SA" b="1" dirty="0">
              <a:solidFill>
                <a:srgbClr val="C00000"/>
              </a:solidFill>
            </a:endParaRPr>
          </a:p>
          <a:p>
            <a:pPr algn="r" rtl="1"/>
            <a:r>
              <a:rPr lang="ar-SA" b="1" dirty="0">
                <a:solidFill>
                  <a:srgbClr val="C00000"/>
                </a:solidFill>
              </a:rPr>
              <a:t>6- </a:t>
            </a:r>
            <a:r>
              <a:rPr lang="ar-SA" b="1" dirty="0" err="1">
                <a:solidFill>
                  <a:srgbClr val="C00000"/>
                </a:solidFill>
              </a:rPr>
              <a:t>البارانويا</a:t>
            </a:r>
            <a:r>
              <a:rPr lang="ar-SA" b="1" dirty="0">
                <a:solidFill>
                  <a:srgbClr val="C00000"/>
                </a:solidFill>
              </a:rPr>
              <a:t> ( ب – أ ) ( </a:t>
            </a:r>
            <a:r>
              <a:rPr lang="en-US" b="1" dirty="0">
                <a:solidFill>
                  <a:srgbClr val="C00000"/>
                </a:solidFill>
              </a:rPr>
              <a:t>P- A</a:t>
            </a:r>
            <a:r>
              <a:rPr lang="ar-SA" b="1" dirty="0">
                <a:solidFill>
                  <a:srgbClr val="C00000"/>
                </a:solidFill>
              </a:rPr>
              <a:t>): </a:t>
            </a:r>
            <a:r>
              <a:rPr lang="ar-SA" b="1" dirty="0">
                <a:solidFill>
                  <a:schemeClr val="tx1"/>
                </a:solidFill>
              </a:rPr>
              <a:t>استخرجت عبارات هذا المقياس من استجابات المرضى بالبار انويا الذين يتسمون بالتشكك والحساسية المفرطة وهواجس العظمة أو الاضطهاد بعضهم من فئة فصام </a:t>
            </a:r>
            <a:r>
              <a:rPr lang="ar-SA" b="1" dirty="0" err="1">
                <a:solidFill>
                  <a:schemeClr val="tx1"/>
                </a:solidFill>
              </a:rPr>
              <a:t>البارانويا</a:t>
            </a:r>
            <a:r>
              <a:rPr lang="ar-SA" b="1" dirty="0">
                <a:solidFill>
                  <a:schemeClr val="tx1"/>
                </a:solidFill>
              </a:rPr>
              <a:t>، والبعض الآخر من فئة الفصام الخالص(وهو قليل).</a:t>
            </a:r>
          </a:p>
          <a:p>
            <a:pPr algn="r" rtl="1"/>
            <a:endParaRPr lang="ar-SA" b="1" dirty="0">
              <a:solidFill>
                <a:schemeClr val="tx1"/>
              </a:solidFill>
            </a:endParaRPr>
          </a:p>
          <a:p>
            <a:pPr algn="r" rtl="1"/>
            <a:r>
              <a:rPr lang="ar-SA" b="1" dirty="0">
                <a:solidFill>
                  <a:schemeClr val="tx1"/>
                </a:solidFill>
              </a:rPr>
              <a:t> </a:t>
            </a:r>
            <a:r>
              <a:rPr lang="ar-SA" b="1" dirty="0">
                <a:solidFill>
                  <a:srgbClr val="C00000"/>
                </a:solidFill>
              </a:rPr>
              <a:t>7- </a:t>
            </a:r>
            <a:r>
              <a:rPr lang="ar-SA" b="1" dirty="0" err="1">
                <a:solidFill>
                  <a:srgbClr val="C00000"/>
                </a:solidFill>
              </a:rPr>
              <a:t>السيكاثينيا</a:t>
            </a:r>
            <a:r>
              <a:rPr lang="ar-SA" b="1" dirty="0">
                <a:solidFill>
                  <a:srgbClr val="C00000"/>
                </a:solidFill>
              </a:rPr>
              <a:t> ( ب – ت ) ( </a:t>
            </a:r>
            <a:r>
              <a:rPr lang="en-US" b="1" dirty="0">
                <a:solidFill>
                  <a:srgbClr val="C00000"/>
                </a:solidFill>
              </a:rPr>
              <a:t>P – T </a:t>
            </a:r>
            <a:r>
              <a:rPr lang="ar-SA" b="1" dirty="0">
                <a:solidFill>
                  <a:srgbClr val="C00000"/>
                </a:solidFill>
              </a:rPr>
              <a:t> ): </a:t>
            </a:r>
            <a:r>
              <a:rPr lang="ar-SA" b="1" dirty="0">
                <a:solidFill>
                  <a:schemeClr val="tx1"/>
                </a:solidFill>
              </a:rPr>
              <a:t>يكشف هذا المقياس عن التشابه بين المفحوص والمرضى الذين يعانون من المخاوف المرضية أو السلوك القهري، ويكون السلوك القهري صريحا(غسل اليدين باستمرار أو سلوكا ضمنيا ، كأن تسيطر عليه فكرة وسواسية متسلطة، وتشمل المخاوف المرضية كل أنواع الخوف غير الموضوعي من أشياء ومواقف ..الخ. ):</a:t>
            </a:r>
            <a:endParaRPr lang="en-US" b="1" dirty="0">
              <a:solidFill>
                <a:schemeClr val="tx1"/>
              </a:solidFill>
            </a:endParaRPr>
          </a:p>
        </p:txBody>
      </p:sp>
      <p:sp>
        <p:nvSpPr>
          <p:cNvPr id="4" name="عنصر نائب للتذييل 3">
            <a:extLst>
              <a:ext uri="{FF2B5EF4-FFF2-40B4-BE49-F238E27FC236}">
                <a16:creationId xmlns:a16="http://schemas.microsoft.com/office/drawing/2014/main" xmlns="" id="{46DED944-5E20-43DF-B2FB-843DCD71F3BA}"/>
              </a:ext>
            </a:extLst>
          </p:cNvPr>
          <p:cNvSpPr>
            <a:spLocks noGrp="1"/>
          </p:cNvSpPr>
          <p:nvPr>
            <p:ph type="ftr" sz="quarter" idx="11"/>
          </p:nvPr>
        </p:nvSpPr>
        <p:spPr/>
        <p:txBody>
          <a:bodyPr/>
          <a:lstStyle/>
          <a:p>
            <a:r>
              <a:rPr lang="ar-SA"/>
              <a:t>أ.ماجدة الشهري</a:t>
            </a:r>
            <a:endParaRPr lang="en-US" dirty="0"/>
          </a:p>
        </p:txBody>
      </p:sp>
    </p:spTree>
    <p:extLst>
      <p:ext uri="{BB962C8B-B14F-4D97-AF65-F5344CB8AC3E}">
        <p14:creationId xmlns:p14="http://schemas.microsoft.com/office/powerpoint/2010/main" xmlns="" val="1703227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EB8D1B64-DA29-474A-9764-1421887F31F2}"/>
              </a:ext>
            </a:extLst>
          </p:cNvPr>
          <p:cNvSpPr>
            <a:spLocks noGrp="1"/>
          </p:cNvSpPr>
          <p:nvPr>
            <p:ph type="title"/>
          </p:nvPr>
        </p:nvSpPr>
        <p:spPr/>
        <p:txBody>
          <a:bodyPr/>
          <a:lstStyle/>
          <a:p>
            <a:pPr algn="ctr"/>
            <a:r>
              <a:rPr lang="ar-SA" dirty="0"/>
              <a:t>المقاييس الإكلينيكية</a:t>
            </a:r>
            <a:endParaRPr lang="en-US" dirty="0"/>
          </a:p>
        </p:txBody>
      </p:sp>
      <p:sp>
        <p:nvSpPr>
          <p:cNvPr id="3" name="عنصر نائب للمحتوى 2">
            <a:extLst>
              <a:ext uri="{FF2B5EF4-FFF2-40B4-BE49-F238E27FC236}">
                <a16:creationId xmlns:a16="http://schemas.microsoft.com/office/drawing/2014/main" xmlns="" id="{C680CC8D-5AEA-4C97-AC3E-DA8F20B94362}"/>
              </a:ext>
            </a:extLst>
          </p:cNvPr>
          <p:cNvSpPr>
            <a:spLocks noGrp="1"/>
          </p:cNvSpPr>
          <p:nvPr>
            <p:ph idx="1"/>
          </p:nvPr>
        </p:nvSpPr>
        <p:spPr>
          <a:xfrm>
            <a:off x="867905" y="2293749"/>
            <a:ext cx="10562095" cy="4184543"/>
          </a:xfrm>
        </p:spPr>
        <p:txBody>
          <a:bodyPr>
            <a:normAutofit/>
          </a:bodyPr>
          <a:lstStyle/>
          <a:p>
            <a:pPr algn="r" rtl="1"/>
            <a:r>
              <a:rPr lang="ar-SA" dirty="0"/>
              <a:t> </a:t>
            </a:r>
            <a:r>
              <a:rPr lang="ar-SA" b="1" dirty="0">
                <a:solidFill>
                  <a:srgbClr val="C00000"/>
                </a:solidFill>
              </a:rPr>
              <a:t>8-</a:t>
            </a:r>
            <a:r>
              <a:rPr lang="ar-SA" dirty="0"/>
              <a:t> </a:t>
            </a:r>
            <a:r>
              <a:rPr lang="ar-SA" b="1" dirty="0">
                <a:solidFill>
                  <a:srgbClr val="C00000"/>
                </a:solidFill>
              </a:rPr>
              <a:t>الفصام ( س- ك ) (</a:t>
            </a:r>
            <a:r>
              <a:rPr lang="en-US" b="1" dirty="0">
                <a:solidFill>
                  <a:srgbClr val="C00000"/>
                </a:solidFill>
              </a:rPr>
              <a:t>S- C</a:t>
            </a:r>
            <a:r>
              <a:rPr lang="ar-SA" b="1" dirty="0">
                <a:solidFill>
                  <a:srgbClr val="C00000"/>
                </a:solidFill>
              </a:rPr>
              <a:t>) : </a:t>
            </a:r>
            <a:r>
              <a:rPr lang="ar-SA" b="1" dirty="0">
                <a:solidFill>
                  <a:schemeClr val="tx1"/>
                </a:solidFill>
              </a:rPr>
              <a:t>يكشف هذا المقياس عن درجة تشابه المفحوص باستجابات فئة الفصامين الذين يتميزون بالتفكير أو السلوك الخلطي الشاذ(السلوك الفصامي)،والذين يحصلون على درجات مرتفعة يتشابه سلوكهم مع سلوك الفصامين.</a:t>
            </a:r>
            <a:endParaRPr lang="ar-SA" b="1" dirty="0">
              <a:solidFill>
                <a:srgbClr val="C00000"/>
              </a:solidFill>
            </a:endParaRPr>
          </a:p>
          <a:p>
            <a:pPr algn="r" rtl="1"/>
            <a:r>
              <a:rPr lang="ar-SA" b="1" dirty="0">
                <a:solidFill>
                  <a:srgbClr val="C00000"/>
                </a:solidFill>
              </a:rPr>
              <a:t> 9- الهوس الخفيف ( م – أ ) (</a:t>
            </a:r>
            <a:r>
              <a:rPr lang="en-US" b="1" dirty="0">
                <a:solidFill>
                  <a:srgbClr val="C00000"/>
                </a:solidFill>
              </a:rPr>
              <a:t>M – A </a:t>
            </a:r>
            <a:r>
              <a:rPr lang="ar-SA" b="1" dirty="0">
                <a:solidFill>
                  <a:srgbClr val="C00000"/>
                </a:solidFill>
              </a:rPr>
              <a:t> ) : </a:t>
            </a:r>
            <a:r>
              <a:rPr lang="ar-SA" b="1" dirty="0">
                <a:solidFill>
                  <a:schemeClr val="tx1"/>
                </a:solidFill>
              </a:rPr>
              <a:t>توصف عبارات هذا المقياس بأنها مستخرجة من جماعة من الأشخاص يتميزون بالنشاط الزائد في الفكر والعمل ويعانون من الهوس الخفيف،</a:t>
            </a:r>
            <a:r>
              <a:rPr lang="en-US" b="1" dirty="0">
                <a:solidFill>
                  <a:schemeClr val="tx1"/>
                </a:solidFill>
              </a:rPr>
              <a:t> </a:t>
            </a:r>
            <a:r>
              <a:rPr lang="ar-SA" b="1" dirty="0">
                <a:solidFill>
                  <a:schemeClr val="tx1"/>
                </a:solidFill>
              </a:rPr>
              <a:t>ورغم أن تعبير رجل الشارع عن الهوس بأنه الجنون،</a:t>
            </a:r>
            <a:r>
              <a:rPr lang="en-US" b="1" dirty="0">
                <a:solidFill>
                  <a:schemeClr val="tx1"/>
                </a:solidFill>
              </a:rPr>
              <a:t> </a:t>
            </a:r>
            <a:r>
              <a:rPr lang="ar-SA" b="1" dirty="0">
                <a:solidFill>
                  <a:schemeClr val="tx1"/>
                </a:solidFill>
              </a:rPr>
              <a:t>إلا أن المصاب بالهوس الخفيف لا ينحرف إلا قليلا عن حدود السواء.</a:t>
            </a:r>
          </a:p>
          <a:p>
            <a:pPr algn="r" rtl="1"/>
            <a:r>
              <a:rPr lang="ar-SA" b="1" dirty="0">
                <a:solidFill>
                  <a:schemeClr val="tx1"/>
                </a:solidFill>
              </a:rPr>
              <a:t>فالمريض بالهوس الخفيف عادة ما يقع في عدد من المشاكل نتيجة أنه يحاول أن يقوم بنفسه بكل شيء فهو يتحمس وينشط ويؤدى عددا لا حدود له من الأعمال وقد يشتبك أحيانا مع الآخرين نتيجة ذلك وقد يصطدم بالقانون لعدم مبالاته بالمعايير الاجتماعية.</a:t>
            </a:r>
            <a:endParaRPr lang="en-US" b="1" dirty="0">
              <a:solidFill>
                <a:schemeClr val="tx1"/>
              </a:solidFill>
            </a:endParaRPr>
          </a:p>
          <a:p>
            <a:pPr algn="r" rtl="1"/>
            <a:r>
              <a:rPr lang="ar-SA" b="1" dirty="0">
                <a:solidFill>
                  <a:schemeClr val="tx1"/>
                </a:solidFill>
              </a:rPr>
              <a:t>يهدف هذا المقياس إلى قياس النزعة إلى الانطواء وعدم الاتصال الاجتماعي بالآخرين،</a:t>
            </a:r>
            <a:r>
              <a:rPr lang="ar-SA" b="1" dirty="0">
                <a:solidFill>
                  <a:srgbClr val="C00000"/>
                </a:solidFill>
              </a:rPr>
              <a:t>  </a:t>
            </a:r>
            <a:r>
              <a:rPr lang="ar-SA" b="1" dirty="0">
                <a:solidFill>
                  <a:schemeClr val="tx1"/>
                </a:solidFill>
              </a:rPr>
              <a:t>وهو بهذا المعنى ليس مقياسا إكلينيكيا بالمعنى المفهوم، ويتكون المقياس من 70فقرة تتناول تقيم بعد الانطواء الاجتماعي، الانبساط ،وتعكس الدرجة المرتفعة الانطواء الاجتماعي، وهو يعنى عدم الشعور بالارتياح في المواقف الاجتماعية</a:t>
            </a:r>
            <a:r>
              <a:rPr lang="ar-SA" b="1" dirty="0" smtClean="0">
                <a:solidFill>
                  <a:schemeClr val="tx1"/>
                </a:solidFill>
              </a:rPr>
              <a:t>.</a:t>
            </a:r>
          </a:p>
          <a:p>
            <a:pPr algn="r" rtl="1"/>
            <a:r>
              <a:rPr lang="ar-SA" b="1" dirty="0" err="1" smtClean="0">
                <a:solidFill>
                  <a:srgbClr val="C00000"/>
                </a:solidFill>
              </a:rPr>
              <a:t>صفر </a:t>
            </a:r>
            <a:r>
              <a:rPr lang="ar-SA" b="1" dirty="0" smtClean="0">
                <a:solidFill>
                  <a:srgbClr val="C00000"/>
                </a:solidFill>
              </a:rPr>
              <a:t>- الانطواء </a:t>
            </a:r>
            <a:r>
              <a:rPr lang="ar-SA" b="1" dirty="0" err="1" smtClean="0">
                <a:solidFill>
                  <a:srgbClr val="C00000"/>
                </a:solidFill>
              </a:rPr>
              <a:t>الاجتماعي </a:t>
            </a:r>
            <a:r>
              <a:rPr lang="ar-SA" b="1" dirty="0" smtClean="0">
                <a:solidFill>
                  <a:srgbClr val="C00000"/>
                </a:solidFill>
              </a:rPr>
              <a:t>( </a:t>
            </a:r>
            <a:r>
              <a:rPr lang="ar-SA" b="1" dirty="0" err="1" smtClean="0">
                <a:solidFill>
                  <a:srgbClr val="C00000"/>
                </a:solidFill>
              </a:rPr>
              <a:t>س </a:t>
            </a:r>
            <a:r>
              <a:rPr lang="ar-SA" b="1" dirty="0" smtClean="0">
                <a:solidFill>
                  <a:srgbClr val="C00000"/>
                </a:solidFill>
              </a:rPr>
              <a:t>– </a:t>
            </a:r>
            <a:r>
              <a:rPr lang="ar-SA" b="1" dirty="0" err="1" smtClean="0">
                <a:solidFill>
                  <a:srgbClr val="C00000"/>
                </a:solidFill>
              </a:rPr>
              <a:t>ي ) (</a:t>
            </a:r>
            <a:r>
              <a:rPr lang="ar-SA" b="1" dirty="0" smtClean="0">
                <a:solidFill>
                  <a:srgbClr val="C00000"/>
                </a:solidFill>
              </a:rPr>
              <a:t> </a:t>
            </a:r>
            <a:r>
              <a:rPr lang="en-US" b="1" dirty="0" smtClean="0">
                <a:solidFill>
                  <a:srgbClr val="C00000"/>
                </a:solidFill>
              </a:rPr>
              <a:t>S – R </a:t>
            </a:r>
            <a:r>
              <a:rPr lang="ar-SA" b="1" dirty="0" err="1" smtClean="0">
                <a:solidFill>
                  <a:srgbClr val="C00000"/>
                </a:solidFill>
              </a:rPr>
              <a:t>) </a:t>
            </a:r>
            <a:r>
              <a:rPr lang="ar-SA" b="1" dirty="0" smtClean="0">
                <a:solidFill>
                  <a:srgbClr val="C00000"/>
                </a:solidFill>
              </a:rPr>
              <a:t>: </a:t>
            </a:r>
            <a:r>
              <a:rPr lang="ar-SA" b="1" dirty="0" smtClean="0">
                <a:solidFill>
                  <a:schemeClr val="tx1"/>
                </a:solidFill>
              </a:rPr>
              <a:t>يهدف هذا المقياس إلى قياس النزعة إلى الانزواء والبعد عن الاتصال </a:t>
            </a:r>
            <a:r>
              <a:rPr lang="ar-SA" b="1" dirty="0" err="1" smtClean="0">
                <a:solidFill>
                  <a:schemeClr val="tx1"/>
                </a:solidFill>
              </a:rPr>
              <a:t>بالأخرين</a:t>
            </a:r>
            <a:r>
              <a:rPr lang="ar-SA" b="1" dirty="0" smtClean="0">
                <a:solidFill>
                  <a:schemeClr val="tx1"/>
                </a:solidFill>
              </a:rPr>
              <a:t> والعالم المحيط </a:t>
            </a:r>
            <a:r>
              <a:rPr lang="ar-SA" b="1" dirty="0" err="1" smtClean="0">
                <a:solidFill>
                  <a:schemeClr val="tx1"/>
                </a:solidFill>
              </a:rPr>
              <a:t>به</a:t>
            </a:r>
            <a:r>
              <a:rPr lang="ar-SA" b="1" dirty="0" err="1" smtClean="0">
                <a:solidFill>
                  <a:schemeClr val="tx1"/>
                </a:solidFill>
              </a:rPr>
              <a:t>.</a:t>
            </a:r>
            <a:endParaRPr lang="ar-SA" b="1" dirty="0" smtClean="0">
              <a:solidFill>
                <a:schemeClr val="tx1"/>
              </a:solidFill>
            </a:endParaRPr>
          </a:p>
        </p:txBody>
      </p:sp>
      <p:sp>
        <p:nvSpPr>
          <p:cNvPr id="4" name="عنصر نائب للتذييل 3">
            <a:extLst>
              <a:ext uri="{FF2B5EF4-FFF2-40B4-BE49-F238E27FC236}">
                <a16:creationId xmlns:a16="http://schemas.microsoft.com/office/drawing/2014/main" xmlns="" id="{B221E2D7-56CE-4048-ACA5-C305B2D5EC8F}"/>
              </a:ext>
            </a:extLst>
          </p:cNvPr>
          <p:cNvSpPr>
            <a:spLocks noGrp="1"/>
          </p:cNvSpPr>
          <p:nvPr>
            <p:ph type="ftr" sz="quarter" idx="11"/>
          </p:nvPr>
        </p:nvSpPr>
        <p:spPr/>
        <p:txBody>
          <a:bodyPr/>
          <a:lstStyle/>
          <a:p>
            <a:r>
              <a:rPr lang="ar-SA"/>
              <a:t>أ.ماجدة الشهري</a:t>
            </a:r>
            <a:endParaRPr lang="en-US" dirty="0"/>
          </a:p>
        </p:txBody>
      </p:sp>
    </p:spTree>
    <p:extLst>
      <p:ext uri="{BB962C8B-B14F-4D97-AF65-F5344CB8AC3E}">
        <p14:creationId xmlns:p14="http://schemas.microsoft.com/office/powerpoint/2010/main" xmlns="" val="2113169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ذييل 3">
            <a:extLst>
              <a:ext uri="{FF2B5EF4-FFF2-40B4-BE49-F238E27FC236}">
                <a16:creationId xmlns:a16="http://schemas.microsoft.com/office/drawing/2014/main" xmlns="" id="{9412EC41-2F9D-4085-BACE-A2510D2A6429}"/>
              </a:ext>
            </a:extLst>
          </p:cNvPr>
          <p:cNvSpPr>
            <a:spLocks noGrp="1"/>
          </p:cNvSpPr>
          <p:nvPr>
            <p:ph type="ftr" sz="quarter" idx="11"/>
          </p:nvPr>
        </p:nvSpPr>
        <p:spPr/>
        <p:txBody>
          <a:bodyPr/>
          <a:lstStyle/>
          <a:p>
            <a:r>
              <a:rPr lang="ar-SA"/>
              <a:t>أ.ماجدة الشهري</a:t>
            </a:r>
            <a:endParaRPr lang="en-US" dirty="0"/>
          </a:p>
        </p:txBody>
      </p:sp>
      <p:graphicFrame>
        <p:nvGraphicFramePr>
          <p:cNvPr id="13" name="عنصر نائب للمحتوى 12">
            <a:extLst>
              <a:ext uri="{FF2B5EF4-FFF2-40B4-BE49-F238E27FC236}">
                <a16:creationId xmlns:a16="http://schemas.microsoft.com/office/drawing/2014/main" xmlns="" id="{CED8EDA3-8C29-4B67-B1F8-275C2C69D977}"/>
              </a:ext>
            </a:extLst>
          </p:cNvPr>
          <p:cNvGraphicFramePr>
            <a:graphicFrameLocks noGrp="1"/>
          </p:cNvGraphicFramePr>
          <p:nvPr>
            <p:ph idx="1"/>
            <p:extLst>
              <p:ext uri="{D42A27DB-BD31-4B8C-83A1-F6EECF244321}">
                <p14:modId xmlns:p14="http://schemas.microsoft.com/office/powerpoint/2010/main" xmlns="" val="2283122321"/>
              </p:ext>
            </p:extLst>
          </p:nvPr>
        </p:nvGraphicFramePr>
        <p:xfrm>
          <a:off x="2474259" y="2417738"/>
          <a:ext cx="7537645" cy="3383809"/>
        </p:xfrm>
        <a:graphic>
          <a:graphicData uri="http://schemas.openxmlformats.org/drawingml/2006/table">
            <a:tbl>
              <a:tblPr firstRow="1" firstCol="1" bandRow="1"/>
              <a:tblGrid>
                <a:gridCol w="2512011">
                  <a:extLst>
                    <a:ext uri="{9D8B030D-6E8A-4147-A177-3AD203B41FA5}">
                      <a16:colId xmlns:a16="http://schemas.microsoft.com/office/drawing/2014/main" xmlns="" val="346322691"/>
                    </a:ext>
                  </a:extLst>
                </a:gridCol>
                <a:gridCol w="2512817">
                  <a:extLst>
                    <a:ext uri="{9D8B030D-6E8A-4147-A177-3AD203B41FA5}">
                      <a16:colId xmlns:a16="http://schemas.microsoft.com/office/drawing/2014/main" xmlns="" val="2594950802"/>
                    </a:ext>
                  </a:extLst>
                </a:gridCol>
                <a:gridCol w="2512817">
                  <a:extLst>
                    <a:ext uri="{9D8B030D-6E8A-4147-A177-3AD203B41FA5}">
                      <a16:colId xmlns:a16="http://schemas.microsoft.com/office/drawing/2014/main" xmlns="" val="1614258363"/>
                    </a:ext>
                  </a:extLst>
                </a:gridCol>
              </a:tblGrid>
              <a:tr h="307619">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ar-SA" sz="16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رمزه</a:t>
                      </a:r>
                      <a:endParaRPr lang="en-US" sz="16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ar-SA" sz="16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اسمه </a:t>
                      </a:r>
                      <a:endParaRPr lang="en-US" sz="16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ar-SA" sz="16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رقم المقياس </a:t>
                      </a:r>
                      <a:endParaRPr lang="en-US" sz="16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02592086"/>
                  </a:ext>
                </a:extLst>
              </a:tr>
              <a:tr h="307619">
                <a:tc>
                  <a:txBody>
                    <a:bodyPr/>
                    <a:lstStyle/>
                    <a:p>
                      <a:pPr marL="0" marR="0" algn="ctr">
                        <a:lnSpc>
                          <a:spcPct val="107000"/>
                        </a:lnSpc>
                        <a:spcBef>
                          <a:spcPts val="0"/>
                        </a:spcBef>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هـ -س </a:t>
                      </a:r>
                      <a:r>
                        <a:rPr lang="en-US" sz="1600" b="1"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ar-SA" sz="1600" b="1" dirty="0">
                          <a:effectLst/>
                          <a:latin typeface="Calibri" panose="020F0502020204030204" pitchFamily="34" charset="0"/>
                          <a:ea typeface="Calibri" panose="020F0502020204030204" pitchFamily="34" charset="0"/>
                          <a:cs typeface="Arial" panose="020B0604020202020204" pitchFamily="34" charset="0"/>
                        </a:rPr>
                        <a:t>التوهم المرضي</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ar-SA" sz="1600" b="1" dirty="0">
                          <a:effectLst/>
                          <a:latin typeface="Calibri" panose="020F0502020204030204" pitchFamily="34" charset="0"/>
                          <a:ea typeface="Calibri" panose="020F0502020204030204" pitchFamily="34" charset="0"/>
                          <a:cs typeface="Arial" panose="020B0604020202020204" pitchFamily="34" charset="0"/>
                        </a:rPr>
                        <a:t>1</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59489897"/>
                  </a:ext>
                </a:extLst>
              </a:tr>
              <a:tr h="307619">
                <a:tc>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ar-SA" sz="1600" b="1" dirty="0">
                          <a:effectLst/>
                          <a:latin typeface="Calibri" panose="020F0502020204030204" pitchFamily="34" charset="0"/>
                          <a:ea typeface="Calibri" panose="020F0502020204030204" pitchFamily="34" charset="0"/>
                          <a:cs typeface="Arial" panose="020B0604020202020204" pitchFamily="34" charset="0"/>
                        </a:rPr>
                        <a:t>د</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الاكتئاب</a:t>
                      </a:r>
                      <a:r>
                        <a:rPr lang="en-US" sz="1600" b="1"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ar-SA" sz="1600" b="1" dirty="0">
                          <a:effectLst/>
                          <a:latin typeface="Calibri" panose="020F0502020204030204" pitchFamily="34" charset="0"/>
                          <a:ea typeface="Calibri" panose="020F0502020204030204" pitchFamily="34" charset="0"/>
                          <a:cs typeface="Arial" panose="020B0604020202020204" pitchFamily="34" charset="0"/>
                        </a:rPr>
                        <a:t>2</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34212034"/>
                  </a:ext>
                </a:extLst>
              </a:tr>
              <a:tr h="307619">
                <a:tc>
                  <a:txBody>
                    <a:bodyPr/>
                    <a:lstStyle/>
                    <a:p>
                      <a:pPr marL="0" marR="0" algn="ctr">
                        <a:lnSpc>
                          <a:spcPct val="107000"/>
                        </a:lnSpc>
                        <a:spcBef>
                          <a:spcPts val="0"/>
                        </a:spcBef>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هـ - ي</a:t>
                      </a:r>
                      <a:r>
                        <a:rPr lang="en-US" sz="1600" b="1"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الهستيريا</a:t>
                      </a:r>
                      <a:r>
                        <a:rPr lang="en-US" sz="1600" b="1"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ar-SA" sz="1600" b="1" dirty="0">
                          <a:effectLst/>
                          <a:latin typeface="Calibri" panose="020F0502020204030204" pitchFamily="34" charset="0"/>
                          <a:ea typeface="Calibri" panose="020F0502020204030204" pitchFamily="34" charset="0"/>
                          <a:cs typeface="Arial" panose="020B0604020202020204" pitchFamily="34" charset="0"/>
                        </a:rPr>
                        <a:t>3</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11893408"/>
                  </a:ext>
                </a:extLst>
              </a:tr>
              <a:tr h="307619">
                <a:tc>
                  <a:txBody>
                    <a:bodyPr/>
                    <a:lstStyle/>
                    <a:p>
                      <a:pPr marL="0" marR="0" algn="ctr">
                        <a:lnSpc>
                          <a:spcPct val="107000"/>
                        </a:lnSpc>
                        <a:spcBef>
                          <a:spcPts val="0"/>
                        </a:spcBef>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ب – د </a:t>
                      </a:r>
                      <a:r>
                        <a:rPr lang="en-US" sz="1600" b="1"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الانحراف </a:t>
                      </a:r>
                      <a:r>
                        <a:rPr lang="ar-SA" sz="1600" b="1" dirty="0" err="1">
                          <a:effectLst/>
                          <a:latin typeface="Calibri" panose="020F0502020204030204" pitchFamily="34" charset="0"/>
                          <a:ea typeface="Calibri" panose="020F0502020204030204" pitchFamily="34" charset="0"/>
                          <a:cs typeface="Arial" panose="020B0604020202020204" pitchFamily="34" charset="0"/>
                        </a:rPr>
                        <a:t>السيكوباتي</a:t>
                      </a:r>
                      <a:r>
                        <a:rPr lang="en-US" sz="1600" b="1"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ar-SA" sz="1600" b="1" dirty="0">
                          <a:effectLst/>
                          <a:latin typeface="Calibri" panose="020F0502020204030204" pitchFamily="34" charset="0"/>
                          <a:ea typeface="Calibri" panose="020F0502020204030204" pitchFamily="34" charset="0"/>
                          <a:cs typeface="Arial" panose="020B0604020202020204" pitchFamily="34" charset="0"/>
                        </a:rPr>
                        <a:t>4</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9643533"/>
                  </a:ext>
                </a:extLst>
              </a:tr>
              <a:tr h="307619">
                <a:tc>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ar-SA" sz="1600" b="1" dirty="0">
                          <a:effectLst/>
                          <a:latin typeface="Calibri" panose="020F0502020204030204" pitchFamily="34" charset="0"/>
                          <a:ea typeface="Calibri" panose="020F0502020204030204" pitchFamily="34" charset="0"/>
                          <a:cs typeface="Arial" panose="020B0604020202020204" pitchFamily="34" charset="0"/>
                        </a:rPr>
                        <a:t>م – ف</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الذكورة/ الانوثة</a:t>
                      </a:r>
                      <a:r>
                        <a:rPr lang="en-US" sz="1600" b="1"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ar-SA" sz="1600" b="1" dirty="0">
                          <a:effectLst/>
                          <a:latin typeface="Calibri" panose="020F0502020204030204" pitchFamily="34" charset="0"/>
                          <a:ea typeface="Calibri" panose="020F0502020204030204" pitchFamily="34" charset="0"/>
                          <a:cs typeface="Arial" panose="020B0604020202020204" pitchFamily="34" charset="0"/>
                        </a:rPr>
                        <a:t>5</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60510848"/>
                  </a:ext>
                </a:extLst>
              </a:tr>
              <a:tr h="307619">
                <a:tc>
                  <a:txBody>
                    <a:bodyPr/>
                    <a:lstStyle/>
                    <a:p>
                      <a:pPr marL="0" marR="0" algn="ctr">
                        <a:lnSpc>
                          <a:spcPct val="107000"/>
                        </a:lnSpc>
                        <a:spcBef>
                          <a:spcPts val="0"/>
                        </a:spcBef>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ب- أ</a:t>
                      </a:r>
                      <a:r>
                        <a:rPr lang="en-US" sz="1600" b="1"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ar-SA" sz="1600" b="1" dirty="0" err="1">
                          <a:effectLst/>
                          <a:latin typeface="Calibri" panose="020F0502020204030204" pitchFamily="34" charset="0"/>
                          <a:ea typeface="Calibri" panose="020F0502020204030204" pitchFamily="34" charset="0"/>
                          <a:cs typeface="Arial" panose="020B0604020202020204" pitchFamily="34" charset="0"/>
                        </a:rPr>
                        <a:t>البارانويا</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ar-SA" sz="1600" b="1" dirty="0">
                          <a:effectLst/>
                          <a:latin typeface="Calibri" panose="020F0502020204030204" pitchFamily="34" charset="0"/>
                          <a:ea typeface="Calibri" panose="020F0502020204030204" pitchFamily="34" charset="0"/>
                          <a:cs typeface="Arial" panose="020B0604020202020204" pitchFamily="34" charset="0"/>
                        </a:rPr>
                        <a:t>6</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54435129"/>
                  </a:ext>
                </a:extLst>
              </a:tr>
              <a:tr h="307619">
                <a:tc>
                  <a:txBody>
                    <a:bodyPr/>
                    <a:lstStyle/>
                    <a:p>
                      <a:pPr marL="0" marR="0" algn="ctr">
                        <a:lnSpc>
                          <a:spcPct val="107000"/>
                        </a:lnSpc>
                        <a:spcBef>
                          <a:spcPts val="0"/>
                        </a:spcBef>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ب- ت</a:t>
                      </a:r>
                      <a:r>
                        <a:rPr lang="en-US" sz="1600" b="1"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الوهن النفسي - </a:t>
                      </a:r>
                      <a:r>
                        <a:rPr lang="ar-SA" sz="1600" b="1" dirty="0" err="1">
                          <a:effectLst/>
                          <a:latin typeface="Calibri" panose="020F0502020204030204" pitchFamily="34" charset="0"/>
                          <a:ea typeface="Calibri" panose="020F0502020204030204" pitchFamily="34" charset="0"/>
                          <a:cs typeface="Arial" panose="020B0604020202020204" pitchFamily="34" charset="0"/>
                        </a:rPr>
                        <a:t>السيكاثينيا</a:t>
                      </a:r>
                      <a:r>
                        <a:rPr lang="en-US" sz="1600" b="1"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ar-SA" sz="1600" b="1" dirty="0">
                          <a:effectLst/>
                          <a:latin typeface="Calibri" panose="020F0502020204030204" pitchFamily="34" charset="0"/>
                          <a:ea typeface="Calibri" panose="020F0502020204030204" pitchFamily="34" charset="0"/>
                          <a:cs typeface="Arial" panose="020B0604020202020204" pitchFamily="34" charset="0"/>
                        </a:rPr>
                        <a:t>7</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66355547"/>
                  </a:ext>
                </a:extLst>
              </a:tr>
              <a:tr h="307619">
                <a:tc>
                  <a:txBody>
                    <a:bodyPr/>
                    <a:lstStyle/>
                    <a:p>
                      <a:pPr marL="0" marR="0" algn="ctr">
                        <a:lnSpc>
                          <a:spcPct val="107000"/>
                        </a:lnSpc>
                        <a:spcBef>
                          <a:spcPts val="0"/>
                        </a:spcBef>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 س- ك</a:t>
                      </a:r>
                      <a:r>
                        <a:rPr lang="en-US" sz="1600" b="1"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ar-SA" sz="1600" b="1" dirty="0">
                          <a:effectLst/>
                          <a:latin typeface="Calibri" panose="020F0502020204030204" pitchFamily="34" charset="0"/>
                          <a:ea typeface="Calibri" panose="020F0502020204030204" pitchFamily="34" charset="0"/>
                          <a:cs typeface="Arial" panose="020B0604020202020204" pitchFamily="34" charset="0"/>
                        </a:rPr>
                        <a:t>الفصام </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ar-SA" sz="1600" b="1" dirty="0">
                          <a:effectLst/>
                          <a:latin typeface="Calibri" panose="020F0502020204030204" pitchFamily="34" charset="0"/>
                          <a:ea typeface="Calibri" panose="020F0502020204030204" pitchFamily="34" charset="0"/>
                          <a:cs typeface="Arial" panose="020B0604020202020204" pitchFamily="34" charset="0"/>
                        </a:rPr>
                        <a:t>8</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82305368"/>
                  </a:ext>
                </a:extLst>
              </a:tr>
              <a:tr h="307619">
                <a:tc>
                  <a:txBody>
                    <a:bodyPr/>
                    <a:lstStyle/>
                    <a:p>
                      <a:pPr marL="0" marR="0" algn="ctr">
                        <a:lnSpc>
                          <a:spcPct val="107000"/>
                        </a:lnSpc>
                        <a:spcBef>
                          <a:spcPts val="0"/>
                        </a:spcBef>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 م - أ</a:t>
                      </a:r>
                      <a:r>
                        <a:rPr lang="en-US" sz="1600" b="1"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الهوس الخفيف</a:t>
                      </a:r>
                      <a:r>
                        <a:rPr lang="en-US" sz="1600" b="1"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ar-SA" sz="1600" b="1" dirty="0">
                          <a:effectLst/>
                          <a:latin typeface="Calibri" panose="020F0502020204030204" pitchFamily="34" charset="0"/>
                          <a:ea typeface="Calibri" panose="020F0502020204030204" pitchFamily="34" charset="0"/>
                          <a:cs typeface="Arial" panose="020B0604020202020204" pitchFamily="34" charset="0"/>
                        </a:rPr>
                        <a:t>9</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71165473"/>
                  </a:ext>
                </a:extLst>
              </a:tr>
              <a:tr h="307619">
                <a:tc>
                  <a:txBody>
                    <a:bodyPr/>
                    <a:lstStyle/>
                    <a:p>
                      <a:pPr marL="0" marR="0" algn="ctr">
                        <a:lnSpc>
                          <a:spcPct val="107000"/>
                        </a:lnSpc>
                        <a:spcBef>
                          <a:spcPts val="0"/>
                        </a:spcBef>
                        <a:spcAft>
                          <a:spcPts val="0"/>
                        </a:spcAft>
                      </a:pPr>
                      <a:r>
                        <a:rPr lang="ar-SA" sz="1600" b="1" dirty="0">
                          <a:effectLst/>
                          <a:latin typeface="Calibri" panose="020F0502020204030204" pitchFamily="34" charset="0"/>
                          <a:ea typeface="Calibri" panose="020F0502020204030204" pitchFamily="34" charset="0"/>
                          <a:cs typeface="Arial" panose="020B0604020202020204" pitchFamily="34" charset="0"/>
                        </a:rPr>
                        <a:t> س - ي</a:t>
                      </a:r>
                      <a:r>
                        <a:rPr lang="en-US" sz="1600" b="1" dirty="0">
                          <a:effectLst/>
                          <a:latin typeface="Calibri" panose="020F050202020403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ar-SA" sz="1600" b="1" dirty="0">
                          <a:effectLst/>
                          <a:latin typeface="Calibri" panose="020F0502020204030204" pitchFamily="34" charset="0"/>
                          <a:ea typeface="Calibri" panose="020F0502020204030204" pitchFamily="34" charset="0"/>
                          <a:cs typeface="Arial" panose="020B0604020202020204" pitchFamily="34" charset="0"/>
                        </a:rPr>
                        <a:t>الانطواء الاجتماعي</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 </a:t>
                      </a:r>
                      <a:r>
                        <a:rPr lang="ar-SA" sz="1600" b="1" dirty="0">
                          <a:effectLst/>
                          <a:latin typeface="Calibri" panose="020F0502020204030204" pitchFamily="34" charset="0"/>
                          <a:ea typeface="Calibri" panose="020F0502020204030204" pitchFamily="34" charset="0"/>
                          <a:cs typeface="Arial" panose="020B0604020202020204" pitchFamily="34" charset="0"/>
                        </a:rPr>
                        <a:t>0</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61712768"/>
                  </a:ext>
                </a:extLst>
              </a:tr>
            </a:tbl>
          </a:graphicData>
        </a:graphic>
      </p:graphicFrame>
    </p:spTree>
    <p:extLst>
      <p:ext uri="{BB962C8B-B14F-4D97-AF65-F5344CB8AC3E}">
        <p14:creationId xmlns:p14="http://schemas.microsoft.com/office/powerpoint/2010/main" xmlns="" val="436231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FA7FCBA-A968-4A35-BF9E-72D76C58FD26}"/>
              </a:ext>
            </a:extLst>
          </p:cNvPr>
          <p:cNvSpPr>
            <a:spLocks noGrp="1"/>
          </p:cNvSpPr>
          <p:nvPr>
            <p:ph type="title"/>
          </p:nvPr>
        </p:nvSpPr>
        <p:spPr/>
        <p:txBody>
          <a:bodyPr/>
          <a:lstStyle/>
          <a:p>
            <a:pPr algn="ctr"/>
            <a:r>
              <a:rPr lang="ar-SA" dirty="0"/>
              <a:t>تعريف بالمقياس</a:t>
            </a:r>
            <a:endParaRPr lang="en-US" dirty="0"/>
          </a:p>
        </p:txBody>
      </p:sp>
      <p:sp>
        <p:nvSpPr>
          <p:cNvPr id="3" name="عنصر نائب للمحتوى 2">
            <a:extLst>
              <a:ext uri="{FF2B5EF4-FFF2-40B4-BE49-F238E27FC236}">
                <a16:creationId xmlns:a16="http://schemas.microsoft.com/office/drawing/2014/main" xmlns="" id="{10E6F3D6-DFBC-4051-949C-286764B949B2}"/>
              </a:ext>
            </a:extLst>
          </p:cNvPr>
          <p:cNvSpPr>
            <a:spLocks noGrp="1"/>
          </p:cNvSpPr>
          <p:nvPr>
            <p:ph idx="1"/>
          </p:nvPr>
        </p:nvSpPr>
        <p:spPr>
          <a:xfrm>
            <a:off x="728420" y="2526224"/>
            <a:ext cx="10647336" cy="3493576"/>
          </a:xfrm>
        </p:spPr>
        <p:txBody>
          <a:bodyPr/>
          <a:lstStyle/>
          <a:p>
            <a:pPr algn="r" rtl="1"/>
            <a:r>
              <a:rPr lang="ar-SA" sz="2000" b="1" dirty="0">
                <a:solidFill>
                  <a:schemeClr val="tx1"/>
                </a:solidFill>
              </a:rPr>
              <a:t>أعد هذا المقياس الطبيب ماكنلي والسيكولوجي </a:t>
            </a:r>
            <a:r>
              <a:rPr lang="ar-SA" sz="2000" b="1" dirty="0" err="1">
                <a:solidFill>
                  <a:schemeClr val="tx1"/>
                </a:solidFill>
              </a:rPr>
              <a:t>هاثاوي</a:t>
            </a:r>
            <a:r>
              <a:rPr lang="ar-SA" sz="2000" b="1" dirty="0">
                <a:solidFill>
                  <a:schemeClr val="tx1"/>
                </a:solidFill>
              </a:rPr>
              <a:t> من جامعة </a:t>
            </a:r>
            <a:r>
              <a:rPr lang="ar-SA" sz="2000" b="1" dirty="0" err="1">
                <a:solidFill>
                  <a:schemeClr val="tx1"/>
                </a:solidFill>
              </a:rPr>
              <a:t>مينسوتا</a:t>
            </a:r>
            <a:r>
              <a:rPr lang="ar-SA" sz="2000" b="1" dirty="0">
                <a:solidFill>
                  <a:schemeClr val="tx1"/>
                </a:solidFill>
              </a:rPr>
              <a:t>، وذلك خلال الفترة الزمنية 1930-1940م .</a:t>
            </a:r>
          </a:p>
          <a:p>
            <a:pPr algn="r" rtl="1"/>
            <a:r>
              <a:rPr lang="ar-SA" sz="2000" b="1" dirty="0">
                <a:solidFill>
                  <a:schemeClr val="tx1"/>
                </a:solidFill>
              </a:rPr>
              <a:t> ويعتبر الاختبار أشهر اختبارات الشخصية من نوع اختبارات التقرير </a:t>
            </a:r>
            <a:r>
              <a:rPr lang="ar-SA" sz="2000" b="1" dirty="0" smtClean="0">
                <a:solidFill>
                  <a:schemeClr val="tx1"/>
                </a:solidFill>
              </a:rPr>
              <a:t>الذاتي، فقد </a:t>
            </a:r>
            <a:r>
              <a:rPr lang="ar-SA" sz="2000" b="1" dirty="0">
                <a:solidFill>
                  <a:schemeClr val="tx1"/>
                </a:solidFill>
              </a:rPr>
              <a:t>سجلت </a:t>
            </a:r>
            <a:r>
              <a:rPr lang="ar-SA" sz="2000" b="1" dirty="0" err="1">
                <a:solidFill>
                  <a:schemeClr val="tx1"/>
                </a:solidFill>
              </a:rPr>
              <a:t>أنستازى</a:t>
            </a:r>
            <a:r>
              <a:rPr lang="ar-SA" sz="2000" b="1" dirty="0">
                <a:solidFill>
                  <a:schemeClr val="tx1"/>
                </a:solidFill>
              </a:rPr>
              <a:t> في طبعة 1976 من كتابها "القياس النفسي" أن أكثر من 3500 مرجع قد نشرت عن هذا الاختبار حتى وقت إعدادها لتلك الطبعة، وهذا يشير إلى مدى </a:t>
            </a:r>
            <a:r>
              <a:rPr lang="ar-SA" sz="2000" b="1" dirty="0" smtClean="0">
                <a:solidFill>
                  <a:schemeClr val="tx1"/>
                </a:solidFill>
              </a:rPr>
              <a:t>شيوع </a:t>
            </a:r>
            <a:r>
              <a:rPr lang="ar-SA" sz="2000" b="1" dirty="0">
                <a:solidFill>
                  <a:schemeClr val="tx1"/>
                </a:solidFill>
              </a:rPr>
              <a:t>هذا الاختبار وانتشاره في العالم.</a:t>
            </a:r>
          </a:p>
          <a:p>
            <a:pPr algn="r" rtl="1"/>
            <a:r>
              <a:rPr lang="ar-SA" sz="2000" b="1" dirty="0">
                <a:solidFill>
                  <a:schemeClr val="tx1"/>
                </a:solidFill>
              </a:rPr>
              <a:t>ونشرت لأول مرة </a:t>
            </a:r>
            <a:r>
              <a:rPr lang="ar-SA" sz="2000" b="1" dirty="0" err="1" smtClean="0">
                <a:solidFill>
                  <a:schemeClr val="tx1"/>
                </a:solidFill>
              </a:rPr>
              <a:t>عام </a:t>
            </a:r>
            <a:r>
              <a:rPr lang="ar-SA" sz="2000" b="1" dirty="0" smtClean="0">
                <a:solidFill>
                  <a:schemeClr val="tx1"/>
                </a:solidFill>
              </a:rPr>
              <a:t>( </a:t>
            </a:r>
            <a:r>
              <a:rPr lang="ar-SA" sz="2000" b="1" dirty="0">
                <a:solidFill>
                  <a:schemeClr val="tx1"/>
                </a:solidFill>
              </a:rPr>
              <a:t>1943م )  في امريكا حيث كان </a:t>
            </a:r>
            <a:r>
              <a:rPr lang="ar-SA" sz="2000" b="1" dirty="0" err="1">
                <a:solidFill>
                  <a:schemeClr val="tx1"/>
                </a:solidFill>
              </a:rPr>
              <a:t>الإعتماد</a:t>
            </a:r>
            <a:r>
              <a:rPr lang="ar-SA" sz="2000" b="1" dirty="0">
                <a:solidFill>
                  <a:schemeClr val="tx1"/>
                </a:solidFill>
              </a:rPr>
              <a:t> عليها كبيرا في فحص الحالات خلال الحرب العالمية الثانية, حيث ظهرت الحاجة الي الاختبارات لأهمية الفرز السريع لمن يصلحون للعمل في الخدمة </a:t>
            </a:r>
            <a:r>
              <a:rPr lang="ar-SA" sz="2000" b="1" dirty="0" smtClean="0">
                <a:solidFill>
                  <a:schemeClr val="tx1"/>
                </a:solidFill>
              </a:rPr>
              <a:t>العسكرية, </a:t>
            </a:r>
            <a:r>
              <a:rPr lang="ar-SA" sz="2000" b="1" dirty="0">
                <a:solidFill>
                  <a:schemeClr val="tx1"/>
                </a:solidFill>
              </a:rPr>
              <a:t>ثم نشرت الطبعة الثانية المنقحة لها عام (1989م</a:t>
            </a:r>
            <a:r>
              <a:rPr lang="ar-SA" sz="2000" b="1" dirty="0" err="1">
                <a:solidFill>
                  <a:schemeClr val="tx1"/>
                </a:solidFill>
              </a:rPr>
              <a:t>).</a:t>
            </a:r>
            <a:r>
              <a:rPr lang="ar-SA" sz="2000" b="1" dirty="0">
                <a:solidFill>
                  <a:schemeClr val="tx1"/>
                </a:solidFill>
              </a:rPr>
              <a:t> </a:t>
            </a:r>
          </a:p>
        </p:txBody>
      </p:sp>
      <p:sp>
        <p:nvSpPr>
          <p:cNvPr id="4" name="عنصر نائب للتذييل 3">
            <a:extLst>
              <a:ext uri="{FF2B5EF4-FFF2-40B4-BE49-F238E27FC236}">
                <a16:creationId xmlns:a16="http://schemas.microsoft.com/office/drawing/2014/main" xmlns="" id="{66C93FD9-7D07-49FE-93A4-B51AD3A23AE3}"/>
              </a:ext>
            </a:extLst>
          </p:cNvPr>
          <p:cNvSpPr>
            <a:spLocks noGrp="1"/>
          </p:cNvSpPr>
          <p:nvPr>
            <p:ph type="ftr" sz="quarter" idx="11"/>
          </p:nvPr>
        </p:nvSpPr>
        <p:spPr/>
        <p:txBody>
          <a:bodyPr/>
          <a:lstStyle/>
          <a:p>
            <a:r>
              <a:rPr lang="ar-SA"/>
              <a:t>أ.ماجدة الشهري</a:t>
            </a:r>
            <a:endParaRPr lang="en-US" dirty="0"/>
          </a:p>
        </p:txBody>
      </p:sp>
    </p:spTree>
    <p:extLst>
      <p:ext uri="{BB962C8B-B14F-4D97-AF65-F5344CB8AC3E}">
        <p14:creationId xmlns:p14="http://schemas.microsoft.com/office/powerpoint/2010/main" xmlns="" val="812532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24AE68CF-2E41-4700-8828-CA129A6F91D5}"/>
              </a:ext>
            </a:extLst>
          </p:cNvPr>
          <p:cNvSpPr>
            <a:spLocks noGrp="1"/>
          </p:cNvSpPr>
          <p:nvPr>
            <p:ph type="title"/>
          </p:nvPr>
        </p:nvSpPr>
        <p:spPr/>
        <p:txBody>
          <a:bodyPr/>
          <a:lstStyle/>
          <a:p>
            <a:pPr algn="ctr"/>
            <a:r>
              <a:rPr lang="ar-SA" dirty="0"/>
              <a:t>أهمية الاختبار</a:t>
            </a:r>
            <a:endParaRPr lang="en-US" dirty="0"/>
          </a:p>
        </p:txBody>
      </p:sp>
      <p:sp>
        <p:nvSpPr>
          <p:cNvPr id="3" name="عنصر نائب للمحتوى 2">
            <a:extLst>
              <a:ext uri="{FF2B5EF4-FFF2-40B4-BE49-F238E27FC236}">
                <a16:creationId xmlns:a16="http://schemas.microsoft.com/office/drawing/2014/main" xmlns="" id="{9A2D70A9-6E4C-45D5-8DC5-F6E071EFE880}"/>
              </a:ext>
            </a:extLst>
          </p:cNvPr>
          <p:cNvSpPr>
            <a:spLocks noGrp="1"/>
          </p:cNvSpPr>
          <p:nvPr>
            <p:ph idx="1"/>
          </p:nvPr>
        </p:nvSpPr>
        <p:spPr>
          <a:xfrm>
            <a:off x="604434" y="2448732"/>
            <a:ext cx="10492352" cy="3766088"/>
          </a:xfrm>
        </p:spPr>
        <p:txBody>
          <a:bodyPr>
            <a:normAutofit fontScale="77500" lnSpcReduction="20000"/>
          </a:bodyPr>
          <a:lstStyle/>
          <a:p>
            <a:pPr algn="r" rtl="1"/>
            <a:endParaRPr lang="ar-SA" dirty="0"/>
          </a:p>
          <a:p>
            <a:pPr algn="r" rtl="1"/>
            <a:r>
              <a:rPr lang="ar-SA" dirty="0"/>
              <a:t> </a:t>
            </a:r>
            <a:r>
              <a:rPr lang="ar-SA" sz="2100" b="1" dirty="0">
                <a:solidFill>
                  <a:schemeClr val="tx1"/>
                </a:solidFill>
              </a:rPr>
              <a:t>يعتبر هذا الاختبار من أضخم و أشهر اختبارات الشخصية المعروفة لنا في الوقت الحاضر .</a:t>
            </a:r>
          </a:p>
          <a:p>
            <a:pPr algn="r" rtl="1"/>
            <a:r>
              <a:rPr lang="ar-SA" sz="2100" b="1" dirty="0">
                <a:solidFill>
                  <a:schemeClr val="tx1"/>
                </a:solidFill>
              </a:rPr>
              <a:t>قدرة الاختبار على إعطاء وفرة كبيرة من المعلومات عن الشخص في أقصر وقت وبأقل التكاليف.</a:t>
            </a:r>
          </a:p>
          <a:p>
            <a:pPr algn="r" rtl="1"/>
            <a:r>
              <a:rPr lang="ar-SA" sz="2100" b="1" dirty="0">
                <a:solidFill>
                  <a:schemeClr val="tx1"/>
                </a:solidFill>
              </a:rPr>
              <a:t>يأتي هذا الاختبار على قمة الاختبارات الاخرى من الشخصية من حيث عدد البحوث والدراسات التي أجمعت عليه في العالم فهي تصل الألاف , ويحصي بعض الباحثين حتى سنة 1974فقط  ما يزيد عن ستة الآلف دراسة أجريت على هذا الاختبار .</a:t>
            </a:r>
          </a:p>
          <a:p>
            <a:pPr algn="r" rtl="1"/>
            <a:r>
              <a:rPr lang="ar-SA" sz="2100" b="1" dirty="0">
                <a:solidFill>
                  <a:schemeClr val="tx1"/>
                </a:solidFill>
              </a:rPr>
              <a:t>يمد الاختبار بتقييم متكامل عن الجوانب المتعددة في شخصية الفرد .</a:t>
            </a:r>
          </a:p>
          <a:p>
            <a:pPr algn="r" rtl="1"/>
            <a:r>
              <a:rPr lang="ar-SA" sz="2100" b="1" dirty="0">
                <a:solidFill>
                  <a:schemeClr val="tx1"/>
                </a:solidFill>
              </a:rPr>
              <a:t>وهي من الأدوات التي ترجمت وقننت على الكثير من الفئات في المجتمع العربي ,ففي مصر قام لويس كامل مليكة , وعماد الدين إسماعيل وعطية هنا (1959) باقتباس وترجمت هذا الاختبار وتقنينه على البيئة المصرية, وصدر له تقنين آخر على في المملكة العربية السعودية .</a:t>
            </a:r>
          </a:p>
          <a:p>
            <a:pPr algn="r" rtl="1"/>
            <a:r>
              <a:rPr lang="ar-SA" sz="2100" b="1" dirty="0">
                <a:solidFill>
                  <a:schemeClr val="tx1"/>
                </a:solidFill>
              </a:rPr>
              <a:t>وأكبر نقطة قوة تكمن في هذا الاختبار ,قدرته على التشخيص الفارق لكثير من الحالات بدرجة كبيرة من الموضوعية , وبشكل يعين على :</a:t>
            </a:r>
          </a:p>
          <a:p>
            <a:pPr algn="r" rtl="1"/>
            <a:r>
              <a:rPr lang="ar-SA" sz="2100" b="1" dirty="0">
                <a:solidFill>
                  <a:schemeClr val="tx1"/>
                </a:solidFill>
              </a:rPr>
              <a:t> التشخيص الدقيق .                                   </a:t>
            </a:r>
          </a:p>
          <a:p>
            <a:pPr algn="r" rtl="1"/>
            <a:r>
              <a:rPr lang="ar-SA" sz="2100" b="1" dirty="0">
                <a:solidFill>
                  <a:schemeClr val="tx1"/>
                </a:solidFill>
              </a:rPr>
              <a:t> تقدير جوانب الخطر في الشخصية . </a:t>
            </a:r>
            <a:endParaRPr lang="en-US" sz="2100" b="1" dirty="0">
              <a:solidFill>
                <a:schemeClr val="tx1"/>
              </a:solidFill>
            </a:endParaRPr>
          </a:p>
        </p:txBody>
      </p:sp>
      <p:sp>
        <p:nvSpPr>
          <p:cNvPr id="4" name="عنصر نائب للتذييل 3">
            <a:extLst>
              <a:ext uri="{FF2B5EF4-FFF2-40B4-BE49-F238E27FC236}">
                <a16:creationId xmlns:a16="http://schemas.microsoft.com/office/drawing/2014/main" xmlns="" id="{DAC1FA94-C945-4263-8A39-D39F1895C9C8}"/>
              </a:ext>
            </a:extLst>
          </p:cNvPr>
          <p:cNvSpPr>
            <a:spLocks noGrp="1"/>
          </p:cNvSpPr>
          <p:nvPr>
            <p:ph type="ftr" sz="quarter" idx="11"/>
          </p:nvPr>
        </p:nvSpPr>
        <p:spPr/>
        <p:txBody>
          <a:bodyPr/>
          <a:lstStyle/>
          <a:p>
            <a:r>
              <a:rPr lang="ar-SA"/>
              <a:t>أ.ماجدة الشهري</a:t>
            </a:r>
            <a:endParaRPr lang="en-US" dirty="0"/>
          </a:p>
        </p:txBody>
      </p:sp>
    </p:spTree>
    <p:extLst>
      <p:ext uri="{BB962C8B-B14F-4D97-AF65-F5344CB8AC3E}">
        <p14:creationId xmlns:p14="http://schemas.microsoft.com/office/powerpoint/2010/main" xmlns="" val="2518174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FDCC039-811A-4745-8EB7-0BF626FB6DA6}"/>
              </a:ext>
            </a:extLst>
          </p:cNvPr>
          <p:cNvSpPr>
            <a:spLocks noGrp="1"/>
          </p:cNvSpPr>
          <p:nvPr>
            <p:ph type="title"/>
          </p:nvPr>
        </p:nvSpPr>
        <p:spPr/>
        <p:txBody>
          <a:bodyPr/>
          <a:lstStyle/>
          <a:p>
            <a:pPr algn="ctr"/>
            <a:r>
              <a:rPr lang="ar-SA" dirty="0"/>
              <a:t>أشكال الاختبار</a:t>
            </a:r>
            <a:endParaRPr lang="en-US" dirty="0"/>
          </a:p>
        </p:txBody>
      </p:sp>
      <p:sp>
        <p:nvSpPr>
          <p:cNvPr id="3" name="عنصر نائب للمحتوى 2">
            <a:extLst>
              <a:ext uri="{FF2B5EF4-FFF2-40B4-BE49-F238E27FC236}">
                <a16:creationId xmlns:a16="http://schemas.microsoft.com/office/drawing/2014/main" xmlns="" id="{F81BE57F-A49C-415C-8693-32602F279CF0}"/>
              </a:ext>
            </a:extLst>
          </p:cNvPr>
          <p:cNvSpPr>
            <a:spLocks noGrp="1"/>
          </p:cNvSpPr>
          <p:nvPr>
            <p:ph idx="1"/>
          </p:nvPr>
        </p:nvSpPr>
        <p:spPr>
          <a:xfrm>
            <a:off x="805912" y="2448732"/>
            <a:ext cx="10585342" cy="3571068"/>
          </a:xfrm>
        </p:spPr>
        <p:txBody>
          <a:bodyPr>
            <a:normAutofit/>
          </a:bodyPr>
          <a:lstStyle/>
          <a:p>
            <a:pPr algn="r" rtl="1"/>
            <a:r>
              <a:rPr lang="ar-SA" sz="2000" b="1" dirty="0">
                <a:solidFill>
                  <a:schemeClr val="tx1"/>
                </a:solidFill>
              </a:rPr>
              <a:t> يتكون الاختبار من صورتان:</a:t>
            </a:r>
          </a:p>
          <a:p>
            <a:pPr algn="r" rtl="1"/>
            <a:r>
              <a:rPr lang="ar-SA" sz="2000" b="1" dirty="0">
                <a:solidFill>
                  <a:schemeClr val="tx1"/>
                </a:solidFill>
              </a:rPr>
              <a:t> الأولى / فردية تحتوي على 550 عبارة وكل واحدة منها مكتوبة على بطاقة مستقلة ويقوم الشخص بتصنيف تلك البطاقات إلى قوائم ثلاثة هي : نعم-لا – لا أدري وذلك وفقاً لإجابته.</a:t>
            </a:r>
          </a:p>
          <a:p>
            <a:pPr algn="r" rtl="1"/>
            <a:r>
              <a:rPr lang="ar-SA" sz="2000" b="1" dirty="0">
                <a:solidFill>
                  <a:schemeClr val="tx1"/>
                </a:solidFill>
              </a:rPr>
              <a:t>الثانية / جمعية  موجودة في كتيب يحتوي (566) عبارة منها 550 عبارة واردة في الصورة الفردية مضافاً إليها عبارات مكررة في كتيب وورقة الإجابة.</a:t>
            </a:r>
          </a:p>
          <a:p>
            <a:pPr algn="r" rtl="1"/>
            <a:r>
              <a:rPr lang="ar-SA" sz="2000" b="1" dirty="0">
                <a:solidFill>
                  <a:schemeClr val="tx1"/>
                </a:solidFill>
              </a:rPr>
              <a:t> أعد هذه الصورة إلى اللغة العربية كل من  د. عطيه محمود و د. محمد عماد الدين و د. لويس مليكة.</a:t>
            </a:r>
          </a:p>
          <a:p>
            <a:pPr algn="r" rtl="1"/>
            <a:r>
              <a:rPr lang="ar-SA" sz="2000" b="1" dirty="0">
                <a:solidFill>
                  <a:schemeClr val="tx1"/>
                </a:solidFill>
              </a:rPr>
              <a:t> يطبق على الافراد الاسوياء والمضطربين من عمر 16 سنة وأعلى .</a:t>
            </a:r>
          </a:p>
        </p:txBody>
      </p:sp>
      <p:sp>
        <p:nvSpPr>
          <p:cNvPr id="4" name="عنصر نائب للتذييل 3">
            <a:extLst>
              <a:ext uri="{FF2B5EF4-FFF2-40B4-BE49-F238E27FC236}">
                <a16:creationId xmlns:a16="http://schemas.microsoft.com/office/drawing/2014/main" xmlns="" id="{25BDD5B9-E6D9-45C7-8BD6-4078B6B585CE}"/>
              </a:ext>
            </a:extLst>
          </p:cNvPr>
          <p:cNvSpPr>
            <a:spLocks noGrp="1"/>
          </p:cNvSpPr>
          <p:nvPr>
            <p:ph type="ftr" sz="quarter" idx="11"/>
          </p:nvPr>
        </p:nvSpPr>
        <p:spPr/>
        <p:txBody>
          <a:bodyPr/>
          <a:lstStyle/>
          <a:p>
            <a:r>
              <a:rPr lang="ar-SA"/>
              <a:t>أ.ماجدة الشهري</a:t>
            </a:r>
            <a:endParaRPr lang="en-US" dirty="0"/>
          </a:p>
        </p:txBody>
      </p:sp>
    </p:spTree>
    <p:extLst>
      <p:ext uri="{BB962C8B-B14F-4D97-AF65-F5344CB8AC3E}">
        <p14:creationId xmlns:p14="http://schemas.microsoft.com/office/powerpoint/2010/main" xmlns="" val="3399263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CBD33F8-8B1C-410C-9C50-371BC19BC2D0}"/>
              </a:ext>
            </a:extLst>
          </p:cNvPr>
          <p:cNvSpPr>
            <a:spLocks noGrp="1"/>
          </p:cNvSpPr>
          <p:nvPr>
            <p:ph type="title"/>
          </p:nvPr>
        </p:nvSpPr>
        <p:spPr/>
        <p:txBody>
          <a:bodyPr/>
          <a:lstStyle/>
          <a:p>
            <a:pPr algn="ctr"/>
            <a:r>
              <a:rPr lang="ar-SA" dirty="0"/>
              <a:t>مكونات الاختبار</a:t>
            </a:r>
            <a:endParaRPr lang="en-US" dirty="0"/>
          </a:p>
        </p:txBody>
      </p:sp>
      <p:sp>
        <p:nvSpPr>
          <p:cNvPr id="3" name="عنصر نائب للمحتوى 2">
            <a:extLst>
              <a:ext uri="{FF2B5EF4-FFF2-40B4-BE49-F238E27FC236}">
                <a16:creationId xmlns:a16="http://schemas.microsoft.com/office/drawing/2014/main" xmlns="" id="{9EF3CD76-548F-4112-BB71-1FDAA6577ED3}"/>
              </a:ext>
            </a:extLst>
          </p:cNvPr>
          <p:cNvSpPr>
            <a:spLocks noGrp="1"/>
          </p:cNvSpPr>
          <p:nvPr>
            <p:ph idx="1"/>
          </p:nvPr>
        </p:nvSpPr>
        <p:spPr>
          <a:xfrm>
            <a:off x="1154954" y="2681206"/>
            <a:ext cx="10050321" cy="3338593"/>
          </a:xfrm>
        </p:spPr>
        <p:txBody>
          <a:bodyPr/>
          <a:lstStyle/>
          <a:p>
            <a:pPr algn="r" rtl="1"/>
            <a:r>
              <a:rPr lang="ar-SA" dirty="0">
                <a:solidFill>
                  <a:srgbClr val="FF0000"/>
                </a:solidFill>
              </a:rPr>
              <a:t> </a:t>
            </a:r>
            <a:r>
              <a:rPr lang="ar-SA" sz="2400" b="1" dirty="0">
                <a:solidFill>
                  <a:srgbClr val="FF0000"/>
                </a:solidFill>
              </a:rPr>
              <a:t>يتكون الاختبار من :</a:t>
            </a:r>
          </a:p>
          <a:p>
            <a:pPr algn="r" rtl="1"/>
            <a:r>
              <a:rPr lang="ar-SA" sz="2400" b="1" u="sng" dirty="0"/>
              <a:t> أربعة </a:t>
            </a:r>
            <a:r>
              <a:rPr lang="ar-SA" sz="2400" b="1" dirty="0"/>
              <a:t>مقاييس تقيس الصدق.</a:t>
            </a:r>
          </a:p>
          <a:p>
            <a:pPr algn="r" rtl="1"/>
            <a:r>
              <a:rPr lang="ar-SA" sz="2400" b="1" dirty="0"/>
              <a:t> </a:t>
            </a:r>
            <a:r>
              <a:rPr lang="ar-SA" sz="2400" b="1" u="sng" dirty="0"/>
              <a:t>عشرة </a:t>
            </a:r>
            <a:r>
              <a:rPr lang="ar-SA" sz="2400" b="1" dirty="0"/>
              <a:t>مقاييس إكلينيكية. </a:t>
            </a:r>
          </a:p>
          <a:p>
            <a:pPr marL="0" indent="0" algn="r" rtl="1">
              <a:buNone/>
            </a:pPr>
            <a:endParaRPr lang="ar-SA" dirty="0"/>
          </a:p>
        </p:txBody>
      </p:sp>
      <p:pic>
        <p:nvPicPr>
          <p:cNvPr id="5" name="صورة 4">
            <a:extLst>
              <a:ext uri="{FF2B5EF4-FFF2-40B4-BE49-F238E27FC236}">
                <a16:creationId xmlns:a16="http://schemas.microsoft.com/office/drawing/2014/main" xmlns="" id="{2F284B12-9D16-4722-BDAC-E381159F5019}"/>
              </a:ext>
            </a:extLst>
          </p:cNvPr>
          <p:cNvPicPr>
            <a:picLocks noChangeAspect="1"/>
          </p:cNvPicPr>
          <p:nvPr/>
        </p:nvPicPr>
        <p:blipFill>
          <a:blip r:embed="rId2"/>
          <a:stretch>
            <a:fillRect/>
          </a:stretch>
        </p:blipFill>
        <p:spPr>
          <a:xfrm>
            <a:off x="782637" y="2733675"/>
            <a:ext cx="2857500" cy="2857500"/>
          </a:xfrm>
          <a:prstGeom prst="rect">
            <a:avLst/>
          </a:prstGeom>
        </p:spPr>
      </p:pic>
      <p:sp>
        <p:nvSpPr>
          <p:cNvPr id="6" name="عنصر نائب للتذييل 5">
            <a:extLst>
              <a:ext uri="{FF2B5EF4-FFF2-40B4-BE49-F238E27FC236}">
                <a16:creationId xmlns:a16="http://schemas.microsoft.com/office/drawing/2014/main" xmlns="" id="{6F97692B-7491-45F1-BCE7-66B7C1EC76E7}"/>
              </a:ext>
            </a:extLst>
          </p:cNvPr>
          <p:cNvSpPr>
            <a:spLocks noGrp="1"/>
          </p:cNvSpPr>
          <p:nvPr>
            <p:ph type="ftr" sz="quarter" idx="11"/>
          </p:nvPr>
        </p:nvSpPr>
        <p:spPr/>
        <p:txBody>
          <a:bodyPr/>
          <a:lstStyle/>
          <a:p>
            <a:r>
              <a:rPr lang="ar-SA"/>
              <a:t>أ.ماجدة الشهري</a:t>
            </a:r>
            <a:endParaRPr lang="en-US" dirty="0"/>
          </a:p>
        </p:txBody>
      </p:sp>
    </p:spTree>
    <p:extLst>
      <p:ext uri="{BB962C8B-B14F-4D97-AF65-F5344CB8AC3E}">
        <p14:creationId xmlns:p14="http://schemas.microsoft.com/office/powerpoint/2010/main" xmlns="" val="3802834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E0CAECC-8399-4B4D-B53C-B076C5CD75EA}"/>
              </a:ext>
            </a:extLst>
          </p:cNvPr>
          <p:cNvSpPr>
            <a:spLocks noGrp="1"/>
          </p:cNvSpPr>
          <p:nvPr>
            <p:ph type="title"/>
          </p:nvPr>
        </p:nvSpPr>
        <p:spPr/>
        <p:txBody>
          <a:bodyPr/>
          <a:lstStyle/>
          <a:p>
            <a:pPr algn="ctr"/>
            <a:r>
              <a:rPr lang="ar-SA" dirty="0"/>
              <a:t>مقاييس الصدق</a:t>
            </a:r>
            <a:endParaRPr lang="en-US" dirty="0"/>
          </a:p>
        </p:txBody>
      </p:sp>
      <p:sp>
        <p:nvSpPr>
          <p:cNvPr id="3" name="عنصر نائب للمحتوى 2">
            <a:extLst>
              <a:ext uri="{FF2B5EF4-FFF2-40B4-BE49-F238E27FC236}">
                <a16:creationId xmlns:a16="http://schemas.microsoft.com/office/drawing/2014/main" xmlns="" id="{F5E922EC-23FA-41D7-89EE-11DA637AF3A8}"/>
              </a:ext>
            </a:extLst>
          </p:cNvPr>
          <p:cNvSpPr>
            <a:spLocks noGrp="1"/>
          </p:cNvSpPr>
          <p:nvPr>
            <p:ph idx="1"/>
          </p:nvPr>
        </p:nvSpPr>
        <p:spPr>
          <a:xfrm>
            <a:off x="542442" y="2324746"/>
            <a:ext cx="10987572" cy="3695054"/>
          </a:xfrm>
        </p:spPr>
        <p:txBody>
          <a:bodyPr>
            <a:normAutofit/>
          </a:bodyPr>
          <a:lstStyle/>
          <a:p>
            <a:pPr algn="r" rtl="1"/>
            <a:r>
              <a:rPr lang="ar-SA" sz="2000" b="1" dirty="0">
                <a:solidFill>
                  <a:srgbClr val="C00000"/>
                </a:solidFill>
              </a:rPr>
              <a:t>مقياس علامة الاستفهام ( ؟): </a:t>
            </a:r>
            <a:r>
              <a:rPr lang="ar-SA" sz="2000" b="1" dirty="0">
                <a:solidFill>
                  <a:schemeClr val="tx1"/>
                </a:solidFill>
              </a:rPr>
              <a:t>وهو يعنى أن الدرجة على هذا المقياس هي عدد العبارات التي لم يجيب عنها المفحوص بنعم أو لا، وكلما ارتفعت الدرجة على هذا المقياس دل ذلك على محاولة هروب المفحوص من الإجابة ، وهذا بالطبع له دلالته الإكلينيكية.</a:t>
            </a:r>
          </a:p>
          <a:p>
            <a:pPr marL="0" indent="0" algn="r" rtl="1">
              <a:buNone/>
            </a:pPr>
            <a:endParaRPr lang="ar-SA" sz="2000" dirty="0"/>
          </a:p>
          <a:p>
            <a:pPr algn="r" rtl="1"/>
            <a:r>
              <a:rPr lang="ar-SA" sz="2000" b="1" dirty="0">
                <a:solidFill>
                  <a:srgbClr val="C00000"/>
                </a:solidFill>
              </a:rPr>
              <a:t>مقياس الكذب (ل)  / </a:t>
            </a:r>
            <a:r>
              <a:rPr lang="en-US" sz="2000" b="1" dirty="0">
                <a:solidFill>
                  <a:srgbClr val="C00000"/>
                </a:solidFill>
              </a:rPr>
              <a:t>L </a:t>
            </a:r>
            <a:r>
              <a:rPr lang="ar-SA" sz="2000" b="1" dirty="0">
                <a:solidFill>
                  <a:schemeClr val="tx1"/>
                </a:solidFill>
              </a:rPr>
              <a:t>: وتعبر الدرجة على هذا المقياس بإجابة المفحوص على 15 عبارة تتضمن كلها أمورا مقبولة اجتماعيا إلا أنها لا تنطبق عادة على الناس فى عالم الواقع ومن أمثلة ذلك ( لا أقول الصدق دائما</a:t>
            </a:r>
            <a:r>
              <a:rPr lang="ar-SA" sz="2000" b="1" dirty="0" smtClean="0">
                <a:solidFill>
                  <a:schemeClr val="tx1"/>
                </a:solidFill>
              </a:rPr>
              <a:t>)، وعلى </a:t>
            </a:r>
            <a:r>
              <a:rPr lang="ar-SA" sz="2000" b="1" dirty="0">
                <a:solidFill>
                  <a:schemeClr val="tx1"/>
                </a:solidFill>
              </a:rPr>
              <a:t>الرغم من أن الإجابة على هذه العبارة تكون بنعم إلا أن الإجابة المقبولة اجتماعيا هي "لا".</a:t>
            </a:r>
          </a:p>
          <a:p>
            <a:pPr marL="0" indent="0" algn="r" rtl="1">
              <a:buNone/>
            </a:pPr>
            <a:r>
              <a:rPr lang="ar-SA" sz="2000" b="1" dirty="0">
                <a:solidFill>
                  <a:schemeClr val="tx1"/>
                </a:solidFill>
              </a:rPr>
              <a:t>وعلى هذا فإن الفرد الذي يحاول أن يظهر نفسه </a:t>
            </a:r>
            <a:r>
              <a:rPr lang="ar-SA" sz="2000" b="1" dirty="0" err="1">
                <a:solidFill>
                  <a:schemeClr val="tx1"/>
                </a:solidFill>
              </a:rPr>
              <a:t>فى</a:t>
            </a:r>
            <a:r>
              <a:rPr lang="ar-SA" sz="2000" b="1" dirty="0">
                <a:solidFill>
                  <a:schemeClr val="tx1"/>
                </a:solidFill>
              </a:rPr>
              <a:t> صورة مقبولة يحصل على درجة مرتفعة على هذا المقياس عن طريق تحريف استجاباته لعبارات المقياس، وارتفاع الدرجة على هذا المقياس تكون على نحو(60أو70درجة </a:t>
            </a:r>
            <a:r>
              <a:rPr lang="ar-SA" sz="2000" b="1" dirty="0" err="1">
                <a:solidFill>
                  <a:schemeClr val="tx1"/>
                </a:solidFill>
              </a:rPr>
              <a:t>تائية</a:t>
            </a:r>
            <a:r>
              <a:rPr lang="ar-SA" sz="2000" b="1" dirty="0">
                <a:solidFill>
                  <a:schemeClr val="tx1"/>
                </a:solidFill>
              </a:rPr>
              <a:t>) تمثل سلوكا من هذا النوع ،ومضمون ارتفاع الدرجة على هذا المقياس يشابه ارتفاع الدرجة على مقياس "ك". </a:t>
            </a:r>
            <a:endParaRPr lang="ar-SA" sz="2000" b="1" dirty="0">
              <a:solidFill>
                <a:schemeClr val="accent5">
                  <a:lumMod val="50000"/>
                </a:schemeClr>
              </a:solidFill>
            </a:endParaRPr>
          </a:p>
        </p:txBody>
      </p:sp>
      <p:sp>
        <p:nvSpPr>
          <p:cNvPr id="4" name="عنصر نائب للتذييل 3">
            <a:extLst>
              <a:ext uri="{FF2B5EF4-FFF2-40B4-BE49-F238E27FC236}">
                <a16:creationId xmlns:a16="http://schemas.microsoft.com/office/drawing/2014/main" xmlns="" id="{8AC9B098-CE86-4623-98C3-D170EBCF8FDD}"/>
              </a:ext>
            </a:extLst>
          </p:cNvPr>
          <p:cNvSpPr>
            <a:spLocks noGrp="1"/>
          </p:cNvSpPr>
          <p:nvPr>
            <p:ph type="ftr" sz="quarter" idx="11"/>
          </p:nvPr>
        </p:nvSpPr>
        <p:spPr/>
        <p:txBody>
          <a:bodyPr/>
          <a:lstStyle/>
          <a:p>
            <a:r>
              <a:rPr lang="ar-SA"/>
              <a:t>أ.ماجدة الشهري</a:t>
            </a:r>
            <a:endParaRPr lang="en-US" dirty="0"/>
          </a:p>
        </p:txBody>
      </p:sp>
    </p:spTree>
    <p:extLst>
      <p:ext uri="{BB962C8B-B14F-4D97-AF65-F5344CB8AC3E}">
        <p14:creationId xmlns:p14="http://schemas.microsoft.com/office/powerpoint/2010/main" xmlns="" val="1396280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D8214DDA-6CF7-4B58-B511-8EEF180C85FF}"/>
              </a:ext>
            </a:extLst>
          </p:cNvPr>
          <p:cNvSpPr>
            <a:spLocks noGrp="1"/>
          </p:cNvSpPr>
          <p:nvPr>
            <p:ph type="title"/>
          </p:nvPr>
        </p:nvSpPr>
        <p:spPr/>
        <p:txBody>
          <a:bodyPr/>
          <a:lstStyle/>
          <a:p>
            <a:pPr algn="ctr"/>
            <a:r>
              <a:rPr lang="ar-SA" dirty="0"/>
              <a:t>مقاييس الصدق</a:t>
            </a:r>
            <a:endParaRPr lang="en-US" dirty="0"/>
          </a:p>
        </p:txBody>
      </p:sp>
      <p:sp>
        <p:nvSpPr>
          <p:cNvPr id="3" name="عنصر نائب للمحتوى 2">
            <a:extLst>
              <a:ext uri="{FF2B5EF4-FFF2-40B4-BE49-F238E27FC236}">
                <a16:creationId xmlns:a16="http://schemas.microsoft.com/office/drawing/2014/main" xmlns="" id="{72430F68-1D7C-4044-939A-E15D1B13B021}"/>
              </a:ext>
            </a:extLst>
          </p:cNvPr>
          <p:cNvSpPr>
            <a:spLocks noGrp="1"/>
          </p:cNvSpPr>
          <p:nvPr>
            <p:ph idx="1"/>
          </p:nvPr>
        </p:nvSpPr>
        <p:spPr>
          <a:xfrm>
            <a:off x="697424" y="2355742"/>
            <a:ext cx="10546839" cy="4036096"/>
          </a:xfrm>
        </p:spPr>
        <p:txBody>
          <a:bodyPr>
            <a:normAutofit fontScale="92500"/>
          </a:bodyPr>
          <a:lstStyle/>
          <a:p>
            <a:pPr algn="r" rtl="1"/>
            <a:r>
              <a:rPr lang="ar-SA" dirty="0"/>
              <a:t> </a:t>
            </a:r>
            <a:r>
              <a:rPr lang="ar-SA" sz="1900" b="1" dirty="0">
                <a:solidFill>
                  <a:srgbClr val="C00000"/>
                </a:solidFill>
              </a:rPr>
              <a:t>مقياس الخطأ (ف) </a:t>
            </a:r>
            <a:r>
              <a:rPr lang="en-US" sz="1900" b="1" dirty="0">
                <a:solidFill>
                  <a:srgbClr val="C00000"/>
                </a:solidFill>
              </a:rPr>
              <a:t>F </a:t>
            </a:r>
            <a:r>
              <a:rPr lang="ar-SA" sz="1900" b="1" dirty="0">
                <a:solidFill>
                  <a:srgbClr val="C00000"/>
                </a:solidFill>
              </a:rPr>
              <a:t>: </a:t>
            </a:r>
            <a:r>
              <a:rPr lang="ar-SA" sz="1900" b="1" dirty="0">
                <a:solidFill>
                  <a:schemeClr val="tx1"/>
                </a:solidFill>
              </a:rPr>
              <a:t>يتكون المقياس "ف" من العبارات التي لوحظ أن الأفراد الأسوياء قل أن أجابوا عنها بالصورة التي تصحح بها، وتختص معظم بنوده </a:t>
            </a:r>
            <a:r>
              <a:rPr lang="ar-SA" sz="1900" b="1" dirty="0" err="1">
                <a:solidFill>
                  <a:schemeClr val="tx1"/>
                </a:solidFill>
              </a:rPr>
              <a:t>بالافكار</a:t>
            </a:r>
            <a:r>
              <a:rPr lang="ar-SA" sz="1900" b="1" dirty="0">
                <a:solidFill>
                  <a:schemeClr val="tx1"/>
                </a:solidFill>
              </a:rPr>
              <a:t> </a:t>
            </a:r>
            <a:r>
              <a:rPr lang="ar-SA" sz="1900" b="1" dirty="0" err="1">
                <a:solidFill>
                  <a:schemeClr val="tx1"/>
                </a:solidFill>
              </a:rPr>
              <a:t>الغريبة </a:t>
            </a:r>
            <a:r>
              <a:rPr lang="ar-SA" sz="1900" b="1" dirty="0" smtClean="0">
                <a:solidFill>
                  <a:schemeClr val="tx1"/>
                </a:solidFill>
              </a:rPr>
              <a:t>، </a:t>
            </a:r>
            <a:r>
              <a:rPr lang="ar-SA" sz="1900" b="1" dirty="0">
                <a:solidFill>
                  <a:schemeClr val="tx1"/>
                </a:solidFill>
              </a:rPr>
              <a:t>وبعضها يعالج التبلد  ونقص الاهتمام </a:t>
            </a:r>
            <a:r>
              <a:rPr lang="ar-SA" sz="1900" b="1" dirty="0" err="1">
                <a:solidFill>
                  <a:schemeClr val="tx1"/>
                </a:solidFill>
              </a:rPr>
              <a:t>بالاشياء</a:t>
            </a:r>
            <a:r>
              <a:rPr lang="ar-SA" sz="1900" b="1" dirty="0">
                <a:solidFill>
                  <a:schemeClr val="tx1"/>
                </a:solidFill>
              </a:rPr>
              <a:t>  وانكار الروابط الاجتماعية والعلاقات الاجتماعية والاسرية وخبرات الطفولة  ويختص عدد قليل منها بالدين ، والاتجاهات نحو القانون ونقص التحكم بالاندفاعات  ومدى كفاية النوم .</a:t>
            </a:r>
          </a:p>
          <a:p>
            <a:pPr algn="r" rtl="1"/>
            <a:r>
              <a:rPr lang="ar-SA" sz="1900" b="1" dirty="0">
                <a:solidFill>
                  <a:schemeClr val="tx1"/>
                </a:solidFill>
              </a:rPr>
              <a:t>وترتفع الدرجة إذا لم يستطع المفحوص أن يعطى إجابة مميزة لسبب من الأسباب كأن يكون غير قادر على القراءة والفهم بدرجة معقولة أو أن يكون مهملا </a:t>
            </a:r>
            <a:r>
              <a:rPr lang="ar-SA" sz="1900" b="1" dirty="0" err="1">
                <a:solidFill>
                  <a:schemeClr val="tx1"/>
                </a:solidFill>
              </a:rPr>
              <a:t>فى</a:t>
            </a:r>
            <a:r>
              <a:rPr lang="ar-SA" sz="1900" b="1" dirty="0">
                <a:solidFill>
                  <a:schemeClr val="tx1"/>
                </a:solidFill>
              </a:rPr>
              <a:t> أجابته بغير قصد، والدرجة </a:t>
            </a:r>
            <a:r>
              <a:rPr lang="ar-SA" sz="1900" b="1" dirty="0" err="1">
                <a:solidFill>
                  <a:schemeClr val="tx1"/>
                </a:solidFill>
              </a:rPr>
              <a:t>التائية</a:t>
            </a:r>
            <a:r>
              <a:rPr lang="ar-SA" sz="1900" b="1" dirty="0">
                <a:solidFill>
                  <a:schemeClr val="tx1"/>
                </a:solidFill>
              </a:rPr>
              <a:t> (70)أو أقل تدعو للاطمئنان بأن المفحوص تعاون </a:t>
            </a:r>
            <a:r>
              <a:rPr lang="ar-SA" sz="1900" b="1" dirty="0" err="1">
                <a:solidFill>
                  <a:schemeClr val="tx1"/>
                </a:solidFill>
              </a:rPr>
              <a:t>فى</a:t>
            </a:r>
            <a:r>
              <a:rPr lang="ar-SA" sz="1900" b="1" dirty="0">
                <a:solidFill>
                  <a:schemeClr val="tx1"/>
                </a:solidFill>
              </a:rPr>
              <a:t> الاختبار وفهم العبارات بدرجة معقولة.</a:t>
            </a:r>
          </a:p>
          <a:p>
            <a:pPr algn="r" rtl="1"/>
            <a:r>
              <a:rPr lang="ar-SA" sz="1900" b="1" dirty="0">
                <a:solidFill>
                  <a:schemeClr val="tx1"/>
                </a:solidFill>
              </a:rPr>
              <a:t>غير أن الدرجة ترتفع على هذا المقياس أحيانا نتيجة أنواع معينة من المرض النفسي خاصة </a:t>
            </a:r>
            <a:r>
              <a:rPr lang="ar-SA" sz="1900" b="1" dirty="0" err="1">
                <a:solidFill>
                  <a:schemeClr val="tx1"/>
                </a:solidFill>
              </a:rPr>
              <a:t>فى</a:t>
            </a:r>
            <a:r>
              <a:rPr lang="ar-SA" sz="1900" b="1" dirty="0">
                <a:solidFill>
                  <a:schemeClr val="tx1"/>
                </a:solidFill>
              </a:rPr>
              <a:t> الحالات الشبيهة بالفصام وحالات الانقباض.</a:t>
            </a:r>
          </a:p>
          <a:p>
            <a:pPr algn="r" rtl="1"/>
            <a:r>
              <a:rPr lang="ar-SA" sz="1900" b="1" dirty="0">
                <a:solidFill>
                  <a:schemeClr val="tx1"/>
                </a:solidFill>
              </a:rPr>
              <a:t>ولذا لابد من النظر إلى الدرجة على هذا المقياس في ضوء إجابته على المقاييس الإكلينيكية لأنه لو كانت الدرجة مرتفعة على هذا المقياس نتيجة إهمال المفحوص أو عدم فهمه فأننا نتوقع أن ترتفع الدرجات على المقاييس الإكلينيكية وخاصة المقياس توهم المرض(هـ س).</a:t>
            </a:r>
          </a:p>
          <a:p>
            <a:pPr algn="r" rtl="1"/>
            <a:r>
              <a:rPr lang="ar-SA" sz="1900" b="1" dirty="0">
                <a:solidFill>
                  <a:schemeClr val="tx1"/>
                </a:solidFill>
              </a:rPr>
              <a:t>ويكشف الارتفاع في الدرجة على المقياس(ف) أيضا على أن المفحوص قد اختار (شعوريا أو لا شعوريا)أن يظهر نفسه في صورة لا سوية، وهذا يقلل من صدق الصفحة النفسية.</a:t>
            </a:r>
            <a:endParaRPr lang="en-US" sz="1900" b="1" dirty="0">
              <a:solidFill>
                <a:schemeClr val="tx1"/>
              </a:solidFill>
            </a:endParaRPr>
          </a:p>
        </p:txBody>
      </p:sp>
      <p:sp>
        <p:nvSpPr>
          <p:cNvPr id="4" name="عنصر نائب للتذييل 3">
            <a:extLst>
              <a:ext uri="{FF2B5EF4-FFF2-40B4-BE49-F238E27FC236}">
                <a16:creationId xmlns:a16="http://schemas.microsoft.com/office/drawing/2014/main" xmlns="" id="{877EAA7C-472C-4DDE-8311-0DA40317D947}"/>
              </a:ext>
            </a:extLst>
          </p:cNvPr>
          <p:cNvSpPr>
            <a:spLocks noGrp="1"/>
          </p:cNvSpPr>
          <p:nvPr>
            <p:ph type="ftr" sz="quarter" idx="11"/>
          </p:nvPr>
        </p:nvSpPr>
        <p:spPr/>
        <p:txBody>
          <a:bodyPr/>
          <a:lstStyle/>
          <a:p>
            <a:r>
              <a:rPr lang="ar-SA"/>
              <a:t>أ.ماجدة الشهري</a:t>
            </a:r>
            <a:endParaRPr lang="en-US" dirty="0"/>
          </a:p>
        </p:txBody>
      </p:sp>
    </p:spTree>
    <p:extLst>
      <p:ext uri="{BB962C8B-B14F-4D97-AF65-F5344CB8AC3E}">
        <p14:creationId xmlns:p14="http://schemas.microsoft.com/office/powerpoint/2010/main" xmlns="" val="911981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CB8ACDE-DC3A-493C-9546-A5DAA66E12CC}"/>
              </a:ext>
            </a:extLst>
          </p:cNvPr>
          <p:cNvSpPr>
            <a:spLocks noGrp="1"/>
          </p:cNvSpPr>
          <p:nvPr>
            <p:ph type="title"/>
          </p:nvPr>
        </p:nvSpPr>
        <p:spPr/>
        <p:txBody>
          <a:bodyPr/>
          <a:lstStyle/>
          <a:p>
            <a:pPr algn="ctr"/>
            <a:r>
              <a:rPr lang="ar-SA" dirty="0"/>
              <a:t>مقاييس الصدق</a:t>
            </a:r>
            <a:endParaRPr lang="en-US" dirty="0"/>
          </a:p>
        </p:txBody>
      </p:sp>
      <p:sp>
        <p:nvSpPr>
          <p:cNvPr id="3" name="عنصر نائب للمحتوى 2">
            <a:extLst>
              <a:ext uri="{FF2B5EF4-FFF2-40B4-BE49-F238E27FC236}">
                <a16:creationId xmlns:a16="http://schemas.microsoft.com/office/drawing/2014/main" xmlns="" id="{538F54F2-D99C-4845-926C-76218C28200B}"/>
              </a:ext>
            </a:extLst>
          </p:cNvPr>
          <p:cNvSpPr>
            <a:spLocks noGrp="1"/>
          </p:cNvSpPr>
          <p:nvPr>
            <p:ph idx="1"/>
          </p:nvPr>
        </p:nvSpPr>
        <p:spPr>
          <a:xfrm>
            <a:off x="495947" y="2402237"/>
            <a:ext cx="10972800" cy="3828082"/>
          </a:xfrm>
        </p:spPr>
        <p:txBody>
          <a:bodyPr/>
          <a:lstStyle/>
          <a:p>
            <a:pPr algn="r" rtl="1"/>
            <a:r>
              <a:rPr lang="ar-SA" dirty="0">
                <a:solidFill>
                  <a:srgbClr val="C00000"/>
                </a:solidFill>
              </a:rPr>
              <a:t> </a:t>
            </a:r>
            <a:r>
              <a:rPr lang="ar-SA" b="1" dirty="0">
                <a:solidFill>
                  <a:srgbClr val="C00000"/>
                </a:solidFill>
              </a:rPr>
              <a:t>مقياس التصحيح "ك" </a:t>
            </a:r>
            <a:r>
              <a:rPr lang="en-US" b="1" dirty="0">
                <a:solidFill>
                  <a:srgbClr val="C00000"/>
                </a:solidFill>
              </a:rPr>
              <a:t>K</a:t>
            </a:r>
            <a:r>
              <a:rPr lang="ar-SA" b="1" dirty="0">
                <a:solidFill>
                  <a:srgbClr val="C00000"/>
                </a:solidFill>
              </a:rPr>
              <a:t>:  </a:t>
            </a:r>
            <a:r>
              <a:rPr lang="ar-SA" b="1" dirty="0">
                <a:solidFill>
                  <a:schemeClr val="tx1"/>
                </a:solidFill>
              </a:rPr>
              <a:t>يشير هذا المقياس والدرجة عليه، عن اتجاه المفحوص نحو الاختبار هل هو متعاون في أجابته أم لا، و بهذا فهو يرتبط بالدرجة على المقياسين( ل. ف) إلا أن الدرجة المرتفعة على المقياس(ك)تدل على استجابة المفحوص الدفاعية والتي تتضمن تحريف مقصود نحو الطرف السوي.</a:t>
            </a:r>
          </a:p>
          <a:p>
            <a:pPr algn="r" rtl="1"/>
            <a:r>
              <a:rPr lang="ar-SA" b="1" dirty="0">
                <a:solidFill>
                  <a:schemeClr val="tx1"/>
                </a:solidFill>
              </a:rPr>
              <a:t>أما الدرجة المنخفضة فهي تدل على أن المفحوص ينقد نفسه بنفسه ،ولذا فأن لهذا المقياس قيمة تنبؤيه حيث أن الأشخاص الذين ترتفع درجاتهم على هذا المقياس يندر أن يتقبلوا العلاج على عكس الأفراد الذين يحصلون منخفضة يتقبلون العلاج.</a:t>
            </a:r>
          </a:p>
          <a:p>
            <a:pPr algn="r" rtl="1"/>
            <a:r>
              <a:rPr lang="ar-SA" b="1" dirty="0">
                <a:solidFill>
                  <a:schemeClr val="tx1"/>
                </a:solidFill>
              </a:rPr>
              <a:t>وتستخدم الدرجات الخام على المقاييس الثلاثة الخاصين بالصدق وهم(</a:t>
            </a:r>
            <a:r>
              <a:rPr lang="ar-SA" b="1" dirty="0" err="1">
                <a:solidFill>
                  <a:schemeClr val="tx1"/>
                </a:solidFill>
              </a:rPr>
              <a:t>ل،ف،ك</a:t>
            </a:r>
            <a:r>
              <a:rPr lang="ar-SA" b="1" dirty="0">
                <a:solidFill>
                  <a:schemeClr val="tx1"/>
                </a:solidFill>
              </a:rPr>
              <a:t>) لتقييم العام للصفحة النفسية ،حيث أنه إذا تجاوزت درجة من الدرجات قيمة أو نقطة معينة فأنه يشك في صدق الصفحة النفسية.</a:t>
            </a:r>
          </a:p>
          <a:p>
            <a:pPr algn="r" rtl="1"/>
            <a:r>
              <a:rPr lang="ar-SA" b="1" dirty="0">
                <a:solidFill>
                  <a:schemeClr val="tx1"/>
                </a:solidFill>
              </a:rPr>
              <a:t>ولكن هناك استخدام أساسي للمقياس(ك)هو أنه عاملا مصححا لبقية المقاييس الإكلينيكية ولذلك فهو يضاف(جزء منه أو كله)إلى عدد من المقاييس الإكلينيكية لزيادة قدرتها التشخيصية.</a:t>
            </a:r>
            <a:endParaRPr lang="en-US" b="1" dirty="0">
              <a:solidFill>
                <a:schemeClr val="tx1"/>
              </a:solidFill>
            </a:endParaRPr>
          </a:p>
        </p:txBody>
      </p:sp>
      <p:sp>
        <p:nvSpPr>
          <p:cNvPr id="4" name="عنصر نائب للتذييل 3">
            <a:extLst>
              <a:ext uri="{FF2B5EF4-FFF2-40B4-BE49-F238E27FC236}">
                <a16:creationId xmlns:a16="http://schemas.microsoft.com/office/drawing/2014/main" xmlns="" id="{B8DFD4F6-4032-4964-806B-2D4527F0AA3E}"/>
              </a:ext>
            </a:extLst>
          </p:cNvPr>
          <p:cNvSpPr>
            <a:spLocks noGrp="1"/>
          </p:cNvSpPr>
          <p:nvPr>
            <p:ph type="ftr" sz="quarter" idx="11"/>
          </p:nvPr>
        </p:nvSpPr>
        <p:spPr/>
        <p:txBody>
          <a:bodyPr/>
          <a:lstStyle/>
          <a:p>
            <a:r>
              <a:rPr lang="ar-SA"/>
              <a:t>أ.ماجدة الشهري</a:t>
            </a:r>
            <a:endParaRPr lang="en-US" dirty="0"/>
          </a:p>
        </p:txBody>
      </p:sp>
    </p:spTree>
    <p:extLst>
      <p:ext uri="{BB962C8B-B14F-4D97-AF65-F5344CB8AC3E}">
        <p14:creationId xmlns:p14="http://schemas.microsoft.com/office/powerpoint/2010/main" xmlns="" val="2358600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C75A685-7D05-40A1-9B58-90DC3246C6BD}"/>
              </a:ext>
            </a:extLst>
          </p:cNvPr>
          <p:cNvSpPr>
            <a:spLocks noGrp="1"/>
          </p:cNvSpPr>
          <p:nvPr>
            <p:ph type="title"/>
          </p:nvPr>
        </p:nvSpPr>
        <p:spPr/>
        <p:txBody>
          <a:bodyPr/>
          <a:lstStyle/>
          <a:p>
            <a:pPr algn="ctr"/>
            <a:r>
              <a:rPr lang="ar-SA" dirty="0"/>
              <a:t>المقاييس الإكلينيكية</a:t>
            </a:r>
            <a:endParaRPr lang="en-US" dirty="0"/>
          </a:p>
        </p:txBody>
      </p:sp>
      <p:sp>
        <p:nvSpPr>
          <p:cNvPr id="3" name="عنصر نائب للمحتوى 2">
            <a:extLst>
              <a:ext uri="{FF2B5EF4-FFF2-40B4-BE49-F238E27FC236}">
                <a16:creationId xmlns:a16="http://schemas.microsoft.com/office/drawing/2014/main" xmlns="" id="{FCF64B24-6B69-4618-B126-7EB0CC49951B}"/>
              </a:ext>
            </a:extLst>
          </p:cNvPr>
          <p:cNvSpPr>
            <a:spLocks noGrp="1"/>
          </p:cNvSpPr>
          <p:nvPr>
            <p:ph idx="1"/>
          </p:nvPr>
        </p:nvSpPr>
        <p:spPr>
          <a:xfrm>
            <a:off x="685800" y="2293749"/>
            <a:ext cx="10798444" cy="4098089"/>
          </a:xfrm>
        </p:spPr>
        <p:txBody>
          <a:bodyPr>
            <a:normAutofit/>
          </a:bodyPr>
          <a:lstStyle/>
          <a:p>
            <a:pPr algn="r" rtl="1"/>
            <a:r>
              <a:rPr lang="ar-SA" b="1" dirty="0">
                <a:solidFill>
                  <a:srgbClr val="C00000"/>
                </a:solidFill>
              </a:rPr>
              <a:t> 1-  توهم المرض ( هـ </a:t>
            </a:r>
            <a:r>
              <a:rPr lang="en-US" b="1" dirty="0">
                <a:solidFill>
                  <a:srgbClr val="C00000"/>
                </a:solidFill>
              </a:rPr>
              <a:t> -</a:t>
            </a:r>
            <a:r>
              <a:rPr lang="ar-SA" b="1" dirty="0">
                <a:solidFill>
                  <a:srgbClr val="C00000"/>
                </a:solidFill>
              </a:rPr>
              <a:t>س ) – (</a:t>
            </a:r>
            <a:r>
              <a:rPr lang="en-US" b="1" dirty="0">
                <a:solidFill>
                  <a:srgbClr val="C00000"/>
                </a:solidFill>
              </a:rPr>
              <a:t>H- S</a:t>
            </a:r>
            <a:r>
              <a:rPr lang="ar-SA" b="1" dirty="0">
                <a:solidFill>
                  <a:srgbClr val="C00000"/>
                </a:solidFill>
              </a:rPr>
              <a:t>):  </a:t>
            </a:r>
            <a:r>
              <a:rPr lang="ar-SA" b="1" dirty="0">
                <a:solidFill>
                  <a:schemeClr val="tx1"/>
                </a:solidFill>
              </a:rPr>
              <a:t>يقيس هذا المقياس مقدار الاهتمام الزائد بالوظائف الجسمية، والقلق على الصحة بشكل ملح وبدون سبب واقعي، ويظهر في بعض الناس الذين يشكون من عدد من الأمراض أو الأزمات التي يكشف الفحص الطبي عن عدم وجودها.</a:t>
            </a:r>
          </a:p>
          <a:p>
            <a:pPr algn="r" rtl="1"/>
            <a:r>
              <a:rPr lang="ar-SA" b="1" dirty="0">
                <a:solidFill>
                  <a:schemeClr val="tx1"/>
                </a:solidFill>
              </a:rPr>
              <a:t>ومن خصائص هذا المريض(مريض الوهم)أن يكون ناقص النضج في معالجته لمشكلات الراشدين ولا يستجيب لها بالاستبصار الكافي، والدرجات المرتفعة على نحو غير مرضى يعبر عن محاولة للاطمئنان على الذات. </a:t>
            </a:r>
          </a:p>
          <a:p>
            <a:pPr algn="r" rtl="1"/>
            <a:endParaRPr lang="ar-SA" b="1" dirty="0">
              <a:solidFill>
                <a:schemeClr val="tx1"/>
              </a:solidFill>
            </a:endParaRPr>
          </a:p>
          <a:p>
            <a:pPr algn="r" rtl="1"/>
            <a:r>
              <a:rPr lang="ar-SA" b="1" dirty="0">
                <a:solidFill>
                  <a:srgbClr val="C00000"/>
                </a:solidFill>
              </a:rPr>
              <a:t> 2- الانقباض " الاكتئاب " ( د ) – </a:t>
            </a:r>
            <a:r>
              <a:rPr lang="en-US" b="1" dirty="0">
                <a:solidFill>
                  <a:srgbClr val="C00000"/>
                </a:solidFill>
              </a:rPr>
              <a:t>D</a:t>
            </a:r>
            <a:r>
              <a:rPr lang="ar-SA" b="1" dirty="0">
                <a:solidFill>
                  <a:srgbClr val="C00000"/>
                </a:solidFill>
              </a:rPr>
              <a:t> : </a:t>
            </a:r>
            <a:r>
              <a:rPr lang="ar-SA" b="1" dirty="0">
                <a:solidFill>
                  <a:schemeClr val="tx1"/>
                </a:solidFill>
              </a:rPr>
              <a:t>استخرج هذا المقياس من استجابات المرضى المصابين بالاكتئاب والذين يعنون من حالات الجنون الدوري، وتشير الدرجة المرتفعة على هذا المقياس للدلالة على انخفاض الروح المعنوية مع الشعور باليأس ،والعجز عن النظر إلى الحياة نظرة متفائلة ولا إلى المستقبل.</a:t>
            </a:r>
          </a:p>
          <a:p>
            <a:pPr algn="r" rtl="1"/>
            <a:r>
              <a:rPr lang="ar-SA" b="1" dirty="0">
                <a:solidFill>
                  <a:schemeClr val="tx1"/>
                </a:solidFill>
              </a:rPr>
              <a:t>وقد يكون الانقباض هو العجز الرئيسي عند المفحوص كما يكون مصاحبا أو نتيجة لاضطرابات أخرى في الشخصية، وفى بعض الحالات قد يختفي الانقباض عن الملاحظة العارضة مع ارتفاع الدرجة على هذا المقياس، وهذا ما يعرف باسم الاكتئاب الباسم .</a:t>
            </a:r>
          </a:p>
          <a:p>
            <a:pPr marL="0" indent="0" algn="r" rtl="1">
              <a:buNone/>
            </a:pPr>
            <a:endParaRPr lang="en-US" b="1" dirty="0">
              <a:solidFill>
                <a:schemeClr val="tx1"/>
              </a:solidFill>
            </a:endParaRPr>
          </a:p>
        </p:txBody>
      </p:sp>
      <p:sp>
        <p:nvSpPr>
          <p:cNvPr id="4" name="عنصر نائب للتذييل 3">
            <a:extLst>
              <a:ext uri="{FF2B5EF4-FFF2-40B4-BE49-F238E27FC236}">
                <a16:creationId xmlns:a16="http://schemas.microsoft.com/office/drawing/2014/main" xmlns="" id="{B5B8C7DD-FE09-431E-A37C-95410945D566}"/>
              </a:ext>
            </a:extLst>
          </p:cNvPr>
          <p:cNvSpPr>
            <a:spLocks noGrp="1"/>
          </p:cNvSpPr>
          <p:nvPr>
            <p:ph type="ftr" sz="quarter" idx="11"/>
          </p:nvPr>
        </p:nvSpPr>
        <p:spPr/>
        <p:txBody>
          <a:bodyPr/>
          <a:lstStyle/>
          <a:p>
            <a:r>
              <a:rPr lang="ar-SA"/>
              <a:t>أ.ماجدة الشهري</a:t>
            </a:r>
            <a:endParaRPr lang="en-US" dirty="0"/>
          </a:p>
        </p:txBody>
      </p:sp>
    </p:spTree>
    <p:extLst>
      <p:ext uri="{BB962C8B-B14F-4D97-AF65-F5344CB8AC3E}">
        <p14:creationId xmlns:p14="http://schemas.microsoft.com/office/powerpoint/2010/main" xmlns="" val="39123859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جلس إدارة أيون">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382</TotalTime>
  <Words>1758</Words>
  <Application>Microsoft Office PowerPoint</Application>
  <PresentationFormat>مخصص</PresentationFormat>
  <Paragraphs>112</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مجلس إدارة أيون</vt:lpstr>
      <vt:lpstr>اختبار مينسوتا المتعدد الأوجه MMPI</vt:lpstr>
      <vt:lpstr>تعريف بالمقياس</vt:lpstr>
      <vt:lpstr>أهمية الاختبار</vt:lpstr>
      <vt:lpstr>أشكال الاختبار</vt:lpstr>
      <vt:lpstr>مكونات الاختبار</vt:lpstr>
      <vt:lpstr>مقاييس الصدق</vt:lpstr>
      <vt:lpstr>مقاييس الصدق</vt:lpstr>
      <vt:lpstr>مقاييس الصدق</vt:lpstr>
      <vt:lpstr>المقاييس الإكلينيكية</vt:lpstr>
      <vt:lpstr>المقاييس الإكلينيكية</vt:lpstr>
      <vt:lpstr>المقاييس الإكلينيكية</vt:lpstr>
      <vt:lpstr>المقاييس الإكلينيكية</vt:lpstr>
      <vt:lpstr>الشريحة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MAJIDAH</dc:creator>
  <cp:lastModifiedBy>shr</cp:lastModifiedBy>
  <cp:revision>23</cp:revision>
  <dcterms:created xsi:type="dcterms:W3CDTF">2018-03-23T18:40:09Z</dcterms:created>
  <dcterms:modified xsi:type="dcterms:W3CDTF">2018-03-24T18:36:30Z</dcterms:modified>
</cp:coreProperties>
</file>