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notesMasterIdLst>
    <p:notesMasterId r:id="rId14"/>
  </p:notesMasterIdLst>
  <p:sldIdLst>
    <p:sldId id="348" r:id="rId2"/>
    <p:sldId id="321" r:id="rId3"/>
    <p:sldId id="350" r:id="rId4"/>
    <p:sldId id="349" r:id="rId5"/>
    <p:sldId id="361" r:id="rId6"/>
    <p:sldId id="362" r:id="rId7"/>
    <p:sldId id="363" r:id="rId8"/>
    <p:sldId id="364" r:id="rId9"/>
    <p:sldId id="365" r:id="rId10"/>
    <p:sldId id="366" r:id="rId11"/>
    <p:sldId id="371" r:id="rId12"/>
    <p:sldId id="35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0099"/>
    <a:srgbClr val="99FF66"/>
    <a:srgbClr val="CCFF66"/>
    <a:srgbClr val="66FF66"/>
    <a:srgbClr val="CCFFCC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0" autoAdjust="0"/>
    <p:restoredTop sz="94420" autoAdjust="0"/>
  </p:normalViewPr>
  <p:slideViewPr>
    <p:cSldViewPr>
      <p:cViewPr>
        <p:scale>
          <a:sx n="62" d="100"/>
          <a:sy n="62" d="100"/>
        </p:scale>
        <p:origin x="-174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56AC0228-7088-41E2-BDD7-B40C9CADE385}" type="datetimeFigureOut">
              <a:rPr lang="ar-SA"/>
              <a:pPr>
                <a:defRPr/>
              </a:pPr>
              <a:t>08/01/38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EF006AB5-8D3A-4F25-A384-67D0ADDC5CC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662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006AB5-8D3A-4F25-A384-67D0ADDC5CC7}" type="slidenum">
              <a:rPr lang="ar-SA" smtClean="0"/>
              <a:pPr>
                <a:defRPr/>
              </a:pPr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1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8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8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2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5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2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0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8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C9584C8-61AF-4B86-9D83-0F89ED3291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12" descr="شعار الجامع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92150"/>
            <a:ext cx="8413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1143000" y="1928813"/>
            <a:ext cx="1857375" cy="15001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1259632" y="2996952"/>
            <a:ext cx="460851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مراحل إنتاج </a:t>
            </a:r>
            <a:r>
              <a:rPr lang="ar-S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برنامج </a:t>
            </a:r>
            <a:r>
              <a:rPr lang="ar-S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مذكرة)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S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إذاعي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20272" y="1772816"/>
            <a:ext cx="1979712" cy="2981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>
              <a:defRPr/>
            </a:pPr>
            <a:r>
              <a:rPr lang="ar-SA" sz="5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+mn-ea"/>
                <a:cs typeface="Arabic Typesetting" pitchFamily="66" charset="-78"/>
              </a:rPr>
              <a:t>قواعد عامة للتمثيلية الإذاعية</a:t>
            </a:r>
            <a:endParaRPr lang="en-US" sz="54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14339" name="عنصر نائب للمحتوى 2"/>
          <p:cNvSpPr txBox="1">
            <a:spLocks/>
          </p:cNvSpPr>
          <p:nvPr/>
        </p:nvSpPr>
        <p:spPr bwMode="gray">
          <a:xfrm>
            <a:off x="323850" y="765175"/>
            <a:ext cx="84201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r" rtl="1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AutoNum type="arabicPeriod"/>
            </a:pPr>
            <a:r>
              <a:rPr lang="ar-SA" sz="32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أن التمثيلية واقعية بالدرجة الأولى .</a:t>
            </a:r>
          </a:p>
          <a:p>
            <a:pPr marL="514350" indent="-514350" algn="r" rtl="1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AutoNum type="arabicPeriod"/>
            </a:pPr>
            <a:r>
              <a:rPr lang="ar-SA" sz="32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عرض القيم النبيلة وانتصار الخير على الشر. </a:t>
            </a:r>
          </a:p>
          <a:p>
            <a:pPr marL="514350" indent="-514350" algn="r" rtl="1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AutoNum type="arabicPeriod"/>
            </a:pPr>
            <a:r>
              <a:rPr lang="ar-SA" sz="32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دائما تبدأ بذروة الأحداث .</a:t>
            </a:r>
          </a:p>
          <a:p>
            <a:pPr marL="514350" indent="-514350" algn="r" rtl="1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AutoNum type="arabicPeriod"/>
            </a:pPr>
            <a:r>
              <a:rPr lang="ar-SA" sz="32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أن يكون عنوان التمثيلية واضح وموحيا بالموضوع.</a:t>
            </a:r>
          </a:p>
          <a:p>
            <a:pPr marL="514350" indent="-514350" algn="r" rtl="1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AutoNum type="arabicPeriod"/>
            </a:pPr>
            <a:r>
              <a:rPr lang="ar-SA" sz="32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اختيار أسماء الشخصيات المحلية والمفضلة للجمهور.</a:t>
            </a:r>
          </a:p>
          <a:p>
            <a:pPr marL="514350" indent="-514350" algn="r" rtl="1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AutoNum type="arabicPeriod"/>
            </a:pPr>
            <a:r>
              <a:rPr lang="ar-SA" sz="32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لا تقدم ما يهدم الحياة الأسرية .</a:t>
            </a:r>
          </a:p>
          <a:p>
            <a:pPr marL="514350" indent="-514350" algn="r" rtl="1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AutoNum type="arabicPeriod"/>
            </a:pPr>
            <a:r>
              <a:rPr lang="ar-SA" sz="32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مراعاة التسلسل المنطقي في الإحداث والحبكة والنهاية الواقعية </a:t>
            </a:r>
          </a:p>
          <a:p>
            <a:pPr marL="514350" indent="-514350" algn="r" rtl="1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AutoNum type="arabicPeriod"/>
            </a:pPr>
            <a:r>
              <a:rPr lang="ar-SA" sz="32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تقسيم التمثيلية إلى مجموعة من المسامع وكل مسمع يؤدي للمسمع الذي يليه. </a:t>
            </a:r>
          </a:p>
          <a:p>
            <a:pPr marL="514350" indent="-514350" algn="r" rtl="1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AutoNum type="arabicPeriod"/>
            </a:pPr>
            <a:r>
              <a:rPr lang="ar-SA" sz="32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مراعاة الانتقال في الزمان والمكان بما يوفر الحرية والحركة وتصاعد الأحداث .</a:t>
            </a:r>
            <a:endParaRPr lang="en-US" sz="3200" b="1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620688"/>
            <a:ext cx="5534439" cy="937010"/>
          </a:xfrm>
        </p:spPr>
        <p:txBody>
          <a:bodyPr/>
          <a:lstStyle/>
          <a:p>
            <a:pPr algn="ctr" rtl="1">
              <a:defRPr/>
            </a:pPr>
            <a:r>
              <a:rPr lang="ar-SA" sz="5400" kern="1200" dirty="0">
                <a:solidFill>
                  <a:srgbClr val="C00000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>أنواع برامج التمثيلية</a:t>
            </a:r>
            <a:endParaRPr lang="en-US" sz="5400" kern="1200" dirty="0">
              <a:solidFill>
                <a:srgbClr val="C00000"/>
              </a:solidFill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2276872"/>
            <a:ext cx="7772400" cy="2670175"/>
          </a:xfrm>
        </p:spPr>
        <p:txBody>
          <a:bodyPr/>
          <a:lstStyle/>
          <a:p>
            <a:pPr marL="514350" indent="-514350"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التمثيلية التعليمية</a:t>
            </a:r>
          </a:p>
          <a:p>
            <a:pPr marL="514350" indent="-514350"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التمثيلية الدينية</a:t>
            </a:r>
          </a:p>
          <a:p>
            <a:pPr marL="514350" indent="-514350"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تمثيلية الخيال العلمي</a:t>
            </a:r>
            <a:endParaRPr lang="en-US" sz="4000" b="1" dirty="0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5"/>
          <p:cNvSpPr>
            <a:spLocks noChangeArrowheads="1" noChangeShapeType="1" noTextEdit="1"/>
          </p:cNvSpPr>
          <p:nvPr/>
        </p:nvSpPr>
        <p:spPr bwMode="auto">
          <a:xfrm>
            <a:off x="2916238" y="908050"/>
            <a:ext cx="3986212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1"/>
            <a:r>
              <a:rPr lang="ar-SA" sz="3600" b="1" i="1" kern="1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تعلمتُ اليوم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103313" y="1916113"/>
            <a:ext cx="75723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000" b="1" kern="0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مراحل البرنامج السمعي 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000" b="1" kern="0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الخطوات التي تمر فيها الفكرة 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000" b="1" kern="0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النص الفني ومعاييره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000" b="1" kern="0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إشكال النصوص الفنية السمعية التعليمية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000" b="1" kern="0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برامج المقابلة والحوار وأنواعها </a:t>
            </a:r>
          </a:p>
          <a:p>
            <a:pPr algn="r" rtl="1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ar-SA" sz="4000" b="1" kern="0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برامج التمثيلية وأنواعها </a:t>
            </a:r>
          </a:p>
          <a:p>
            <a:pPr rtl="1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ar-SA" sz="2800" kern="0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971600" y="1988840"/>
            <a:ext cx="7572375" cy="4537075"/>
          </a:xfrm>
        </p:spPr>
        <p:txBody>
          <a:bodyPr>
            <a:normAutofit/>
          </a:bodyPr>
          <a:lstStyle/>
          <a:p>
            <a:pPr algn="r" rtl="1">
              <a:buClr>
                <a:schemeClr val="tx1"/>
              </a:buClr>
              <a:defRPr/>
            </a:pP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مراحل البرنامج السمعي 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الخطوات التي تمر فيها الفكرة 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النص الفني ومعاييره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إشكال النصوص الفنية السمعية التعليمية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برامج المقابلة والحوار وأنواعها </a:t>
            </a:r>
          </a:p>
          <a:p>
            <a:pPr algn="r" rtl="1">
              <a:buClr>
                <a:schemeClr val="tx1"/>
              </a:buClr>
              <a:defRPr/>
            </a:pP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برامج التمثيلية وأنواعها </a:t>
            </a:r>
          </a:p>
          <a:p>
            <a:pPr rtl="1">
              <a:buFont typeface="Wingdings" pitchFamily="2" charset="2"/>
              <a:buNone/>
              <a:defRPr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-1404664" y="692696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n-US" sz="4000" b="1" kern="0" dirty="0">
                <a:solidFill>
                  <a:srgbClr val="003399"/>
                </a:solidFill>
                <a:latin typeface="Arabic Typesetting" pitchFamily="66" charset="-78"/>
                <a:ea typeface="+mj-ea"/>
                <a:cs typeface="DecoType Naskh Extensions" pitchFamily="2" charset="-78"/>
              </a:rPr>
              <a:t>  </a:t>
            </a:r>
            <a:r>
              <a:rPr lang="ar-SA" sz="4000" b="1" kern="0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DecoType Naskh Extensions" pitchFamily="2" charset="-78"/>
              </a:rPr>
              <a:t>مراحل إنتاج   البرنامج الإذاعي </a:t>
            </a:r>
            <a:endParaRPr lang="en-US" sz="4400" b="1" kern="0" dirty="0">
              <a:solidFill>
                <a:srgbClr val="003399"/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3851275" y="836613"/>
            <a:ext cx="4860925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rgbClr val="00B05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يمر البرنامج السمعي بعدة مراحل هي :</a:t>
            </a:r>
          </a:p>
          <a:p>
            <a:pPr algn="r" rtl="1">
              <a:defRPr/>
            </a:pPr>
            <a:endParaRPr lang="ar-SA" sz="4000" b="1" dirty="0">
              <a:solidFill>
                <a:srgbClr val="00B050"/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  <a:p>
            <a:pPr marL="514350" indent="-514350" algn="r" rtl="1">
              <a:buFont typeface="+mj-lt"/>
              <a:buAutoNum type="arabicPeriod"/>
              <a:defRPr/>
            </a:pPr>
            <a:r>
              <a:rPr lang="ar-SA" sz="4000" b="1" dirty="0">
                <a:solidFill>
                  <a:srgbClr val="7030A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مرحلة الإعداد</a:t>
            </a:r>
          </a:p>
          <a:p>
            <a:pPr marL="514350" indent="-514350" algn="r" rtl="1">
              <a:buFont typeface="+mj-lt"/>
              <a:buAutoNum type="arabicPeriod"/>
              <a:defRPr/>
            </a:pPr>
            <a:r>
              <a:rPr lang="ar-SA" sz="4000" b="1" dirty="0">
                <a:solidFill>
                  <a:srgbClr val="7030A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مرحلة التنفيذ</a:t>
            </a:r>
          </a:p>
          <a:p>
            <a:pPr marL="514350" indent="-514350" algn="r" rtl="1">
              <a:buFont typeface="+mj-lt"/>
              <a:buAutoNum type="arabicPeriod"/>
              <a:defRPr/>
            </a:pPr>
            <a:r>
              <a:rPr lang="ar-SA" sz="4000" b="1" dirty="0">
                <a:solidFill>
                  <a:srgbClr val="7030A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مرحلة التقويم</a:t>
            </a:r>
          </a:p>
          <a:p>
            <a:pPr marL="514350" indent="-514350" algn="r" rtl="1">
              <a:buFont typeface="+mj-lt"/>
              <a:buAutoNum type="arabicPeriod"/>
              <a:defRPr/>
            </a:pPr>
            <a:r>
              <a:rPr lang="ar-SA" sz="4000" b="1" dirty="0">
                <a:solidFill>
                  <a:srgbClr val="7030A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مرحلة التسويق</a:t>
            </a:r>
            <a:endParaRPr lang="en-US" sz="4000" b="1" dirty="0">
              <a:solidFill>
                <a:srgbClr val="7030A0"/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55776" y="1932782"/>
            <a:ext cx="308032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060848"/>
            <a:ext cx="2857500" cy="2143125"/>
          </a:xfrm>
          <a:prstGeom prst="rect">
            <a:avLst/>
          </a:prstGeom>
        </p:spPr>
      </p:pic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67544" y="1317577"/>
            <a:ext cx="8053387" cy="5257800"/>
          </a:xfrm>
        </p:spPr>
        <p:txBody>
          <a:bodyPr/>
          <a:lstStyle/>
          <a:p>
            <a:pPr algn="r" rtl="1"/>
            <a:r>
              <a:rPr lang="ar-SA" sz="2000" b="1" dirty="0">
                <a:solidFill>
                  <a:srgbClr val="7030A0"/>
                </a:solidFill>
              </a:rPr>
              <a:t>ويتم فيها اختيار وتحديد الفكرة وتعد الفكرة هي أساس البرنامج ويتم فيها:</a:t>
            </a:r>
          </a:p>
          <a:p>
            <a:pPr algn="r" rtl="1">
              <a:buFontTx/>
              <a:buAutoNum type="arabicParenR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تحديد الهدف</a:t>
            </a:r>
          </a:p>
          <a:p>
            <a:pPr algn="r" rtl="1">
              <a:buFontTx/>
              <a:buAutoNum type="arabicParenR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تحديد الجمهور المستهدف</a:t>
            </a:r>
          </a:p>
          <a:p>
            <a:pPr algn="r" rtl="1">
              <a:buFontTx/>
              <a:buAutoNum type="arabicParenR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جمع المعلومات</a:t>
            </a:r>
          </a:p>
          <a:p>
            <a:pPr algn="r" rtl="1">
              <a:buFontTx/>
              <a:buAutoNum type="arabicParenR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تحديد الشكل أو القالب</a:t>
            </a:r>
          </a:p>
          <a:p>
            <a:pPr algn="r" rtl="1">
              <a:buFontTx/>
              <a:buAutoNum type="arabicParenR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تحديد المدة الزمنية الملائمة</a:t>
            </a:r>
          </a:p>
          <a:p>
            <a:pPr algn="r" rtl="1" eaLnBrk="1" hangingPunct="1">
              <a:spcBef>
                <a:spcPts val="600"/>
              </a:spcBef>
              <a:buClr>
                <a:srgbClr val="C00000"/>
              </a:buClr>
              <a:buFontTx/>
              <a:buNone/>
            </a:pPr>
            <a:endParaRPr lang="en-US" sz="3500" dirty="0">
              <a:cs typeface="AL-Mohanad Bold" pitchFamily="2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 bwMode="gray">
          <a:xfrm>
            <a:off x="-108520" y="820928"/>
            <a:ext cx="8274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 eaLnBrk="0" hangingPunct="0">
              <a:defRPr/>
            </a:pPr>
            <a:r>
              <a:rPr lang="ar-SA" sz="5400" b="1" dirty="0">
                <a:solidFill>
                  <a:srgbClr val="C00000"/>
                </a:solidFill>
                <a:latin typeface="Arabic Typesetting" pitchFamily="66" charset="-78"/>
                <a:ea typeface="+mj-ea"/>
                <a:cs typeface="Arabic Typesetting" pitchFamily="66" charset="-78"/>
              </a:rPr>
              <a:t>أولا : مرحلة الإعــداد</a:t>
            </a:r>
            <a:endParaRPr lang="en-US" sz="5400" b="1" dirty="0">
              <a:solidFill>
                <a:srgbClr val="C00000"/>
              </a:solidFill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99506"/>
            <a:ext cx="2419350" cy="1895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46671"/>
            <a:ext cx="2088232" cy="1571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84" y="4231183"/>
            <a:ext cx="1977360" cy="1571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540568" y="836712"/>
            <a:ext cx="8274050" cy="460375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ar-SA" sz="5400" b="1" kern="1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النص الفني</a:t>
            </a:r>
            <a:endParaRPr lang="en-US" sz="5400" b="1" kern="1200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219" name="عنصر نائب للمحتوى 2"/>
          <p:cNvSpPr>
            <a:spLocks noGrp="1"/>
          </p:cNvSpPr>
          <p:nvPr>
            <p:ph idx="1"/>
          </p:nvPr>
        </p:nvSpPr>
        <p:spPr>
          <a:xfrm>
            <a:off x="2987824" y="1844824"/>
            <a:ext cx="5766147" cy="3235325"/>
          </a:xfrm>
        </p:spPr>
        <p:txBody>
          <a:bodyPr/>
          <a:lstStyle/>
          <a:p>
            <a:pPr algn="r" rtl="1">
              <a:defRPr/>
            </a:pPr>
            <a:r>
              <a:rPr lang="ar-SA" b="1" dirty="0">
                <a:solidFill>
                  <a:srgbClr val="7030A0"/>
                </a:solidFill>
              </a:rPr>
              <a:t>تعريف النص الفني :</a:t>
            </a:r>
          </a:p>
          <a:p>
            <a:pPr indent="20638" algn="r" rtl="1">
              <a:buFontTx/>
              <a:buNone/>
              <a:defRPr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هو تحوير المادة العلمية من هيئتها الأساسية كمادة مقروءة إلى مــادة حوارية أو تمثلية أو أسئلة وإجابات مع التــقــيد بجوهر ومحتوى المادة العلمية الأساسية ويقوم بهذا العمل كتاب متخصصون.</a:t>
            </a:r>
            <a:endParaRPr lang="en-US" sz="4000" b="1" dirty="0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80"/>
          <a:stretch/>
        </p:blipFill>
        <p:spPr>
          <a:xfrm>
            <a:off x="121989" y="980728"/>
            <a:ext cx="2263156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411760" y="1916832"/>
            <a:ext cx="6116216" cy="4464050"/>
          </a:xfrm>
        </p:spPr>
        <p:txBody>
          <a:bodyPr>
            <a:normAutofit fontScale="92500" lnSpcReduction="10000"/>
          </a:bodyPr>
          <a:lstStyle/>
          <a:p>
            <a:pPr algn="r" rtl="1">
              <a:buFontTx/>
              <a:buNone/>
              <a:defRPr/>
            </a:pPr>
            <a:r>
              <a:rPr lang="ar-SA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لكي يكون النص الفني جيدا يجب أن يراعى فيه ما يلي:</a:t>
            </a:r>
          </a:p>
          <a:p>
            <a:pPr algn="r" rtl="1">
              <a:buFontTx/>
              <a:buNone/>
              <a:defRPr/>
            </a:pPr>
            <a:endParaRPr lang="ar-SA" sz="2800" b="1" dirty="0">
              <a:solidFill>
                <a:srgbClr val="7030A0"/>
              </a:solidFill>
            </a:endParaRPr>
          </a:p>
          <a:p>
            <a:pPr marL="514350" indent="-514350" algn="r" rtl="1">
              <a:buFont typeface="+mj-lt"/>
              <a:buAutoNum type="arabicParenR"/>
              <a:defRPr/>
            </a:pPr>
            <a:r>
              <a:rPr lang="ar-SA" sz="36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أن يكون مكتوبا بالغة العربية الفصحى</a:t>
            </a:r>
          </a:p>
          <a:p>
            <a:pPr marL="514350" indent="-514350" algn="r" rtl="1">
              <a:buFont typeface="+mj-lt"/>
              <a:buAutoNum type="arabicParenR"/>
              <a:defRPr/>
            </a:pPr>
            <a:r>
              <a:rPr lang="ar-SA" sz="36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أن تكون فقراته مسلسلة ومترابطة وغير مفككة</a:t>
            </a:r>
          </a:p>
          <a:p>
            <a:pPr marL="514350" indent="-514350" algn="r" rtl="1">
              <a:buFont typeface="+mj-lt"/>
              <a:buAutoNum type="arabicParenR"/>
              <a:defRPr/>
            </a:pPr>
            <a:r>
              <a:rPr lang="ar-SA" sz="36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أن يكون الغرض منه واضحا وليس فيه غموض ومطابقا للمادة العلمية</a:t>
            </a:r>
          </a:p>
          <a:p>
            <a:pPr marL="514350" indent="-514350" algn="r" rtl="1">
              <a:buFont typeface="+mj-lt"/>
              <a:buAutoNum type="arabicParenR"/>
              <a:defRPr/>
            </a:pPr>
            <a:r>
              <a:rPr lang="ar-SA" sz="36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أن تكون مدته الزمنية تكفي للوصول للهدف المطلوب من هذا النص</a:t>
            </a:r>
          </a:p>
          <a:p>
            <a:pPr marL="514350" indent="-514350" algn="r" rtl="1">
              <a:buFont typeface="+mj-lt"/>
              <a:buAutoNum type="arabicParenR"/>
              <a:defRPr/>
            </a:pPr>
            <a:r>
              <a:rPr lang="ar-SA" sz="36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أن يراعى فيه أنه نص فني سمعي ويكون معدا لهذا الأساس</a:t>
            </a:r>
          </a:p>
          <a:p>
            <a:pPr marL="514350" indent="-514350" algn="r" rtl="1">
              <a:buFont typeface="+mj-lt"/>
              <a:buAutoNum type="arabicParenR"/>
              <a:defRPr/>
            </a:pPr>
            <a:endParaRPr lang="ar-SA" sz="2800" dirty="0"/>
          </a:p>
          <a:p>
            <a:pPr marL="0" indent="0" algn="r" rtl="1">
              <a:buNone/>
              <a:defRPr/>
            </a:pPr>
            <a:endParaRPr lang="en-US" sz="2800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63888" y="332656"/>
            <a:ext cx="3414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54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معايير النص الفني</a:t>
            </a:r>
            <a:endParaRPr lang="ar-SA" sz="5400" b="1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0" y="2204864"/>
            <a:ext cx="228600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54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أشكال النصوص الفنية السمعية التعليمية:</a:t>
            </a:r>
          </a:p>
          <a:p>
            <a:pPr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الحديث المباشر أو الإلقاء</a:t>
            </a:r>
          </a:p>
          <a:p>
            <a:pPr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المقابلة أو الحوار</a:t>
            </a:r>
          </a:p>
          <a:p>
            <a:pPr algn="r" rtl="1">
              <a:buFontTx/>
              <a:buAutoNum type="arabicPeriod"/>
            </a:pPr>
            <a:r>
              <a:rPr lang="ar-SA" sz="4000" b="1" dirty="0" err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التمثلية</a:t>
            </a:r>
            <a:endParaRPr lang="en-US" sz="4000" b="1" dirty="0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24744"/>
            <a:ext cx="2159000" cy="215900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/>
        </p:blipFill>
        <p:spPr>
          <a:xfrm>
            <a:off x="179512" y="3501008"/>
            <a:ext cx="2159000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401028"/>
            <a:ext cx="7334639" cy="937010"/>
          </a:xfrm>
        </p:spPr>
        <p:txBody>
          <a:bodyPr>
            <a:normAutofit/>
          </a:bodyPr>
          <a:lstStyle/>
          <a:p>
            <a:pPr marL="342900" indent="-342900" algn="ctr" rtl="1"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ar-SA" sz="4400" kern="1200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يراعى عند كتابة الحديث عدة اعتبارات</a:t>
            </a:r>
            <a:endParaRPr lang="en-US" sz="4400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1" name="عنصر نائب للمحتوى 2"/>
          <p:cNvSpPr>
            <a:spLocks noGrp="1"/>
          </p:cNvSpPr>
          <p:nvPr>
            <p:ph idx="1"/>
          </p:nvPr>
        </p:nvSpPr>
        <p:spPr>
          <a:xfrm>
            <a:off x="2843808" y="1340768"/>
            <a:ext cx="5709320" cy="4205288"/>
          </a:xfrm>
        </p:spPr>
        <p:txBody>
          <a:bodyPr>
            <a:normAutofit fontScale="85000" lnSpcReduction="10000"/>
          </a:bodyPr>
          <a:lstStyle/>
          <a:p>
            <a:pPr marL="514350" indent="-514350"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البداية الجذابة ودقة الاستهلال</a:t>
            </a:r>
          </a:p>
          <a:p>
            <a:pPr marL="514350" indent="-514350"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اختيار الكلمات البسيطة والواضحة وتفادي الغموض</a:t>
            </a:r>
          </a:p>
          <a:p>
            <a:pPr marL="514350" indent="-514350"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التنوع في طول الجمل والبعد عن الجمل الاعتراضية وصيغة المبني للمجهول</a:t>
            </a:r>
          </a:p>
          <a:p>
            <a:pPr marL="514350" indent="-514350"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استخدام الكلمات الوصفية التي تتضمن صورا ذهنية </a:t>
            </a:r>
          </a:p>
          <a:p>
            <a:pPr marL="514350" indent="-514350"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أن يتسم بالحيوية والتنوع</a:t>
            </a:r>
          </a:p>
          <a:p>
            <a:pPr marL="514350" indent="-514350" algn="r" rtl="1">
              <a:buFontTx/>
              <a:buAutoNum type="arabicPeriod"/>
            </a:pPr>
            <a:r>
              <a:rPr lang="ar-SA" sz="4000" b="1" dirty="0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أن تحتوي خاتمته على ملخص لمجمل المعلومات والأفكار التي توضح هدف المتحدث الأساسي</a:t>
            </a:r>
            <a:endParaRPr lang="en-US" sz="4000" b="1" dirty="0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4" y="2173808"/>
            <a:ext cx="2431157" cy="25392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35696" y="1340768"/>
            <a:ext cx="8274050" cy="4603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ar-SA" sz="5400" kern="1200" dirty="0">
                <a:solidFill>
                  <a:srgbClr val="C00000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>أنواع برامج المقابلة والحوار</a:t>
            </a:r>
            <a:endParaRPr lang="en-US" sz="5400" kern="1200" dirty="0">
              <a:solidFill>
                <a:srgbClr val="C00000"/>
              </a:solidFill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AutoNum type="arabicPeriod"/>
            </a:pPr>
            <a:r>
              <a:rPr lang="ar-SA" sz="40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حوار الرأي</a:t>
            </a:r>
          </a:p>
          <a:p>
            <a:pPr algn="r" rtl="1">
              <a:buFontTx/>
              <a:buAutoNum type="arabicPeriod"/>
            </a:pPr>
            <a:r>
              <a:rPr lang="ar-SA" sz="40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حوار المعلومات</a:t>
            </a:r>
          </a:p>
          <a:p>
            <a:pPr algn="r" rtl="1">
              <a:buFontTx/>
              <a:buAutoNum type="arabicPeriod"/>
            </a:pPr>
            <a:r>
              <a:rPr lang="ar-SA" sz="4000" b="1">
                <a:solidFill>
                  <a:srgbClr val="214192"/>
                </a:solidFill>
                <a:latin typeface="Arabic Typesetting" pitchFamily="66" charset="-78"/>
                <a:cs typeface="Arabic Typesetting" pitchFamily="66" charset="-78"/>
              </a:rPr>
              <a:t>حوار الشخصية</a:t>
            </a:r>
            <a:endParaRPr lang="en-US" sz="4000" b="1">
              <a:solidFill>
                <a:srgbClr val="21419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2066925" cy="2209800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45" y="3424428"/>
            <a:ext cx="2066924" cy="23328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إطار">
  <a:themeElements>
    <a:clrScheme name="إطار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إطار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إطار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TM03457475[[fn=إطار]]</Template>
  <TotalTime>2886</TotalTime>
  <Words>369</Words>
  <Application>Microsoft Office PowerPoint</Application>
  <PresentationFormat>عرض على الشاشة (3:4)‏</PresentationFormat>
  <Paragraphs>70</Paragraphs>
  <Slides>12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إطار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النص الفني</vt:lpstr>
      <vt:lpstr>عرض تقديمي في PowerPoint</vt:lpstr>
      <vt:lpstr>عرض تقديمي في PowerPoint</vt:lpstr>
      <vt:lpstr>يراعى عند كتابة الحديث عدة اعتبارات</vt:lpstr>
      <vt:lpstr>أنواع برامج المقابلة والحوار</vt:lpstr>
      <vt:lpstr>قواعد عامة للتمثيلية الإذاعية</vt:lpstr>
      <vt:lpstr>أنواع برامج التمثيلية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ss</dc:creator>
  <cp:lastModifiedBy>areej moh</cp:lastModifiedBy>
  <cp:revision>116</cp:revision>
  <dcterms:created xsi:type="dcterms:W3CDTF">2008-03-15T20:29:39Z</dcterms:created>
  <dcterms:modified xsi:type="dcterms:W3CDTF">2016-10-09T07:02:05Z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TC011368001033</vt:lpwstr>
  </property>
</Properties>
</file>