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3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4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3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1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5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2B3E-9DD7-4A70-AD0C-582F80E9E55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B5DE-070D-4B0D-B51B-2AD49E58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964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Chapter 5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23264"/>
            <a:ext cx="9144000" cy="82745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1,2,3,4,5,6,7,8,9,10,11 and 12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3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574" y="1763073"/>
            <a:ext cx="3693226" cy="435133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45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22.5 cm.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7 cm.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15 cm.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1/22.5 =1/15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 = 45 cm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 descr="scan0002.gif"/>
          <p:cNvPicPr>
            <a:picLocks noChangeAspect="1"/>
          </p:cNvPicPr>
          <p:nvPr/>
        </p:nvPicPr>
        <p:blipFill>
          <a:blip r:embed="rId2"/>
          <a:srcRect l="12205" t="48299" r="3013" b="43809"/>
          <a:stretch>
            <a:fillRect/>
          </a:stretch>
        </p:blipFill>
        <p:spPr>
          <a:xfrm>
            <a:off x="856013" y="118709"/>
            <a:ext cx="10497787" cy="1635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554" y="2709973"/>
            <a:ext cx="6832320" cy="60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s=R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     صورة حقيقية مقلوبة مساوية للجسم. تقع في مركز التكور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69" y="1980004"/>
            <a:ext cx="517863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16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0.5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- s`/s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 = -s`/16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 = 8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1/16+1/8 = 3/16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5.3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 10.6 cm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مرآة محدبة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 descr="scan0002.gif"/>
          <p:cNvPicPr>
            <a:picLocks noChangeAspect="1"/>
          </p:cNvPicPr>
          <p:nvPr/>
        </p:nvPicPr>
        <p:blipFill>
          <a:blip r:embed="rId2"/>
          <a:srcRect l="10755" t="56191" r="3541" b="32760"/>
          <a:stretch>
            <a:fillRect/>
          </a:stretch>
        </p:blipFill>
        <p:spPr>
          <a:xfrm>
            <a:off x="759977" y="94222"/>
            <a:ext cx="10672045" cy="17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2042" y="2003755"/>
            <a:ext cx="526175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2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h` = 4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4/2 = 2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-s`/s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2= -s`/10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 = 20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+1/s` = 1/10+1/20 = 3/20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6.6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R=13.2 cm</a:t>
            </a:r>
          </a:p>
          <a:p>
            <a:r>
              <a:rPr lang="ar-S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مرآة محدبة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 descr="scan0003.gif"/>
          <p:cNvPicPr>
            <a:picLocks noChangeAspect="1"/>
          </p:cNvPicPr>
          <p:nvPr/>
        </p:nvPicPr>
        <p:blipFill>
          <a:blip r:embed="rId2"/>
          <a:srcRect r="10996" b="60044"/>
          <a:stretch>
            <a:fillRect/>
          </a:stretch>
        </p:blipFill>
        <p:spPr>
          <a:xfrm>
            <a:off x="568644" y="121532"/>
            <a:ext cx="11054712" cy="15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475" y="2075007"/>
            <a:ext cx="3336966" cy="435133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40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20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30, 60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1/20 = 1/30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s`= 60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1/20 = 1/60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s`= 30 cm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scan0003.gif"/>
          <p:cNvPicPr>
            <a:picLocks noChangeAspect="1"/>
          </p:cNvPicPr>
          <p:nvPr/>
        </p:nvPicPr>
        <p:blipFill>
          <a:blip r:embed="rId2"/>
          <a:srcRect l="4861" t="39956" r="11805" b="23688"/>
          <a:stretch>
            <a:fillRect/>
          </a:stretch>
        </p:blipFill>
        <p:spPr>
          <a:xfrm>
            <a:off x="415636" y="227840"/>
            <a:ext cx="11543805" cy="1600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3028" y="2377435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cs typeface="+mj-cs"/>
              </a:rPr>
              <a:t>R&gt;s&gt;f   </a:t>
            </a:r>
            <a:r>
              <a:rPr lang="ar-SA" sz="2400" b="1" dirty="0" smtClean="0">
                <a:cs typeface="+mj-cs"/>
              </a:rPr>
              <a:t>صورة مقلوبة مكبرة. تقع خلف مركز التكور</a:t>
            </a:r>
            <a:endParaRPr lang="ar-SA" sz="2400" b="1" dirty="0"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3028" y="3083901"/>
            <a:ext cx="6272871" cy="60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s&gt;R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     صورة مقلوبة مصغرة. تقع بين البؤرة ومركز التكور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304" y="4524499"/>
            <a:ext cx="28985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-s`/s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60/30 = 2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30/60 = 0.5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504" y="645082"/>
            <a:ext cx="9144000" cy="1655762"/>
          </a:xfrm>
        </p:spPr>
        <p:txBody>
          <a:bodyPr>
            <a:noAutofit/>
          </a:bodyPr>
          <a:lstStyle/>
          <a:p>
            <a:pPr algn="r" rtl="1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(5-1 </a:t>
            </a: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حدد الموجات الكهرومغناطيسية من الآتي:</a:t>
            </a:r>
          </a:p>
          <a:p>
            <a:pPr algn="r" rtl="1"/>
            <a:endParaRPr lang="ar-S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الضوء المرئي.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أمواج الماء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الأشعة السينية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الصوت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أشعة فوق بنفسجية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أشعة جاما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00" y="1142254"/>
            <a:ext cx="9757956" cy="360787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19758"/>
              </p:ext>
            </p:extLst>
          </p:nvPr>
        </p:nvGraphicFramePr>
        <p:xfrm>
          <a:off x="1208864" y="5247301"/>
          <a:ext cx="1021338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231"/>
                <a:gridCol w="1702231"/>
                <a:gridCol w="1702231"/>
                <a:gridCol w="1702231"/>
                <a:gridCol w="1702231"/>
                <a:gridCol w="1702231"/>
              </a:tblGrid>
              <a:tr h="257830">
                <a:tc>
                  <a:txBody>
                    <a:bodyPr/>
                    <a:lstStyle/>
                    <a:p>
                      <a:r>
                        <a:rPr lang="ar-SA" dirty="0" smtClean="0"/>
                        <a:t>اشعة جاما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اشعة</a:t>
                      </a:r>
                      <a:r>
                        <a:rPr lang="ar-SA" baseline="0" dirty="0" smtClean="0"/>
                        <a:t> فوق بنفسجية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الصوت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أمواج الماء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الأشعة السينية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الضوء المرئي</a:t>
                      </a:r>
                      <a:endParaRPr lang="en-US" dirty="0"/>
                    </a:p>
                  </a:txBody>
                  <a:tcPr/>
                </a:tc>
              </a:tr>
              <a:tr h="2578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E.M Wave</a:t>
                      </a: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E.M Wave</a:t>
                      </a: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E.M Wave</a:t>
                      </a: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E.M Wave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7578" y="4565463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rtl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(5-2</a:t>
            </a:r>
            <a:r>
              <a:rPr lang="ar-S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سقط شعاع ضوئي عمودي على مرآة مستوية صغيرة متصلة بملف </a:t>
            </a:r>
            <a:r>
              <a:rPr lang="ar-S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جلفانومتر</a:t>
            </a:r>
            <a:r>
              <a:rPr lang="ar-S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فعكست المرآة هذا الشعاع على تدريج مستقيم على بعد 1 م ويوازي المرآة فبل انحرافها ، وعندما مر تيار معين خلال </a:t>
            </a:r>
            <a:r>
              <a:rPr lang="ar-S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الجلفانومتر</a:t>
            </a:r>
            <a:r>
              <a:rPr lang="ar-S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دارت المرآة زاويه مقدارها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ar-S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فما هي المسافة التي </a:t>
            </a:r>
            <a:r>
              <a:rPr lang="ar-S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تحركتها</a:t>
            </a:r>
            <a:r>
              <a:rPr lang="ar-S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نقطة الضوء على المقياس المدرج.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291" y="2017573"/>
            <a:ext cx="5176433" cy="43513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Solution</a:t>
            </a:r>
          </a:p>
          <a:p>
            <a:pPr algn="ctr"/>
            <a:r>
              <a:rPr lang="en-US" sz="3600" b="1" dirty="0" smtClean="0"/>
              <a:t>Let the distance is d</a:t>
            </a:r>
          </a:p>
          <a:p>
            <a:pPr algn="ctr"/>
            <a:r>
              <a:rPr lang="en-US" sz="3600" b="1" dirty="0" smtClean="0"/>
              <a:t>M rotate 8 </a:t>
            </a:r>
            <a:r>
              <a:rPr lang="en-US" sz="3600" b="1" baseline="30000" dirty="0" smtClean="0"/>
              <a:t>o</a:t>
            </a:r>
            <a:r>
              <a:rPr lang="en-US" sz="3600" b="1" dirty="0" smtClean="0"/>
              <a:t> so 2 </a:t>
            </a:r>
            <a:r>
              <a:rPr lang="en-US" sz="3600" b="1" dirty="0" smtClean="0">
                <a:latin typeface="Symbol" panose="05050102010706020507" pitchFamily="18" charset="2"/>
              </a:rPr>
              <a:t>q</a:t>
            </a:r>
            <a:r>
              <a:rPr lang="en-US" sz="3600" b="1" dirty="0" smtClean="0"/>
              <a:t> = 16 </a:t>
            </a:r>
            <a:r>
              <a:rPr lang="en-US" sz="3600" b="1" baseline="30000" dirty="0" smtClean="0"/>
              <a:t>o</a:t>
            </a:r>
          </a:p>
          <a:p>
            <a:pPr algn="ctr"/>
            <a:r>
              <a:rPr lang="en-US" sz="3600" b="1" dirty="0" smtClean="0"/>
              <a:t>Tan </a:t>
            </a:r>
            <a:r>
              <a:rPr lang="en-US" sz="3600" b="1" dirty="0" smtClean="0">
                <a:latin typeface="Symbol" panose="05050102010706020507" pitchFamily="18" charset="2"/>
              </a:rPr>
              <a:t>q</a:t>
            </a:r>
            <a:r>
              <a:rPr lang="en-US" sz="3600" b="1" dirty="0" smtClean="0"/>
              <a:t> = d / 1</a:t>
            </a:r>
          </a:p>
          <a:p>
            <a:pPr algn="ctr"/>
            <a:r>
              <a:rPr lang="en-US" sz="3600" b="1" dirty="0" smtClean="0"/>
              <a:t>0.28 = d/1</a:t>
            </a:r>
          </a:p>
          <a:p>
            <a:pPr algn="ctr"/>
            <a:r>
              <a:rPr lang="en-US" sz="3600" b="1" dirty="0" smtClean="0"/>
              <a:t>D = 0.28 m</a:t>
            </a:r>
            <a:endParaRPr lang="en-US" sz="3600" b="1" dirty="0"/>
          </a:p>
        </p:txBody>
      </p:sp>
      <p:pic>
        <p:nvPicPr>
          <p:cNvPr id="4" name="Content Placeholder 4" descr="scan0010.jpg"/>
          <p:cNvPicPr>
            <a:picLocks noChangeAspect="1"/>
          </p:cNvPicPr>
          <p:nvPr/>
        </p:nvPicPr>
        <p:blipFill>
          <a:blip r:embed="rId2" cstate="print"/>
          <a:srcRect l="27475" t="17956" r="31394" b="61920"/>
          <a:stretch>
            <a:fillRect/>
          </a:stretch>
        </p:blipFill>
        <p:spPr>
          <a:xfrm>
            <a:off x="487927" y="1825625"/>
            <a:ext cx="2549741" cy="2367617"/>
          </a:xfrm>
          <a:prstGeom prst="rect">
            <a:avLst/>
          </a:prstGeom>
        </p:spPr>
      </p:pic>
      <p:pic>
        <p:nvPicPr>
          <p:cNvPr id="5" name="Content Placeholder 8" descr="scan0010.jpg"/>
          <p:cNvPicPr>
            <a:picLocks noChangeAspect="1"/>
          </p:cNvPicPr>
          <p:nvPr/>
        </p:nvPicPr>
        <p:blipFill>
          <a:blip r:embed="rId3"/>
          <a:srcRect l="22586" t="48299" r="33355" b="28025"/>
          <a:stretch>
            <a:fillRect/>
          </a:stretch>
        </p:blipFill>
        <p:spPr>
          <a:xfrm>
            <a:off x="3285641" y="1880820"/>
            <a:ext cx="2694550" cy="26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436" y="2161219"/>
            <a:ext cx="5012375" cy="330143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60 cm  f = 30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+ 1/s`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1/30 = 1/90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 = 90/2 = 45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1/30 = 1/20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 = - 60 cm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0" y="314786"/>
            <a:ext cx="10034648" cy="1668394"/>
          </a:xfrm>
          <a:prstGeom prst="rect">
            <a:avLst/>
          </a:prstGeom>
        </p:spPr>
      </p:pic>
      <p:pic>
        <p:nvPicPr>
          <p:cNvPr id="6" name="Content Placeholder 8" descr="scan0015.jpg"/>
          <p:cNvPicPr>
            <a:picLocks noChangeAspect="1"/>
          </p:cNvPicPr>
          <p:nvPr/>
        </p:nvPicPr>
        <p:blipFill>
          <a:blip r:embed="rId3"/>
          <a:srcRect l="35013" t="42587" r="40387" b="39333"/>
          <a:stretch>
            <a:fillRect/>
          </a:stretch>
        </p:blipFill>
        <p:spPr>
          <a:xfrm rot="180000">
            <a:off x="125447" y="2241288"/>
            <a:ext cx="3128071" cy="2606726"/>
          </a:xfrm>
          <a:prstGeom prst="rect">
            <a:avLst/>
          </a:prstGeom>
        </p:spPr>
      </p:pic>
      <p:pic>
        <p:nvPicPr>
          <p:cNvPr id="7" name="Content Placeholder 10" descr="reflection of light 07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462" y="2464587"/>
            <a:ext cx="3277309" cy="26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4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79" y="0"/>
            <a:ext cx="8876545" cy="20728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8311" y="2105271"/>
            <a:ext cx="4596739" cy="41292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12 cm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100 cm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120 cm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60 cm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+ 1/s`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1/60 = 1/00+ 1/s`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 = 150 cm.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h`/h = - s`/s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h`=18 cm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407" y="2105271"/>
            <a:ext cx="6215163" cy="60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R&gt;s&gt;f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  صورة حقيقية مقلوبة مكبرة. تقع خلف مركز التكور</a:t>
            </a:r>
            <a:endParaRPr lang="ar-SA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8" descr="scan0015.jpg"/>
          <p:cNvPicPr>
            <a:picLocks noChangeAspect="1"/>
          </p:cNvPicPr>
          <p:nvPr/>
        </p:nvPicPr>
        <p:blipFill>
          <a:blip r:embed="rId3"/>
          <a:srcRect l="36789" t="19668" r="42437" b="64644"/>
          <a:stretch>
            <a:fillRect/>
          </a:stretch>
        </p:blipFill>
        <p:spPr>
          <a:xfrm>
            <a:off x="1616719" y="3202625"/>
            <a:ext cx="3283306" cy="28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979" y="1825625"/>
            <a:ext cx="608115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120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60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4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-s`/s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 = 4 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1/60 = 1/s + 1/4s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4s = 300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15 cm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scan0001.gif"/>
          <p:cNvPicPr>
            <a:picLocks noChangeAspect="1"/>
          </p:cNvPicPr>
          <p:nvPr/>
        </p:nvPicPr>
        <p:blipFill>
          <a:blip r:embed="rId2"/>
          <a:srcRect l="31192" t="60055" r="3865" b="31873"/>
          <a:stretch>
            <a:fillRect/>
          </a:stretch>
        </p:blipFill>
        <p:spPr>
          <a:xfrm>
            <a:off x="1717763" y="85336"/>
            <a:ext cx="8756474" cy="15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5" y="1920628"/>
            <a:ext cx="6306787" cy="435133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25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80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40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1/40 = 1/25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 = -66.6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h`/h = - s`/s = 2.6 %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65" y="113669"/>
            <a:ext cx="9291109" cy="16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1449" y="1900052"/>
            <a:ext cx="4168240" cy="435133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20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-s`/s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 = - 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1/20 = 1/s + 1/2s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1/20 = 3/2s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30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 descr="scan0002.gif"/>
          <p:cNvPicPr>
            <a:picLocks noChangeAspect="1"/>
          </p:cNvPicPr>
          <p:nvPr/>
        </p:nvPicPr>
        <p:blipFill>
          <a:blip r:embed="rId2"/>
          <a:srcRect l="10450" t="16731" r="1751" b="72220"/>
          <a:stretch>
            <a:fillRect/>
          </a:stretch>
        </p:blipFill>
        <p:spPr>
          <a:xfrm>
            <a:off x="1543890" y="126461"/>
            <a:ext cx="9175472" cy="1773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363" y="2270586"/>
            <a:ext cx="5023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s&lt;f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       صورة خيالية معتدلة مكبرة. تقع خلف المرآة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889" y="2922061"/>
            <a:ext cx="6215163" cy="6076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R&gt;s&gt;f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  صورة حقيقية مقلوبة مكبرة. تقع خلف مركز التكور</a:t>
            </a:r>
            <a:endParaRPr lang="ar-SA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983" y="2695698"/>
            <a:ext cx="5321136" cy="37914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40 cm.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20, 60 cm.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1/f = 1/s + 1/s`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1/40=1/20+1/s`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1/s`= 1/40-1/20=-1/40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s`=-40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 -s`/s = 40/20 = 2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s` = 120 cm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60" y="287411"/>
            <a:ext cx="9722646" cy="2242033"/>
          </a:xfrm>
          <a:prstGeom prst="rect">
            <a:avLst/>
          </a:prstGeom>
        </p:spPr>
      </p:pic>
      <p:pic>
        <p:nvPicPr>
          <p:cNvPr id="5" name="Content Placeholder 3" descr="reflection of light 08.bmp"/>
          <p:cNvPicPr>
            <a:picLocks noChangeAspect="1"/>
          </p:cNvPicPr>
          <p:nvPr/>
        </p:nvPicPr>
        <p:blipFill>
          <a:blip r:embed="rId3"/>
          <a:srcRect b="20133"/>
          <a:stretch>
            <a:fillRect/>
          </a:stretch>
        </p:blipFill>
        <p:spPr>
          <a:xfrm>
            <a:off x="227012" y="2897578"/>
            <a:ext cx="5696387" cy="31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636</Words>
  <Application>Microsoft Office PowerPoint</Application>
  <PresentationFormat>Widescreen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Problems Chapter 5</vt:lpstr>
      <vt:lpstr>PowerPoint Presentation</vt:lpstr>
      <vt:lpstr>(5-2 سقط شعاع ضوئي عمودي على مرآة مستوية صغيرة متصلة بملف جلفانومتر فعكست المرآة هذا الشعاع على تدريج مستقيم على بعد 1 م ويوازي المرآة فبل انحرافها ، وعندما مر تيار معين خلال الجلفانومتر دارت المرآة زاويه مقدارها 8 o فما هي المسافة التي تحركتها نقطة الضوء على المقياس المدرج.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Chapter 5</dc:title>
  <dc:creator>Omar Hamed Abdel-kader</dc:creator>
  <cp:lastModifiedBy>Omar Hamed Abdel-kader</cp:lastModifiedBy>
  <cp:revision>22</cp:revision>
  <dcterms:created xsi:type="dcterms:W3CDTF">2019-10-22T12:24:40Z</dcterms:created>
  <dcterms:modified xsi:type="dcterms:W3CDTF">2019-10-22T15:31:37Z</dcterms:modified>
</cp:coreProperties>
</file>