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9" r:id="rId5"/>
    <p:sldId id="263" r:id="rId6"/>
    <p:sldId id="264" r:id="rId7"/>
    <p:sldId id="265" r:id="rId8"/>
    <p:sldId id="266" r:id="rId9"/>
    <p:sldId id="267" r:id="rId10"/>
    <p:sldId id="268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60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6694-D6D5-4C7C-8F5E-770849364B85}" type="datetimeFigureOut">
              <a:rPr lang="en-US" smtClean="0"/>
              <a:pPr/>
              <a:t>9/25/2014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7258-D3BD-49FD-B296-F15C49CD50C6}" type="slidenum">
              <a:rPr lang="en-ZA" smtClean="0"/>
              <a:pPr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6694-D6D5-4C7C-8F5E-770849364B85}" type="datetimeFigureOut">
              <a:rPr lang="en-US" smtClean="0"/>
              <a:pPr/>
              <a:t>9/25/2014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7258-D3BD-49FD-B296-F15C49CD50C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6694-D6D5-4C7C-8F5E-770849364B85}" type="datetimeFigureOut">
              <a:rPr lang="en-US" smtClean="0"/>
              <a:pPr/>
              <a:t>9/25/2014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7258-D3BD-49FD-B296-F15C49CD50C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6694-D6D5-4C7C-8F5E-770849364B85}" type="datetimeFigureOut">
              <a:rPr lang="en-US" smtClean="0"/>
              <a:pPr/>
              <a:t>9/25/2014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7258-D3BD-49FD-B296-F15C49CD50C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6694-D6D5-4C7C-8F5E-770849364B85}" type="datetimeFigureOut">
              <a:rPr lang="en-US" smtClean="0"/>
              <a:pPr/>
              <a:t>9/25/2014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7258-D3BD-49FD-B296-F15C49CD50C6}" type="slidenum">
              <a:rPr lang="en-ZA" smtClean="0"/>
              <a:pPr/>
              <a:t>‹#›</a:t>
            </a:fld>
            <a:endParaRPr lang="en-Z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6694-D6D5-4C7C-8F5E-770849364B85}" type="datetimeFigureOut">
              <a:rPr lang="en-US" smtClean="0"/>
              <a:pPr/>
              <a:t>9/25/2014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7258-D3BD-49FD-B296-F15C49CD50C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6694-D6D5-4C7C-8F5E-770849364B85}" type="datetimeFigureOut">
              <a:rPr lang="en-US" smtClean="0"/>
              <a:pPr/>
              <a:t>9/25/2014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7258-D3BD-49FD-B296-F15C49CD50C6}" type="slidenum">
              <a:rPr lang="en-ZA" smtClean="0"/>
              <a:pPr/>
              <a:t>‹#›</a:t>
            </a:fld>
            <a:endParaRPr lang="en-Z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6694-D6D5-4C7C-8F5E-770849364B85}" type="datetimeFigureOut">
              <a:rPr lang="en-US" smtClean="0"/>
              <a:pPr/>
              <a:t>9/25/2014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7258-D3BD-49FD-B296-F15C49CD50C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6694-D6D5-4C7C-8F5E-770849364B85}" type="datetimeFigureOut">
              <a:rPr lang="en-US" smtClean="0"/>
              <a:pPr/>
              <a:t>9/25/2014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7258-D3BD-49FD-B296-F15C49CD50C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6694-D6D5-4C7C-8F5E-770849364B85}" type="datetimeFigureOut">
              <a:rPr lang="en-US" smtClean="0"/>
              <a:pPr/>
              <a:t>9/25/2014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7258-D3BD-49FD-B296-F15C49CD50C6}" type="slidenum">
              <a:rPr lang="en-ZA" smtClean="0"/>
              <a:pPr/>
              <a:t>‹#›</a:t>
            </a:fld>
            <a:endParaRPr lang="en-Z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6694-D6D5-4C7C-8F5E-770849364B85}" type="datetimeFigureOut">
              <a:rPr lang="en-US" smtClean="0"/>
              <a:pPr/>
              <a:t>9/25/2014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7258-D3BD-49FD-B296-F15C49CD50C6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8416694-D6D5-4C7C-8F5E-770849364B85}" type="datetimeFigureOut">
              <a:rPr lang="en-US" smtClean="0"/>
              <a:pPr/>
              <a:t>9/25/2014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DE47258-D3BD-49FD-B296-F15C49CD50C6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o4u.com/en/cram-up/writing/presenta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o4u.com/en/cram-up/writing/present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Najd 124 Speaking Task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4800" dirty="0" smtClean="0"/>
              <a:t>Presentations</a:t>
            </a:r>
            <a:endParaRPr lang="en-ZA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708920"/>
            <a:ext cx="5334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TECHNOLOGY!! </a:t>
            </a:r>
          </a:p>
          <a:p>
            <a:pPr lvl="1"/>
            <a:r>
              <a:rPr lang="en-US" sz="3200" dirty="0" smtClean="0"/>
              <a:t>Internet is not always reliable</a:t>
            </a:r>
          </a:p>
          <a:p>
            <a:pPr lvl="1"/>
            <a:r>
              <a:rPr lang="en-US" sz="3200" dirty="0" smtClean="0"/>
              <a:t>Be ready for anything </a:t>
            </a:r>
          </a:p>
          <a:p>
            <a:pPr lvl="1"/>
            <a:r>
              <a:rPr lang="en-US" sz="3200" dirty="0" smtClean="0"/>
              <a:t>Have backup (CD)</a:t>
            </a:r>
            <a:endParaRPr lang="en-US" sz="3200" dirty="0"/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NO USB\ </a:t>
            </a:r>
            <a:r>
              <a:rPr lang="en-US" sz="3200" dirty="0" err="1" smtClean="0"/>
              <a:t>Flashdrives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93766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Referencing </a:t>
            </a:r>
            <a:endParaRPr lang="en-ZA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800" dirty="0"/>
              <a:t>Where did you find your info</a:t>
            </a:r>
            <a:r>
              <a:rPr lang="en-ZA" sz="2800" dirty="0" smtClean="0"/>
              <a:t>?</a:t>
            </a:r>
          </a:p>
          <a:p>
            <a:r>
              <a:rPr lang="en-ZA" sz="2800" dirty="0" smtClean="0"/>
              <a:t>Show online sources at end</a:t>
            </a:r>
          </a:p>
          <a:p>
            <a:r>
              <a:rPr lang="en-ZA" sz="2800" dirty="0" smtClean="0"/>
              <a:t>Write at least 2 references</a:t>
            </a:r>
          </a:p>
          <a:p>
            <a:r>
              <a:rPr lang="en-ZA" sz="2800" dirty="0"/>
              <a:t>Show picture links</a:t>
            </a:r>
          </a:p>
          <a:p>
            <a:endParaRPr lang="en-ZA" sz="2800" dirty="0" smtClean="0"/>
          </a:p>
          <a:p>
            <a:r>
              <a:rPr lang="en-US" sz="2800" dirty="0"/>
              <a:t>URL: </a:t>
            </a: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www.ego4u.com/en/cram-up/writing/presentation</a:t>
            </a:r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weeks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58469302"/>
              </p:ext>
            </p:extLst>
          </p:nvPr>
        </p:nvGraphicFramePr>
        <p:xfrm>
          <a:off x="827584" y="1916832"/>
          <a:ext cx="7499350" cy="3596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+mj-lt"/>
                        </a:rPr>
                        <a:t>Presentation 1</a:t>
                      </a:r>
                      <a:endParaRPr lang="en-US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WEEK 5</a:t>
                      </a:r>
                    </a:p>
                    <a:p>
                      <a:r>
                        <a:rPr kumimoji="0" lang="en-US" sz="28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General Topic 1</a:t>
                      </a:r>
                    </a:p>
                    <a:p>
                      <a:r>
                        <a:rPr kumimoji="0" lang="en-US" sz="28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5-10 min</a:t>
                      </a:r>
                    </a:p>
                    <a:p>
                      <a:r>
                        <a:rPr kumimoji="0" lang="en-US" sz="28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Use visual aids</a:t>
                      </a:r>
                      <a:endParaRPr lang="en-US" sz="2800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+mj-lt"/>
                        </a:rPr>
                        <a:t>Presentation 2</a:t>
                      </a:r>
                      <a:endParaRPr lang="en-US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WEEK 10</a:t>
                      </a:r>
                    </a:p>
                    <a:p>
                      <a:r>
                        <a:rPr kumimoji="0" lang="en-US" sz="28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General Topic 2</a:t>
                      </a:r>
                    </a:p>
                    <a:p>
                      <a:r>
                        <a:rPr kumimoji="0" lang="en-US" sz="28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5-10 min</a:t>
                      </a:r>
                    </a:p>
                    <a:p>
                      <a:r>
                        <a:rPr kumimoji="0" lang="en-US" sz="28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Full visuals</a:t>
                      </a:r>
                      <a:endParaRPr kumimoji="0" lang="en-US" sz="28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Assessment rubric - Content</a:t>
            </a:r>
            <a:endParaRPr lang="en-ZA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8570904"/>
              </p:ext>
            </p:extLst>
          </p:nvPr>
        </p:nvGraphicFramePr>
        <p:xfrm>
          <a:off x="1331640" y="1556792"/>
          <a:ext cx="6048672" cy="4647980"/>
        </p:xfrm>
        <a:graphic>
          <a:graphicData uri="http://schemas.openxmlformats.org/drawingml/2006/table">
            <a:tbl>
              <a:tblPr firstRow="1" firstCol="1" bandRow="1"/>
              <a:tblGrid>
                <a:gridCol w="6048672"/>
              </a:tblGrid>
              <a:tr h="708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Organized material in a logical, coherent way (outline)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Introduction: topic/ ideas clearly stated from the beginning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Body: supports discussion with sufficient details and examples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Conclusion: planned concluding remarks (fitting conclusion to the presentation)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Source of the material is provided ( referencing)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Assessment rubric - Delivery</a:t>
            </a:r>
            <a:endParaRPr lang="en-ZA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0467759"/>
              </p:ext>
            </p:extLst>
          </p:nvPr>
        </p:nvGraphicFramePr>
        <p:xfrm>
          <a:off x="971600" y="1556794"/>
          <a:ext cx="7272808" cy="4896542"/>
        </p:xfrm>
        <a:graphic>
          <a:graphicData uri="http://schemas.openxmlformats.org/drawingml/2006/table">
            <a:tbl>
              <a:tblPr firstRow="1" firstCol="1" bandRow="1"/>
              <a:tblGrid>
                <a:gridCol w="7272808"/>
              </a:tblGrid>
              <a:tr h="816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Avoided fillers such as “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uhm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” “you know”, and spoke with appropriate pauses/ intonation.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Spoke loudly enough to be heard in the room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Pronounced words correctly and clearly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Used correct language (grammar and vocabulary)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Did not read to audience much from screen or notes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Looked at entire audience (eye contact)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Seemed relaxed, confident, and enthusiastic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Slides are not overloaded/ blank/ only pictures, and writing is easy to read/ see/ view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Finished within time limits (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minute window) Time:_______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Presentation held audience’s interest (i.e. appropriate level)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4595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N-ITU\AppData\Local\Microsoft\Windows\Temporary Internet Files\Content.IE5\AWHSBCOV\MC90043164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200400"/>
            <a:ext cx="7467600" cy="3200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Prepared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Research and learn more about your topic</a:t>
            </a:r>
          </a:p>
          <a:p>
            <a:r>
              <a:rPr lang="en-US" sz="2800" dirty="0" smtClean="0"/>
              <a:t>Understand your topic</a:t>
            </a:r>
          </a:p>
          <a:p>
            <a:r>
              <a:rPr lang="en-US" sz="2800" dirty="0" smtClean="0"/>
              <a:t>Paraphrase and/ or summarize your readings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263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</a:t>
            </a:r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Y</a:t>
            </a:r>
            <a:r>
              <a:rPr lang="en-US" dirty="0" smtClean="0"/>
              <a:t>ou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Have a clear outline</a:t>
            </a:r>
          </a:p>
          <a:p>
            <a:pPr lvl="1"/>
            <a:r>
              <a:rPr lang="en-US" sz="2800" dirty="0" smtClean="0"/>
              <a:t>Clear, short notes</a:t>
            </a:r>
          </a:p>
          <a:p>
            <a:pPr lvl="1"/>
            <a:r>
              <a:rPr lang="en-US" sz="2800" dirty="0" smtClean="0"/>
              <a:t>Clear, short and neat Presentation/ PowerPoint </a:t>
            </a:r>
          </a:p>
          <a:p>
            <a:r>
              <a:rPr lang="en-US" sz="3200" dirty="0" smtClean="0"/>
              <a:t>Try to not read directly from your notes</a:t>
            </a:r>
          </a:p>
          <a:p>
            <a:r>
              <a:rPr lang="en-US" sz="3200" dirty="0" smtClean="0"/>
              <a:t>Face your audience, look them in the eyes and engage them</a:t>
            </a:r>
          </a:p>
          <a:p>
            <a:r>
              <a:rPr lang="en-US" sz="3200" dirty="0" smtClean="0"/>
              <a:t>Ask and answer questions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43090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CON-ITU\AppData\Local\Microsoft\Windows\Temporary Internet Files\Content.IE5\7OUQR0MN\MP90040116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9339" y="0"/>
            <a:ext cx="2504661" cy="31315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Visual material is always helpful</a:t>
            </a:r>
          </a:p>
          <a:p>
            <a:pPr lvl="1"/>
            <a:r>
              <a:rPr lang="en-US" sz="2400" dirty="0" smtClean="0"/>
              <a:t>PowerPoint</a:t>
            </a:r>
          </a:p>
          <a:p>
            <a:pPr lvl="2"/>
            <a:r>
              <a:rPr lang="en-US" sz="2000" dirty="0" smtClean="0"/>
              <a:t>Keep as professional/ academic as possible</a:t>
            </a:r>
            <a:endParaRPr lang="en-US" sz="2000" dirty="0"/>
          </a:p>
          <a:p>
            <a:pPr lvl="1"/>
            <a:r>
              <a:rPr lang="en-US" sz="2400" dirty="0" smtClean="0"/>
              <a:t>Handouts</a:t>
            </a:r>
          </a:p>
          <a:p>
            <a:pPr lvl="2"/>
            <a:r>
              <a:rPr lang="en-US" sz="2000" dirty="0" smtClean="0"/>
              <a:t>Don’t always rely on technology, have handouts that outline your presentation- leave room for your audience to write notes</a:t>
            </a:r>
          </a:p>
          <a:p>
            <a:pPr lvl="1"/>
            <a:r>
              <a:rPr lang="en-US" sz="2400" dirty="0" smtClean="0"/>
              <a:t>Pictures </a:t>
            </a:r>
          </a:p>
          <a:p>
            <a:pPr lvl="2"/>
            <a:r>
              <a:rPr lang="en-US" sz="2000" dirty="0" smtClean="0"/>
              <a:t>Don’t rely only on pictures, it is an ORAL presentation  </a:t>
            </a:r>
          </a:p>
          <a:p>
            <a:pPr>
              <a:buNone/>
            </a:pPr>
            <a:r>
              <a:rPr lang="en-US" sz="2800" dirty="0" smtClean="0"/>
              <a:t>Remember: Try to grab your audiences attention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7366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Introduction:</a:t>
            </a:r>
          </a:p>
          <a:p>
            <a:pPr lvl="1"/>
            <a:r>
              <a:rPr lang="en-US" sz="2400" dirty="0" smtClean="0"/>
              <a:t>Inform audience about the topic</a:t>
            </a:r>
          </a:p>
          <a:p>
            <a:pPr lvl="1"/>
            <a:r>
              <a:rPr lang="en-US" sz="2400" dirty="0" smtClean="0"/>
              <a:t>Grab attention</a:t>
            </a:r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ry to involve your audience (questions, stories…etc.)</a:t>
            </a:r>
          </a:p>
          <a:p>
            <a:r>
              <a:rPr lang="en-US" sz="2800" dirty="0" smtClean="0"/>
              <a:t>The body: to support, </a:t>
            </a:r>
          </a:p>
          <a:p>
            <a:pPr lvl="1"/>
            <a:r>
              <a:rPr lang="en-US" sz="2400" dirty="0"/>
              <a:t>U</a:t>
            </a:r>
            <a:r>
              <a:rPr lang="en-US" sz="2400" dirty="0" smtClean="0"/>
              <a:t>se facts and opinions</a:t>
            </a:r>
          </a:p>
          <a:p>
            <a:pPr lvl="1"/>
            <a:r>
              <a:rPr lang="en-US" sz="2400" dirty="0" smtClean="0"/>
              <a:t>Share stories</a:t>
            </a:r>
          </a:p>
          <a:p>
            <a:r>
              <a:rPr lang="en-US" sz="2800" dirty="0" smtClean="0"/>
              <a:t>Conclusion: Restate main points</a:t>
            </a:r>
          </a:p>
          <a:p>
            <a:r>
              <a:rPr lang="en-US" sz="2800" dirty="0" smtClean="0"/>
              <a:t>Q &amp; A: always leave time for questions and comments</a:t>
            </a:r>
          </a:p>
        </p:txBody>
      </p:sp>
    </p:spTree>
    <p:extLst>
      <p:ext uri="{BB962C8B-B14F-4D97-AF65-F5344CB8AC3E}">
        <p14:creationId xmlns:p14="http://schemas.microsoft.com/office/powerpoint/2010/main" xmlns="" val="202424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Remember your time limits</a:t>
            </a:r>
          </a:p>
          <a:p>
            <a:r>
              <a:rPr lang="en-US" sz="2800" dirty="0" smtClean="0"/>
              <a:t>Speak loud and clear (don’t rush or try to cover too much)</a:t>
            </a:r>
          </a:p>
          <a:p>
            <a:r>
              <a:rPr lang="en-US" sz="2800" dirty="0" smtClean="0"/>
              <a:t>Make eye contact and appropriate gestures </a:t>
            </a:r>
          </a:p>
          <a:p>
            <a:r>
              <a:rPr lang="en-US" sz="2800" dirty="0" smtClean="0"/>
              <a:t>Include everyone in the room, never give your back to anyone.</a:t>
            </a:r>
          </a:p>
          <a:p>
            <a:r>
              <a:rPr lang="en-US" sz="2800" dirty="0" smtClean="0"/>
              <a:t>Again make time for questions</a:t>
            </a:r>
          </a:p>
          <a:p>
            <a:r>
              <a:rPr lang="en-US" sz="2800" dirty="0">
                <a:hlinkClick r:id="rId2"/>
              </a:rPr>
              <a:t>http://www.ego4u.com/en/cram-up/writing/presentation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121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108</TotalTime>
  <Words>456</Words>
  <Application>Microsoft Office PowerPoint</Application>
  <PresentationFormat>عرض على الشاشة (3:4)‏</PresentationFormat>
  <Paragraphs>84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Clarity</vt:lpstr>
      <vt:lpstr>Najd 124 Speaking Task</vt:lpstr>
      <vt:lpstr>Presentation weeks</vt:lpstr>
      <vt:lpstr>Assessment rubric - Content</vt:lpstr>
      <vt:lpstr>Assessment rubric - Delivery</vt:lpstr>
      <vt:lpstr>Be Prepared</vt:lpstr>
      <vt:lpstr>Show What You Know</vt:lpstr>
      <vt:lpstr>Materials</vt:lpstr>
      <vt:lpstr>Outline</vt:lpstr>
      <vt:lpstr>The Presentation</vt:lpstr>
      <vt:lpstr>Finally</vt:lpstr>
      <vt:lpstr>Referencing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 111  Oral skills</dc:title>
  <dc:creator>kobus</dc:creator>
  <cp:lastModifiedBy>Administrator</cp:lastModifiedBy>
  <cp:revision>23</cp:revision>
  <dcterms:created xsi:type="dcterms:W3CDTF">2013-09-09T13:32:33Z</dcterms:created>
  <dcterms:modified xsi:type="dcterms:W3CDTF">2014-09-25T06:22:41Z</dcterms:modified>
</cp:coreProperties>
</file>