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79" r:id="rId8"/>
    <p:sldId id="274" r:id="rId9"/>
    <p:sldId id="276" r:id="rId10"/>
    <p:sldId id="280" r:id="rId11"/>
    <p:sldId id="277" r:id="rId12"/>
    <p:sldId id="278" r:id="rId13"/>
    <p:sldId id="275"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294" autoAdjust="0"/>
    <p:restoredTop sz="94660"/>
  </p:normalViewPr>
  <p:slideViewPr>
    <p:cSldViewPr>
      <p:cViewPr varScale="1">
        <p:scale>
          <a:sx n="48" d="100"/>
          <a:sy n="48" d="100"/>
        </p:scale>
        <p:origin x="486" y="4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2AA4852-BA62-42EC-84BF-5387C24DBED3}" type="datetimeFigureOut">
              <a:rPr lang="ar-SA" smtClean="0"/>
              <a:t>28/01/1440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93494D0-F928-4976-A687-F3C8261AA5C0}" type="slidenum">
              <a:rPr lang="ar-SA" smtClean="0"/>
              <a:t>‹#›</a:t>
            </a:fld>
            <a:endParaRPr lang="ar-SA"/>
          </a:p>
        </p:txBody>
      </p:sp>
    </p:spTree>
    <p:extLst>
      <p:ext uri="{BB962C8B-B14F-4D97-AF65-F5344CB8AC3E}">
        <p14:creationId xmlns:p14="http://schemas.microsoft.com/office/powerpoint/2010/main" val="1699352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2AA4852-BA62-42EC-84BF-5387C24DBED3}" type="datetimeFigureOut">
              <a:rPr lang="ar-SA" smtClean="0"/>
              <a:t>28/01/1440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93494D0-F928-4976-A687-F3C8261AA5C0}" type="slidenum">
              <a:rPr lang="ar-SA" smtClean="0"/>
              <a:t>‹#›</a:t>
            </a:fld>
            <a:endParaRPr lang="ar-SA"/>
          </a:p>
        </p:txBody>
      </p:sp>
    </p:spTree>
    <p:extLst>
      <p:ext uri="{BB962C8B-B14F-4D97-AF65-F5344CB8AC3E}">
        <p14:creationId xmlns:p14="http://schemas.microsoft.com/office/powerpoint/2010/main" val="3663985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2AA4852-BA62-42EC-84BF-5387C24DBED3}" type="datetimeFigureOut">
              <a:rPr lang="ar-SA" smtClean="0"/>
              <a:t>28/01/1440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93494D0-F928-4976-A687-F3C8261AA5C0}" type="slidenum">
              <a:rPr lang="ar-SA" smtClean="0"/>
              <a:t>‹#›</a:t>
            </a:fld>
            <a:endParaRPr lang="ar-SA"/>
          </a:p>
        </p:txBody>
      </p:sp>
    </p:spTree>
    <p:extLst>
      <p:ext uri="{BB962C8B-B14F-4D97-AF65-F5344CB8AC3E}">
        <p14:creationId xmlns:p14="http://schemas.microsoft.com/office/powerpoint/2010/main" val="4190233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2AA4852-BA62-42EC-84BF-5387C24DBED3}" type="datetimeFigureOut">
              <a:rPr lang="ar-SA" smtClean="0"/>
              <a:t>28/01/1440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93494D0-F928-4976-A687-F3C8261AA5C0}" type="slidenum">
              <a:rPr lang="ar-SA" smtClean="0"/>
              <a:t>‹#›</a:t>
            </a:fld>
            <a:endParaRPr lang="ar-SA"/>
          </a:p>
        </p:txBody>
      </p:sp>
    </p:spTree>
    <p:extLst>
      <p:ext uri="{BB962C8B-B14F-4D97-AF65-F5344CB8AC3E}">
        <p14:creationId xmlns:p14="http://schemas.microsoft.com/office/powerpoint/2010/main" val="485902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2AA4852-BA62-42EC-84BF-5387C24DBED3}" type="datetimeFigureOut">
              <a:rPr lang="ar-SA" smtClean="0"/>
              <a:t>28/01/1440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93494D0-F928-4976-A687-F3C8261AA5C0}" type="slidenum">
              <a:rPr lang="ar-SA" smtClean="0"/>
              <a:t>‹#›</a:t>
            </a:fld>
            <a:endParaRPr lang="ar-SA"/>
          </a:p>
        </p:txBody>
      </p:sp>
    </p:spTree>
    <p:extLst>
      <p:ext uri="{BB962C8B-B14F-4D97-AF65-F5344CB8AC3E}">
        <p14:creationId xmlns:p14="http://schemas.microsoft.com/office/powerpoint/2010/main" val="715027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22AA4852-BA62-42EC-84BF-5387C24DBED3}" type="datetimeFigureOut">
              <a:rPr lang="ar-SA" smtClean="0"/>
              <a:t>28/01/1440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93494D0-F928-4976-A687-F3C8261AA5C0}" type="slidenum">
              <a:rPr lang="ar-SA" smtClean="0"/>
              <a:t>‹#›</a:t>
            </a:fld>
            <a:endParaRPr lang="ar-SA"/>
          </a:p>
        </p:txBody>
      </p:sp>
    </p:spTree>
    <p:extLst>
      <p:ext uri="{BB962C8B-B14F-4D97-AF65-F5344CB8AC3E}">
        <p14:creationId xmlns:p14="http://schemas.microsoft.com/office/powerpoint/2010/main" val="548327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22AA4852-BA62-42EC-84BF-5387C24DBED3}" type="datetimeFigureOut">
              <a:rPr lang="ar-SA" smtClean="0"/>
              <a:t>28/01/1440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993494D0-F928-4976-A687-F3C8261AA5C0}" type="slidenum">
              <a:rPr lang="ar-SA" smtClean="0"/>
              <a:t>‹#›</a:t>
            </a:fld>
            <a:endParaRPr lang="ar-SA"/>
          </a:p>
        </p:txBody>
      </p:sp>
    </p:spTree>
    <p:extLst>
      <p:ext uri="{BB962C8B-B14F-4D97-AF65-F5344CB8AC3E}">
        <p14:creationId xmlns:p14="http://schemas.microsoft.com/office/powerpoint/2010/main" val="1077516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2AA4852-BA62-42EC-84BF-5387C24DBED3}" type="datetimeFigureOut">
              <a:rPr lang="ar-SA" smtClean="0"/>
              <a:t>28/01/1440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993494D0-F928-4976-A687-F3C8261AA5C0}" type="slidenum">
              <a:rPr lang="ar-SA" smtClean="0"/>
              <a:t>‹#›</a:t>
            </a:fld>
            <a:endParaRPr lang="ar-SA"/>
          </a:p>
        </p:txBody>
      </p:sp>
    </p:spTree>
    <p:extLst>
      <p:ext uri="{BB962C8B-B14F-4D97-AF65-F5344CB8AC3E}">
        <p14:creationId xmlns:p14="http://schemas.microsoft.com/office/powerpoint/2010/main" val="3008964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2AA4852-BA62-42EC-84BF-5387C24DBED3}" type="datetimeFigureOut">
              <a:rPr lang="ar-SA" smtClean="0"/>
              <a:t>28/01/1440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993494D0-F928-4976-A687-F3C8261AA5C0}" type="slidenum">
              <a:rPr lang="ar-SA" smtClean="0"/>
              <a:t>‹#›</a:t>
            </a:fld>
            <a:endParaRPr lang="ar-SA"/>
          </a:p>
        </p:txBody>
      </p:sp>
    </p:spTree>
    <p:extLst>
      <p:ext uri="{BB962C8B-B14F-4D97-AF65-F5344CB8AC3E}">
        <p14:creationId xmlns:p14="http://schemas.microsoft.com/office/powerpoint/2010/main" val="2685333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2AA4852-BA62-42EC-84BF-5387C24DBED3}" type="datetimeFigureOut">
              <a:rPr lang="ar-SA" smtClean="0"/>
              <a:t>28/01/1440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93494D0-F928-4976-A687-F3C8261AA5C0}" type="slidenum">
              <a:rPr lang="ar-SA" smtClean="0"/>
              <a:t>‹#›</a:t>
            </a:fld>
            <a:endParaRPr lang="ar-SA"/>
          </a:p>
        </p:txBody>
      </p:sp>
    </p:spTree>
    <p:extLst>
      <p:ext uri="{BB962C8B-B14F-4D97-AF65-F5344CB8AC3E}">
        <p14:creationId xmlns:p14="http://schemas.microsoft.com/office/powerpoint/2010/main" val="3405855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2AA4852-BA62-42EC-84BF-5387C24DBED3}" type="datetimeFigureOut">
              <a:rPr lang="ar-SA" smtClean="0"/>
              <a:t>28/01/1440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93494D0-F928-4976-A687-F3C8261AA5C0}" type="slidenum">
              <a:rPr lang="ar-SA" smtClean="0"/>
              <a:t>‹#›</a:t>
            </a:fld>
            <a:endParaRPr lang="ar-SA"/>
          </a:p>
        </p:txBody>
      </p:sp>
    </p:spTree>
    <p:extLst>
      <p:ext uri="{BB962C8B-B14F-4D97-AF65-F5344CB8AC3E}">
        <p14:creationId xmlns:p14="http://schemas.microsoft.com/office/powerpoint/2010/main" val="2040071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2AA4852-BA62-42EC-84BF-5387C24DBED3}" type="datetimeFigureOut">
              <a:rPr lang="ar-SA" smtClean="0"/>
              <a:t>28/01/1440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93494D0-F928-4976-A687-F3C8261AA5C0}" type="slidenum">
              <a:rPr lang="ar-SA" smtClean="0"/>
              <a:t>‹#›</a:t>
            </a:fld>
            <a:endParaRPr lang="ar-SA"/>
          </a:p>
        </p:txBody>
      </p:sp>
    </p:spTree>
    <p:extLst>
      <p:ext uri="{BB962C8B-B14F-4D97-AF65-F5344CB8AC3E}">
        <p14:creationId xmlns:p14="http://schemas.microsoft.com/office/powerpoint/2010/main" val="1580720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ites.google.com/site/geographyfais/fieldwork/6-data-analysis/statistical-tools/clustering-dispersal/nearest-neighbor" TargetMode="External"/><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836712"/>
            <a:ext cx="7772400" cy="1470025"/>
          </a:xfrm>
          <a:ln>
            <a:solidFill>
              <a:schemeClr val="accent1"/>
            </a:solidFill>
          </a:ln>
        </p:spPr>
        <p:txBody>
          <a:bodyPr/>
          <a:lstStyle/>
          <a:p>
            <a:r>
              <a:rPr lang="ar-SA" dirty="0" smtClean="0">
                <a:effectLst>
                  <a:outerShdw blurRad="38100" dist="38100" dir="2700000" algn="tl">
                    <a:srgbClr val="000000">
                      <a:alpha val="43137"/>
                    </a:srgbClr>
                  </a:outerShdw>
                </a:effectLst>
              </a:rPr>
              <a:t>تحليل قرينة الجار الأقرب</a:t>
            </a: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Nearest Neighbour Index</a:t>
            </a:r>
            <a:endParaRPr lang="ar-SA" dirty="0">
              <a:effectLst>
                <a:outerShdw blurRad="38100" dist="38100" dir="2700000" algn="tl">
                  <a:srgbClr val="000000">
                    <a:alpha val="43137"/>
                  </a:srgbClr>
                </a:outerShdw>
              </a:effectLst>
            </a:endParaRPr>
          </a:p>
        </p:txBody>
      </p:sp>
      <p:sp>
        <p:nvSpPr>
          <p:cNvPr id="3" name="عنوان فرعي 2"/>
          <p:cNvSpPr>
            <a:spLocks noGrp="1"/>
          </p:cNvSpPr>
          <p:nvPr>
            <p:ph type="subTitle" idx="1"/>
          </p:nvPr>
        </p:nvSpPr>
        <p:spPr>
          <a:xfrm>
            <a:off x="1259632" y="3356992"/>
            <a:ext cx="6696744" cy="2664296"/>
          </a:xfrm>
          <a:ln>
            <a:solidFill>
              <a:schemeClr val="accent1"/>
            </a:solidFill>
          </a:ln>
        </p:spPr>
        <p:txBody>
          <a:bodyPr>
            <a:normAutofit/>
          </a:bodyPr>
          <a:lstStyle/>
          <a:p>
            <a:r>
              <a:rPr lang="ar-SA" sz="1400" b="1" dirty="0" smtClean="0">
                <a:solidFill>
                  <a:schemeClr val="accent1">
                    <a:lumMod val="75000"/>
                  </a:schemeClr>
                </a:solidFill>
                <a:effectLst>
                  <a:outerShdw blurRad="38100" dist="38100" dir="2700000" algn="tl">
                    <a:srgbClr val="000000">
                      <a:alpha val="43137"/>
                    </a:srgbClr>
                  </a:outerShdw>
                </a:effectLst>
              </a:rPr>
              <a:t>الفصل الدراسي الثاني: 1438/1439هـ</a:t>
            </a:r>
          </a:p>
          <a:p>
            <a:r>
              <a:rPr lang="ar-SA" sz="1400" b="1" dirty="0" smtClean="0">
                <a:solidFill>
                  <a:srgbClr val="C00000"/>
                </a:solidFill>
                <a:effectLst>
                  <a:outerShdw blurRad="38100" dist="38100" dir="2700000" algn="tl">
                    <a:srgbClr val="000000">
                      <a:alpha val="43137"/>
                    </a:srgbClr>
                  </a:outerShdw>
                </a:effectLst>
              </a:rPr>
              <a:t>الثلاثاء: 18/06/1439هـ</a:t>
            </a:r>
          </a:p>
          <a:p>
            <a:endParaRPr lang="ar-SA" sz="1400" b="1" dirty="0">
              <a:solidFill>
                <a:schemeClr val="tx2">
                  <a:lumMod val="75000"/>
                </a:schemeClr>
              </a:solidFill>
              <a:effectLst>
                <a:outerShdw blurRad="38100" dist="38100" dir="2700000" algn="tl">
                  <a:srgbClr val="000000">
                    <a:alpha val="43137"/>
                  </a:srgbClr>
                </a:outerShdw>
              </a:effectLst>
            </a:endParaRPr>
          </a:p>
          <a:p>
            <a:r>
              <a:rPr lang="ar-SA" sz="2000" b="1" dirty="0">
                <a:solidFill>
                  <a:schemeClr val="accent1">
                    <a:lumMod val="75000"/>
                  </a:schemeClr>
                </a:solidFill>
                <a:effectLst>
                  <a:outerShdw blurRad="38100" dist="38100" dir="2700000" algn="tl">
                    <a:srgbClr val="000000">
                      <a:alpha val="43137"/>
                    </a:srgbClr>
                  </a:outerShdw>
                </a:effectLst>
              </a:rPr>
              <a:t>518 أساليب متقدمة في التحليل الجغرافي</a:t>
            </a:r>
          </a:p>
          <a:p>
            <a:r>
              <a:rPr lang="ar-SA" sz="2000" b="1" dirty="0">
                <a:solidFill>
                  <a:schemeClr val="accent1">
                    <a:lumMod val="75000"/>
                  </a:schemeClr>
                </a:solidFill>
                <a:effectLst>
                  <a:outerShdw blurRad="38100" dist="38100" dir="2700000" algn="tl">
                    <a:srgbClr val="000000">
                      <a:alpha val="43137"/>
                    </a:srgbClr>
                  </a:outerShdw>
                </a:effectLst>
              </a:rPr>
              <a:t>الفصل الدراسي </a:t>
            </a:r>
            <a:r>
              <a:rPr lang="ar-SA" sz="2000" b="1" dirty="0" smtClean="0">
                <a:solidFill>
                  <a:schemeClr val="accent1">
                    <a:lumMod val="75000"/>
                  </a:schemeClr>
                </a:solidFill>
                <a:effectLst>
                  <a:outerShdw blurRad="38100" dist="38100" dir="2700000" algn="tl">
                    <a:srgbClr val="000000">
                      <a:alpha val="43137"/>
                    </a:srgbClr>
                  </a:outerShdw>
                </a:effectLst>
              </a:rPr>
              <a:t>الأول: 1440/1439هـ</a:t>
            </a:r>
            <a:endParaRPr lang="ar-SA" sz="2000" b="1" dirty="0">
              <a:solidFill>
                <a:schemeClr val="accent1">
                  <a:lumMod val="75000"/>
                </a:schemeClr>
              </a:solidFill>
              <a:effectLst>
                <a:outerShdw blurRad="38100" dist="38100" dir="2700000" algn="tl">
                  <a:srgbClr val="000000">
                    <a:alpha val="43137"/>
                  </a:srgbClr>
                </a:outerShdw>
              </a:effectLst>
            </a:endParaRPr>
          </a:p>
          <a:p>
            <a:r>
              <a:rPr lang="ar-SA" sz="2000" b="1" dirty="0" smtClean="0">
                <a:solidFill>
                  <a:srgbClr val="C00000"/>
                </a:solidFill>
                <a:effectLst>
                  <a:outerShdw blurRad="38100" dist="38100" dir="2700000" algn="tl">
                    <a:srgbClr val="000000">
                      <a:alpha val="43137"/>
                    </a:srgbClr>
                  </a:outerShdw>
                </a:effectLst>
              </a:rPr>
              <a:t>الاثنين: 28/01/1440هـ   </a:t>
            </a:r>
          </a:p>
          <a:p>
            <a:r>
              <a:rPr lang="ar-SA" sz="2000" b="1" dirty="0" smtClean="0">
                <a:solidFill>
                  <a:srgbClr val="C00000"/>
                </a:solidFill>
                <a:effectLst>
                  <a:outerShdw blurRad="38100" dist="38100" dir="2700000" algn="tl">
                    <a:srgbClr val="000000">
                      <a:alpha val="43137"/>
                    </a:srgbClr>
                  </a:outerShdw>
                </a:effectLst>
              </a:rPr>
              <a:t>الوقت: 08:00 – 11:00ص   قاعة </a:t>
            </a:r>
            <a:r>
              <a:rPr lang="ar-SA" sz="2800" b="1" dirty="0" smtClean="0">
                <a:solidFill>
                  <a:srgbClr val="C00000"/>
                </a:solidFill>
                <a:effectLst>
                  <a:outerShdw blurRad="38100" dist="38100" dir="2700000" algn="tl">
                    <a:srgbClr val="000000">
                      <a:alpha val="43137"/>
                    </a:srgbClr>
                  </a:outerShdw>
                </a:effectLst>
              </a:rPr>
              <a:t>43</a:t>
            </a:r>
            <a:endParaRPr lang="ar-SA" sz="2800" b="1" dirty="0">
              <a:solidFill>
                <a:srgbClr val="C00000"/>
              </a:solidFill>
              <a:effectLst>
                <a:outerShdw blurRad="38100" dist="38100" dir="2700000" algn="tl">
                  <a:srgbClr val="000000">
                    <a:alpha val="43137"/>
                  </a:srgbClr>
                </a:outerShdw>
              </a:effectLst>
            </a:endParaRPr>
          </a:p>
          <a:p>
            <a:endParaRPr lang="ar-SA" sz="1400" b="1" dirty="0">
              <a:solidFill>
                <a:schemeClr val="tx2">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10590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solidFill>
              <a:schemeClr val="accent1"/>
            </a:solidFill>
          </a:ln>
        </p:spPr>
        <p:txBody>
          <a:bodyPr/>
          <a:lstStyle/>
          <a:p>
            <a:pPr algn="r"/>
            <a:r>
              <a:rPr lang="ar-SA" b="1" dirty="0" smtClean="0"/>
              <a:t>ثالثاً-فرض الدراسة</a:t>
            </a:r>
            <a:endParaRPr lang="ar-SA" b="1" dirty="0"/>
          </a:p>
        </p:txBody>
      </p:sp>
      <p:sp>
        <p:nvSpPr>
          <p:cNvPr id="3" name="عنصر نائب للمحتوى 2"/>
          <p:cNvSpPr>
            <a:spLocks noGrp="1"/>
          </p:cNvSpPr>
          <p:nvPr>
            <p:ph idx="1"/>
          </p:nvPr>
        </p:nvSpPr>
        <p:spPr>
          <a:xfrm>
            <a:off x="457200" y="1988840"/>
            <a:ext cx="8219256" cy="4137323"/>
          </a:xfrm>
          <a:ln>
            <a:solidFill>
              <a:schemeClr val="accent1"/>
            </a:solidFill>
          </a:ln>
        </p:spPr>
        <p:txBody>
          <a:bodyPr/>
          <a:lstStyle/>
          <a:p>
            <a:pPr marL="0" indent="0">
              <a:buNone/>
            </a:pPr>
            <a:endParaRPr lang="ar-SA" b="1" dirty="0" smtClean="0"/>
          </a:p>
          <a:p>
            <a:pPr marL="0" indent="0">
              <a:buNone/>
            </a:pPr>
            <a:r>
              <a:rPr lang="ar-SA" dirty="0" smtClean="0"/>
              <a:t>أن نمط التوزيع المكاني للظاهرة المدروسة نمط عشوائي مهما ابتعدت قيمة القرينة عن 1صحيح.</a:t>
            </a:r>
            <a:endParaRPr lang="ar-SA" dirty="0"/>
          </a:p>
        </p:txBody>
      </p:sp>
    </p:spTree>
    <p:extLst>
      <p:ext uri="{BB962C8B-B14F-4D97-AF65-F5344CB8AC3E}">
        <p14:creationId xmlns:p14="http://schemas.microsoft.com/office/powerpoint/2010/main" val="7182829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274638"/>
            <a:ext cx="8075240" cy="850106"/>
          </a:xfrm>
          <a:ln>
            <a:solidFill>
              <a:schemeClr val="accent1"/>
            </a:solidFill>
          </a:ln>
        </p:spPr>
        <p:txBody>
          <a:bodyPr>
            <a:normAutofit/>
          </a:bodyPr>
          <a:lstStyle/>
          <a:p>
            <a:pPr algn="r"/>
            <a:r>
              <a:rPr lang="ar-SA" sz="4000" b="1" dirty="0" smtClean="0"/>
              <a:t>3-1-اختبار فرضية الدراسة</a:t>
            </a:r>
            <a:endParaRPr lang="ar-SA" sz="4000" b="1" dirty="0"/>
          </a:p>
        </p:txBody>
      </p:sp>
      <p:sp>
        <p:nvSpPr>
          <p:cNvPr id="3" name="عنصر نائب للمحتوى 2"/>
          <p:cNvSpPr>
            <a:spLocks noGrp="1"/>
          </p:cNvSpPr>
          <p:nvPr>
            <p:ph idx="1"/>
          </p:nvPr>
        </p:nvSpPr>
        <p:spPr>
          <a:ln>
            <a:solidFill>
              <a:schemeClr val="accent1"/>
            </a:solidFill>
          </a:ln>
        </p:spPr>
        <p:txBody>
          <a:bodyPr>
            <a:normAutofit fontScale="92500" lnSpcReduction="20000"/>
          </a:bodyPr>
          <a:lstStyle/>
          <a:p>
            <a:pPr marL="0" indent="0" algn="just">
              <a:buNone/>
            </a:pPr>
            <a:r>
              <a:rPr lang="ar-SA" sz="4800" b="1" dirty="0" smtClean="0">
                <a:solidFill>
                  <a:srgbClr val="C00000"/>
                </a:solidFill>
                <a:cs typeface="Akhbar MT" pitchFamily="2" charset="-78"/>
              </a:rPr>
              <a:t>س/ </a:t>
            </a:r>
            <a:r>
              <a:rPr lang="ar-SA" sz="4800" dirty="0" smtClean="0">
                <a:cs typeface="Akhbar MT" pitchFamily="2" charset="-78"/>
              </a:rPr>
              <a:t>بناءً على القيمة المحسوبة لقرينة الجار الأقرب التي بلغت (1,4)،قومي باختبار فرض الدراسة؛ فهل نمط التوزيع المكاني للظاهرة التي تم دراستها نمط عشوائي أم لا؟</a:t>
            </a:r>
          </a:p>
          <a:p>
            <a:pPr marL="0" indent="0" algn="just">
              <a:buNone/>
            </a:pPr>
            <a:endParaRPr lang="ar-SA" sz="4800" dirty="0">
              <a:cs typeface="Akhbar MT" pitchFamily="2" charset="-78"/>
            </a:endParaRPr>
          </a:p>
          <a:p>
            <a:pPr marL="0" indent="0" algn="just">
              <a:buNone/>
            </a:pPr>
            <a:r>
              <a:rPr lang="ar-SA" sz="4800" dirty="0" smtClean="0">
                <a:cs typeface="Akhbar MT" pitchFamily="2" charset="-78"/>
              </a:rPr>
              <a:t>* استخدمي الجدول المرفق في الشريحة التالية رقم (12) في الإجابة على هذا التساؤل.</a:t>
            </a:r>
            <a:endParaRPr lang="ar-SA" sz="4800" dirty="0">
              <a:cs typeface="Akhbar MT" pitchFamily="2" charset="-78"/>
            </a:endParaRPr>
          </a:p>
        </p:txBody>
      </p:sp>
    </p:spTree>
    <p:extLst>
      <p:ext uri="{BB962C8B-B14F-4D97-AF65-F5344CB8AC3E}">
        <p14:creationId xmlns:p14="http://schemas.microsoft.com/office/powerpoint/2010/main" val="932079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412301836"/>
              </p:ext>
            </p:extLst>
          </p:nvPr>
        </p:nvGraphicFramePr>
        <p:xfrm>
          <a:off x="107504" y="1302676"/>
          <a:ext cx="8856984" cy="5550959"/>
        </p:xfrm>
        <a:graphic>
          <a:graphicData uri="http://schemas.openxmlformats.org/drawingml/2006/table">
            <a:tbl>
              <a:tblPr firstRow="1" firstCol="1" bandRow="1">
                <a:tableStyleId>{5C22544A-7EE6-4342-B048-85BDC9FD1C3A}</a:tableStyleId>
              </a:tblPr>
              <a:tblGrid>
                <a:gridCol w="6108265"/>
                <a:gridCol w="2748719"/>
              </a:tblGrid>
              <a:tr h="792089">
                <a:tc>
                  <a:txBody>
                    <a:bodyPr/>
                    <a:lstStyle/>
                    <a:p>
                      <a:pPr algn="ctr">
                        <a:lnSpc>
                          <a:spcPct val="107000"/>
                        </a:lnSpc>
                        <a:spcAft>
                          <a:spcPts val="0"/>
                        </a:spcAft>
                      </a:pPr>
                      <a:endParaRPr lang="en-US" sz="2000" dirty="0" smtClean="0">
                        <a:effectLst/>
                      </a:endParaRPr>
                    </a:p>
                    <a:p>
                      <a:pPr algn="ctr">
                        <a:lnSpc>
                          <a:spcPct val="107000"/>
                        </a:lnSpc>
                        <a:spcAft>
                          <a:spcPts val="0"/>
                        </a:spcAft>
                      </a:pPr>
                      <a:r>
                        <a:rPr lang="en-US" sz="2000" dirty="0" smtClean="0">
                          <a:effectLst/>
                        </a:rPr>
                        <a:t>Explanation </a:t>
                      </a:r>
                      <a:r>
                        <a:rPr lang="en-US" sz="2000" dirty="0">
                          <a:effectLst/>
                        </a:rPr>
                        <a:t>the </a:t>
                      </a:r>
                      <a:r>
                        <a:rPr lang="en-US" sz="2000" dirty="0" smtClean="0">
                          <a:effectLst/>
                        </a:rPr>
                        <a:t>pattern</a:t>
                      </a:r>
                    </a:p>
                    <a:p>
                      <a:pPr algn="ctr">
                        <a:lnSpc>
                          <a:spcPct val="107000"/>
                        </a:lnSpc>
                        <a:spcAft>
                          <a:spcPts val="0"/>
                        </a:spcAft>
                      </a:pPr>
                      <a:endParaRPr lang="en-US" sz="2000" dirty="0" smtClean="0">
                        <a:effectLst/>
                      </a:endParaRPr>
                    </a:p>
                    <a:p>
                      <a:pPr algn="ctr">
                        <a:lnSpc>
                          <a:spcPct val="107000"/>
                        </a:lnSpc>
                        <a:spcAft>
                          <a:spcPts val="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endParaRPr lang="en-US" sz="2000" dirty="0" smtClean="0">
                        <a:effectLst/>
                      </a:endParaRPr>
                    </a:p>
                    <a:p>
                      <a:pPr algn="ctr">
                        <a:lnSpc>
                          <a:spcPct val="107000"/>
                        </a:lnSpc>
                        <a:spcAft>
                          <a:spcPts val="0"/>
                        </a:spcAft>
                      </a:pPr>
                      <a:r>
                        <a:rPr lang="en-US" sz="2000" dirty="0" err="1" smtClean="0">
                          <a:effectLst/>
                        </a:rPr>
                        <a:t>Rn</a:t>
                      </a:r>
                      <a:r>
                        <a:rPr lang="en-US" sz="2000" dirty="0" smtClean="0">
                          <a:effectLst/>
                        </a:rPr>
                        <a:t> value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466749">
                <a:tc>
                  <a:txBody>
                    <a:bodyPr/>
                    <a:lstStyle/>
                    <a:p>
                      <a:pPr algn="r">
                        <a:lnSpc>
                          <a:spcPct val="107000"/>
                        </a:lnSpc>
                        <a:spcAft>
                          <a:spcPts val="0"/>
                        </a:spcAft>
                      </a:pPr>
                      <a:r>
                        <a:rPr lang="ar-SA" sz="2000" dirty="0" smtClean="0">
                          <a:effectLst/>
                        </a:rPr>
                        <a:t>متجمع عنقودي. (</a:t>
                      </a:r>
                      <a:r>
                        <a:rPr lang="en-US" sz="2000" dirty="0" smtClean="0">
                          <a:effectLst/>
                        </a:rPr>
                        <a:t>Cluster</a:t>
                      </a:r>
                      <a:r>
                        <a:rPr lang="ar-SA" sz="2000" dirty="0" smtClean="0">
                          <a:effectLst/>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0">
                        <a:lnSpc>
                          <a:spcPct val="107000"/>
                        </a:lnSpc>
                        <a:spcAft>
                          <a:spcPts val="0"/>
                        </a:spcAft>
                      </a:pPr>
                      <a:r>
                        <a:rPr lang="en-US" sz="2000" dirty="0">
                          <a:effectLst/>
                        </a:rPr>
                        <a:t>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463778">
                <a:tc>
                  <a:txBody>
                    <a:bodyPr/>
                    <a:lstStyle/>
                    <a:p>
                      <a:pPr marL="21590" algn="r" rtl="1">
                        <a:lnSpc>
                          <a:spcPct val="107000"/>
                        </a:lnSpc>
                        <a:spcAft>
                          <a:spcPts val="0"/>
                        </a:spcAft>
                      </a:pPr>
                      <a:r>
                        <a:rPr lang="ar-SA" sz="2000">
                          <a:effectLst/>
                        </a:rPr>
                        <a:t>النمط متقارب.</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ar-SA" sz="2000" dirty="0">
                          <a:effectLst/>
                        </a:rPr>
                        <a:t>أكبر من صفر وأصغر من 0.5</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463778">
                <a:tc>
                  <a:txBody>
                    <a:bodyPr/>
                    <a:lstStyle/>
                    <a:p>
                      <a:pPr marL="21590" algn="r" rtl="1">
                        <a:lnSpc>
                          <a:spcPct val="107000"/>
                        </a:lnSpc>
                        <a:spcAft>
                          <a:spcPts val="0"/>
                        </a:spcAft>
                      </a:pPr>
                      <a:r>
                        <a:rPr lang="ar-SA" sz="2000">
                          <a:effectLst/>
                        </a:rPr>
                        <a:t>النمط متقارب يتجه نحو النمط العشوائي.</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ar-SA" sz="2000" dirty="0">
                          <a:effectLst/>
                        </a:rPr>
                        <a:t>أكبر من 0.5 وأصغر من 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466749">
                <a:tc>
                  <a:txBody>
                    <a:bodyPr/>
                    <a:lstStyle/>
                    <a:p>
                      <a:pPr marL="21590" algn="r" rtl="1">
                        <a:lnSpc>
                          <a:spcPct val="107000"/>
                        </a:lnSpc>
                        <a:spcAft>
                          <a:spcPts val="0"/>
                        </a:spcAft>
                      </a:pPr>
                      <a:r>
                        <a:rPr lang="ar-SA" sz="2000" dirty="0" smtClean="0">
                          <a:effectLst/>
                        </a:rPr>
                        <a:t>عشوائي. (</a:t>
                      </a:r>
                      <a:r>
                        <a:rPr lang="en-US" sz="2000" dirty="0" smtClean="0">
                          <a:effectLst/>
                        </a:rPr>
                        <a:t>(Random</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0">
                        <a:lnSpc>
                          <a:spcPct val="107000"/>
                        </a:lnSpc>
                        <a:spcAft>
                          <a:spcPts val="0"/>
                        </a:spcAft>
                      </a:pPr>
                      <a:r>
                        <a:rPr lang="en-US" sz="2000" dirty="0">
                          <a:effectLst/>
                        </a:rPr>
                        <a:t>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463778">
                <a:tc>
                  <a:txBody>
                    <a:bodyPr/>
                    <a:lstStyle/>
                    <a:p>
                      <a:pPr marL="21590" algn="r" rtl="1">
                        <a:lnSpc>
                          <a:spcPct val="107000"/>
                        </a:lnSpc>
                        <a:spcAft>
                          <a:spcPts val="0"/>
                        </a:spcAft>
                      </a:pPr>
                      <a:r>
                        <a:rPr lang="ar-SA" sz="2000">
                          <a:effectLst/>
                        </a:rPr>
                        <a:t>نمط متباعد غير منتظم.</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ar-SA" sz="2000" dirty="0">
                          <a:effectLst/>
                        </a:rPr>
                        <a:t>أكبر من 1 وأصغر من 2</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463778">
                <a:tc>
                  <a:txBody>
                    <a:bodyPr/>
                    <a:lstStyle/>
                    <a:p>
                      <a:pPr marL="21590" algn="r" rtl="1">
                        <a:lnSpc>
                          <a:spcPct val="107000"/>
                        </a:lnSpc>
                        <a:spcAft>
                          <a:spcPts val="0"/>
                        </a:spcAft>
                      </a:pPr>
                      <a:r>
                        <a:rPr lang="ar-SA" sz="2000" dirty="0">
                          <a:effectLst/>
                        </a:rPr>
                        <a:t>النمط يأخذ الشكل المربع</a:t>
                      </a:r>
                      <a:r>
                        <a:rPr lang="en-US" sz="2000" dirty="0">
                          <a:effectLst/>
                        </a:rPr>
                        <a:t>Squared shape.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SA" sz="2000" dirty="0">
                          <a:effectLst/>
                        </a:rPr>
                        <a:t>2</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463778">
                <a:tc>
                  <a:txBody>
                    <a:bodyPr/>
                    <a:lstStyle/>
                    <a:p>
                      <a:pPr marL="21590" algn="r" rtl="1">
                        <a:lnSpc>
                          <a:spcPct val="107000"/>
                        </a:lnSpc>
                        <a:spcAft>
                          <a:spcPts val="0"/>
                        </a:spcAft>
                      </a:pPr>
                      <a:r>
                        <a:rPr lang="ar-SA" sz="2000" dirty="0">
                          <a:effectLst/>
                        </a:rPr>
                        <a:t>يزداد التباعد بين النقاط المتوزعة فوق منطقة </a:t>
                      </a:r>
                      <a:r>
                        <a:rPr lang="ar-SA" sz="2000" dirty="0" smtClean="0">
                          <a:effectLst/>
                        </a:rPr>
                        <a:t>الدراسة</a:t>
                      </a:r>
                      <a:r>
                        <a:rPr lang="en-US" sz="2000" dirty="0" smtClean="0">
                          <a:effectLst/>
                        </a:rPr>
                        <a:t> </a:t>
                      </a:r>
                      <a:r>
                        <a:rPr lang="ar-SA" sz="2000" dirty="0" smtClean="0">
                          <a:effectLst/>
                        </a:rPr>
                        <a:t>ويقترب</a:t>
                      </a:r>
                      <a:r>
                        <a:rPr lang="ar-SA" sz="2000" baseline="0" dirty="0" smtClean="0">
                          <a:effectLst/>
                        </a:rPr>
                        <a:t> من </a:t>
                      </a:r>
                      <a:r>
                        <a:rPr lang="ar-SA" sz="2000" baseline="0" dirty="0" err="1" smtClean="0">
                          <a:effectLst/>
                        </a:rPr>
                        <a:t>الإنتظام</a:t>
                      </a:r>
                      <a:r>
                        <a:rPr lang="ar-SA" sz="2000" dirty="0" smtClean="0">
                          <a:effectLst/>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ar-SA" sz="2000" dirty="0">
                          <a:effectLst/>
                        </a:rPr>
                        <a:t>أكبر من 2 وأقل من 2.15</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952281">
                <a:tc>
                  <a:txBody>
                    <a:bodyPr/>
                    <a:lstStyle/>
                    <a:p>
                      <a:pPr marL="21590" algn="r" rtl="1">
                        <a:lnSpc>
                          <a:spcPct val="107000"/>
                        </a:lnSpc>
                        <a:spcAft>
                          <a:spcPts val="0"/>
                        </a:spcAft>
                      </a:pPr>
                      <a:r>
                        <a:rPr lang="ar-SA" sz="2000">
                          <a:effectLst/>
                        </a:rPr>
                        <a:t>تظهر النقاط في أقصى تباعد فيما بينها وبانتظام ويأخذ التوزيع الشكل السداسي المنتظم. </a:t>
                      </a:r>
                      <a:r>
                        <a:rPr lang="en-US" sz="2000">
                          <a:effectLst/>
                        </a:rPr>
                        <a:t>(Regular)</a:t>
                      </a:r>
                      <a:r>
                        <a:rPr lang="ar-SA" sz="2000">
                          <a:effectLst/>
                        </a:rPr>
                        <a:t>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0"/>
                        </a:spcAft>
                      </a:pPr>
                      <a:r>
                        <a:rPr lang="en-US" sz="2000" dirty="0">
                          <a:effectLst/>
                        </a:rPr>
                        <a:t>2.15</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5" name="Rectangle 1"/>
          <p:cNvSpPr>
            <a:spLocks noGrp="1" noChangeArrowheads="1"/>
          </p:cNvSpPr>
          <p:nvPr>
            <p:ph type="title"/>
          </p:nvPr>
        </p:nvSpPr>
        <p:spPr bwMode="auto">
          <a:xfrm>
            <a:off x="251520" y="116632"/>
            <a:ext cx="868347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How to read and explant the value of Nearest Neighbour Index</a:t>
            </a:r>
            <a:endParaRPr kumimoji="0" lang="en-US" sz="24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كيف تقرأ وتفسر قيم مؤشر الجار الأقرب</a:t>
            </a:r>
            <a:endParaRPr kumimoji="0" lang="en-US" sz="24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نزعة توزيع نقاط الظاهرة المدروسة نحو نمط محدد بناءً على قيمة مؤشر الجار الأقرب</a:t>
            </a:r>
            <a:endParaRPr kumimoji="0" lang="en-US"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856078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solidFill>
              <a:schemeClr val="accent1"/>
            </a:solidFill>
          </a:ln>
        </p:spPr>
        <p:txBody>
          <a:bodyPr/>
          <a:lstStyle/>
          <a:p>
            <a:pPr algn="r"/>
            <a:r>
              <a:rPr lang="ar-SA" dirty="0" smtClean="0"/>
              <a:t>المراجع</a:t>
            </a:r>
            <a:endParaRPr lang="ar-SA" dirty="0"/>
          </a:p>
        </p:txBody>
      </p:sp>
      <p:sp>
        <p:nvSpPr>
          <p:cNvPr id="3" name="عنصر نائب للمحتوى 2"/>
          <p:cNvSpPr>
            <a:spLocks noGrp="1"/>
          </p:cNvSpPr>
          <p:nvPr>
            <p:ph idx="1"/>
          </p:nvPr>
        </p:nvSpPr>
        <p:spPr>
          <a:ln>
            <a:solidFill>
              <a:schemeClr val="accent1"/>
            </a:solidFill>
          </a:ln>
        </p:spPr>
        <p:txBody>
          <a:bodyPr>
            <a:normAutofit/>
          </a:bodyPr>
          <a:lstStyle/>
          <a:p>
            <a:pPr algn="l" rtl="0"/>
            <a:r>
              <a:rPr lang="en-US" sz="2000" dirty="0" smtClean="0"/>
              <a:t>https://www.geoib.com/nearest-neighbor-index.html, </a:t>
            </a:r>
            <a:r>
              <a:rPr lang="en-US" sz="2000" u="sng" dirty="0" smtClean="0"/>
              <a:t>Monday: 4thMarch,2018, 08:54am.</a:t>
            </a:r>
          </a:p>
          <a:p>
            <a:pPr algn="l" rtl="0"/>
            <a:r>
              <a:rPr lang="en-US" sz="2000" dirty="0" smtClean="0"/>
              <a:t>http://www.hbp.usm.my/Thesis/HeritageGIS/master%5Cthesis%5C3-Nearest%20neighbor%20analysis.htm,</a:t>
            </a:r>
            <a:r>
              <a:rPr lang="en-US" sz="2000" u="sng" dirty="0" smtClean="0"/>
              <a:t> Monday: 4thMarch,2018, 08:57am.</a:t>
            </a:r>
          </a:p>
          <a:p>
            <a:pPr algn="just" rtl="0"/>
            <a:r>
              <a:rPr lang="en-US" sz="2000" dirty="0" smtClean="0"/>
              <a:t>https://sites.google.com/site/geographyfais/fieldwork/6-data-analysis/statistical-tools/clustering-dispersal/nearest-neighbor, </a:t>
            </a:r>
            <a:r>
              <a:rPr lang="en-US" sz="2000" u="sng" dirty="0" smtClean="0"/>
              <a:t>Monday: 4thMarch,2018, 10:06am.</a:t>
            </a:r>
            <a:r>
              <a:rPr lang="en-US" sz="2000" dirty="0" smtClean="0"/>
              <a:t> </a:t>
            </a:r>
          </a:p>
          <a:p>
            <a:pPr algn="l" rtl="0"/>
            <a:endParaRPr lang="en-US" sz="2000" u="sng" dirty="0" smtClean="0"/>
          </a:p>
          <a:p>
            <a:pPr algn="l" rtl="0"/>
            <a:endParaRPr lang="ar-SA" sz="2000" dirty="0"/>
          </a:p>
        </p:txBody>
      </p:sp>
    </p:spTree>
    <p:extLst>
      <p:ext uri="{BB962C8B-B14F-4D97-AF65-F5344CB8AC3E}">
        <p14:creationId xmlns:p14="http://schemas.microsoft.com/office/powerpoint/2010/main" val="3120096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solidFill>
              <a:schemeClr val="accent1"/>
            </a:solidFill>
          </a:ln>
        </p:spPr>
        <p:txBody>
          <a:bodyPr/>
          <a:lstStyle/>
          <a:p>
            <a:pPr algn="r"/>
            <a:r>
              <a:rPr lang="ar-SA" dirty="0" smtClean="0"/>
              <a:t>الأهداف</a:t>
            </a:r>
            <a:endParaRPr lang="ar-SA" dirty="0"/>
          </a:p>
        </p:txBody>
      </p:sp>
      <p:sp>
        <p:nvSpPr>
          <p:cNvPr id="3" name="عنصر نائب للمحتوى 2"/>
          <p:cNvSpPr>
            <a:spLocks noGrp="1"/>
          </p:cNvSpPr>
          <p:nvPr>
            <p:ph idx="1"/>
          </p:nvPr>
        </p:nvSpPr>
        <p:spPr>
          <a:xfrm>
            <a:off x="457200" y="1916832"/>
            <a:ext cx="8219256" cy="4209331"/>
          </a:xfrm>
          <a:ln>
            <a:solidFill>
              <a:schemeClr val="accent1"/>
            </a:solidFill>
          </a:ln>
        </p:spPr>
        <p:txBody>
          <a:bodyPr/>
          <a:lstStyle/>
          <a:p>
            <a:pPr marL="514350" indent="-514350">
              <a:buFont typeface="+mj-lt"/>
              <a:buAutoNum type="arabicPeriod"/>
            </a:pPr>
            <a:endParaRPr lang="ar-SA" b="1" dirty="0" smtClean="0">
              <a:solidFill>
                <a:schemeClr val="tx2"/>
              </a:solidFill>
            </a:endParaRPr>
          </a:p>
          <a:p>
            <a:pPr marL="514350" indent="-514350">
              <a:buFont typeface="+mj-lt"/>
              <a:buAutoNum type="arabicPeriod"/>
            </a:pPr>
            <a:r>
              <a:rPr lang="ar-SA" b="1" dirty="0">
                <a:solidFill>
                  <a:schemeClr val="tx2"/>
                </a:solidFill>
              </a:rPr>
              <a:t>التعريف.</a:t>
            </a:r>
          </a:p>
          <a:p>
            <a:pPr marL="514350" indent="-514350">
              <a:buFont typeface="+mj-lt"/>
              <a:buAutoNum type="arabicPeriod"/>
            </a:pPr>
            <a:r>
              <a:rPr lang="ar-SA" b="1" dirty="0" smtClean="0">
                <a:solidFill>
                  <a:schemeClr val="tx2"/>
                </a:solidFill>
              </a:rPr>
              <a:t>المعادلة.</a:t>
            </a:r>
          </a:p>
          <a:p>
            <a:pPr marL="514350" indent="-514350">
              <a:buFont typeface="+mj-lt"/>
              <a:buAutoNum type="arabicPeriod"/>
            </a:pPr>
            <a:r>
              <a:rPr lang="ar-SA" b="1" dirty="0" smtClean="0">
                <a:solidFill>
                  <a:schemeClr val="tx2"/>
                </a:solidFill>
              </a:rPr>
              <a:t>فرض الدراسة.</a:t>
            </a:r>
            <a:endParaRPr lang="ar-SA" b="1" dirty="0">
              <a:solidFill>
                <a:schemeClr val="tx2"/>
              </a:solidFill>
            </a:endParaRPr>
          </a:p>
          <a:p>
            <a:pPr marL="514350" indent="-514350">
              <a:buFont typeface="+mj-lt"/>
              <a:buAutoNum type="arabicPeriod"/>
            </a:pPr>
            <a:r>
              <a:rPr lang="ar-SA" b="1" dirty="0">
                <a:solidFill>
                  <a:schemeClr val="tx2"/>
                </a:solidFill>
              </a:rPr>
              <a:t>حيثيات المعادلة.</a:t>
            </a:r>
          </a:p>
          <a:p>
            <a:pPr marL="514350" indent="-514350">
              <a:buFont typeface="+mj-lt"/>
              <a:buAutoNum type="arabicPeriod"/>
            </a:pPr>
            <a:r>
              <a:rPr lang="ar-SA" b="1" dirty="0">
                <a:solidFill>
                  <a:schemeClr val="tx2"/>
                </a:solidFill>
              </a:rPr>
              <a:t>قراءة وتفسير قيمة المؤشر.</a:t>
            </a:r>
          </a:p>
          <a:p>
            <a:pPr marL="514350" indent="-514350">
              <a:buFont typeface="+mj-lt"/>
              <a:buAutoNum type="arabicPeriod"/>
            </a:pPr>
            <a:r>
              <a:rPr lang="ar-SA" b="1" dirty="0">
                <a:solidFill>
                  <a:schemeClr val="tx2"/>
                </a:solidFill>
              </a:rPr>
              <a:t>التدريب.</a:t>
            </a:r>
          </a:p>
          <a:p>
            <a:pPr marL="0" indent="0">
              <a:buNone/>
            </a:pPr>
            <a:endParaRPr lang="ar-SA" b="1" dirty="0">
              <a:solidFill>
                <a:schemeClr val="tx2"/>
              </a:solidFill>
            </a:endParaRPr>
          </a:p>
        </p:txBody>
      </p:sp>
    </p:spTree>
    <p:extLst>
      <p:ext uri="{BB962C8B-B14F-4D97-AF65-F5344CB8AC3E}">
        <p14:creationId xmlns:p14="http://schemas.microsoft.com/office/powerpoint/2010/main" val="4263888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solidFill>
              <a:schemeClr val="accent1"/>
            </a:solidFill>
          </a:ln>
        </p:spPr>
        <p:txBody>
          <a:bodyPr/>
          <a:lstStyle/>
          <a:p>
            <a:pPr algn="r"/>
            <a:r>
              <a:rPr lang="ar-SA" dirty="0" smtClean="0"/>
              <a:t>أولاً- التعريف</a:t>
            </a:r>
            <a:endParaRPr lang="ar-SA" dirty="0"/>
          </a:p>
        </p:txBody>
      </p:sp>
      <p:sp>
        <p:nvSpPr>
          <p:cNvPr id="3" name="عنصر نائب للمحتوى 2"/>
          <p:cNvSpPr>
            <a:spLocks noGrp="1"/>
          </p:cNvSpPr>
          <p:nvPr>
            <p:ph idx="1"/>
          </p:nvPr>
        </p:nvSpPr>
        <p:spPr>
          <a:xfrm>
            <a:off x="457200" y="1600200"/>
            <a:ext cx="8219256" cy="4997152"/>
          </a:xfrm>
          <a:ln>
            <a:solidFill>
              <a:schemeClr val="accent1"/>
            </a:solidFill>
          </a:ln>
        </p:spPr>
        <p:txBody>
          <a:bodyPr>
            <a:normAutofit/>
          </a:bodyPr>
          <a:lstStyle/>
          <a:p>
            <a:pPr marL="0" indent="0" algn="just" rtl="0">
              <a:buNone/>
            </a:pPr>
            <a:r>
              <a:rPr lang="en-US" dirty="0" smtClean="0">
                <a:latin typeface="Andalus" pitchFamily="18" charset="-78"/>
                <a:cs typeface="Andalus" pitchFamily="18" charset="-78"/>
              </a:rPr>
              <a:t>The </a:t>
            </a:r>
            <a:r>
              <a:rPr lang="en-US" dirty="0">
                <a:latin typeface="Andalus" pitchFamily="18" charset="-78"/>
                <a:cs typeface="Andalus" pitchFamily="18" charset="-78"/>
              </a:rPr>
              <a:t>Nearest Neighbor Index (NNI) is a complicated tool to measure precisely the spatial distribution of a </a:t>
            </a:r>
            <a:r>
              <a:rPr lang="en-US" dirty="0" smtClean="0">
                <a:latin typeface="Andalus" pitchFamily="18" charset="-78"/>
                <a:cs typeface="Andalus" pitchFamily="18" charset="-78"/>
              </a:rPr>
              <a:t>pattern </a:t>
            </a:r>
            <a:r>
              <a:rPr lang="en-US" dirty="0">
                <a:latin typeface="Andalus" pitchFamily="18" charset="-78"/>
                <a:cs typeface="Andalus" pitchFamily="18" charset="-78"/>
              </a:rPr>
              <a:t>and see if it </a:t>
            </a:r>
            <a:r>
              <a:rPr lang="en-US" dirty="0" smtClean="0">
                <a:latin typeface="Andalus" pitchFamily="18" charset="-78"/>
                <a:cs typeface="Andalus" pitchFamily="18" charset="-78"/>
              </a:rPr>
              <a:t>is:</a:t>
            </a:r>
          </a:p>
          <a:p>
            <a:pPr marL="0" indent="0" algn="just" rtl="0">
              <a:buNone/>
            </a:pPr>
            <a:r>
              <a:rPr lang="en-US" dirty="0">
                <a:latin typeface="Andalus" pitchFamily="18" charset="-78"/>
                <a:cs typeface="Andalus" pitchFamily="18" charset="-78"/>
              </a:rPr>
              <a:t>#</a:t>
            </a:r>
            <a:r>
              <a:rPr lang="en-US" dirty="0" smtClean="0">
                <a:latin typeface="Andalus" pitchFamily="18" charset="-78"/>
                <a:cs typeface="Andalus" pitchFamily="18" charset="-78"/>
              </a:rPr>
              <a:t> </a:t>
            </a:r>
            <a:r>
              <a:rPr lang="en-US" dirty="0">
                <a:latin typeface="Andalus" pitchFamily="18" charset="-78"/>
                <a:cs typeface="Andalus" pitchFamily="18" charset="-78"/>
              </a:rPr>
              <a:t>regular (=probably planned), </a:t>
            </a:r>
            <a:endParaRPr lang="en-US" dirty="0" smtClean="0">
              <a:latin typeface="Andalus" pitchFamily="18" charset="-78"/>
              <a:cs typeface="Andalus" pitchFamily="18" charset="-78"/>
            </a:endParaRPr>
          </a:p>
          <a:p>
            <a:pPr marL="0" indent="0" algn="just" rtl="0">
              <a:buNone/>
            </a:pPr>
            <a:r>
              <a:rPr lang="en-US" dirty="0" smtClean="0">
                <a:latin typeface="Andalus" pitchFamily="18" charset="-78"/>
                <a:cs typeface="Andalus" pitchFamily="18" charset="-78"/>
              </a:rPr>
              <a:t># random </a:t>
            </a:r>
            <a:r>
              <a:rPr lang="en-US" dirty="0">
                <a:latin typeface="Andalus" pitchFamily="18" charset="-78"/>
                <a:cs typeface="Andalus" pitchFamily="18" charset="-78"/>
              </a:rPr>
              <a:t>or </a:t>
            </a:r>
            <a:endParaRPr lang="en-US" dirty="0" smtClean="0">
              <a:latin typeface="Andalus" pitchFamily="18" charset="-78"/>
              <a:cs typeface="Andalus" pitchFamily="18" charset="-78"/>
            </a:endParaRPr>
          </a:p>
          <a:p>
            <a:pPr marL="0" indent="0" algn="just" rtl="0">
              <a:buNone/>
            </a:pPr>
            <a:r>
              <a:rPr lang="en-US" dirty="0" smtClean="0">
                <a:latin typeface="Andalus" pitchFamily="18" charset="-78"/>
                <a:cs typeface="Andalus" pitchFamily="18" charset="-78"/>
              </a:rPr>
              <a:t># clustered</a:t>
            </a:r>
            <a:r>
              <a:rPr lang="en-US" dirty="0">
                <a:latin typeface="Andalus" pitchFamily="18" charset="-78"/>
                <a:cs typeface="Andalus" pitchFamily="18" charset="-78"/>
              </a:rPr>
              <a:t>. </a:t>
            </a:r>
            <a:endParaRPr lang="en-US" dirty="0" smtClean="0">
              <a:latin typeface="Andalus" pitchFamily="18" charset="-78"/>
              <a:cs typeface="Andalus" pitchFamily="18" charset="-78"/>
            </a:endParaRPr>
          </a:p>
          <a:p>
            <a:pPr marL="0" indent="0" algn="just" rtl="0">
              <a:buNone/>
            </a:pPr>
            <a:r>
              <a:rPr lang="en-US" dirty="0" smtClean="0">
                <a:latin typeface="Andalus" pitchFamily="18" charset="-78"/>
                <a:cs typeface="Andalus" pitchFamily="18" charset="-78"/>
              </a:rPr>
              <a:t>It </a:t>
            </a:r>
            <a:r>
              <a:rPr lang="en-US" dirty="0">
                <a:latin typeface="Andalus" pitchFamily="18" charset="-78"/>
                <a:cs typeface="Andalus" pitchFamily="18" charset="-78"/>
              </a:rPr>
              <a:t>is used for spatial geography (study of landscapes, human settlements, CBDs, </a:t>
            </a:r>
            <a:r>
              <a:rPr lang="en-US" dirty="0" err="1">
                <a:latin typeface="Andalus" pitchFamily="18" charset="-78"/>
                <a:cs typeface="Andalus" pitchFamily="18" charset="-78"/>
              </a:rPr>
              <a:t>etc</a:t>
            </a:r>
            <a:r>
              <a:rPr lang="en-US" dirty="0">
                <a:latin typeface="Andalus" pitchFamily="18" charset="-78"/>
                <a:cs typeface="Andalus" pitchFamily="18" charset="-78"/>
              </a:rPr>
              <a:t>).</a:t>
            </a:r>
            <a:endParaRPr lang="en-US" dirty="0" smtClean="0">
              <a:latin typeface="Andalus" pitchFamily="18" charset="-78"/>
              <a:cs typeface="Andalus" pitchFamily="18" charset="-78"/>
            </a:endParaRPr>
          </a:p>
          <a:p>
            <a:pPr marL="0" indent="0" algn="just" rtl="0">
              <a:buNone/>
            </a:pPr>
            <a:endParaRPr lang="en-US" dirty="0" smtClean="0">
              <a:latin typeface="Andalus" pitchFamily="18" charset="-78"/>
              <a:cs typeface="Andalus" pitchFamily="18" charset="-78"/>
            </a:endParaRPr>
          </a:p>
        </p:txBody>
      </p:sp>
    </p:spTree>
    <p:extLst>
      <p:ext uri="{BB962C8B-B14F-4D97-AF65-F5344CB8AC3E}">
        <p14:creationId xmlns:p14="http://schemas.microsoft.com/office/powerpoint/2010/main" val="1923242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solidFill>
              <a:schemeClr val="accent1"/>
            </a:solidFill>
          </a:ln>
        </p:spPr>
        <p:txBody>
          <a:bodyPr/>
          <a:lstStyle/>
          <a:p>
            <a:pPr algn="r"/>
            <a:r>
              <a:rPr lang="ar-SA" dirty="0" smtClean="0"/>
              <a:t>تابع التعريف</a:t>
            </a:r>
            <a:endParaRPr lang="ar-SA" dirty="0"/>
          </a:p>
        </p:txBody>
      </p:sp>
      <p:sp>
        <p:nvSpPr>
          <p:cNvPr id="3" name="عنصر نائب للمحتوى 2"/>
          <p:cNvSpPr>
            <a:spLocks noGrp="1"/>
          </p:cNvSpPr>
          <p:nvPr>
            <p:ph idx="1"/>
          </p:nvPr>
        </p:nvSpPr>
        <p:spPr>
          <a:ln>
            <a:solidFill>
              <a:schemeClr val="accent1"/>
            </a:solidFill>
          </a:ln>
        </p:spPr>
        <p:txBody>
          <a:bodyPr/>
          <a:lstStyle/>
          <a:p>
            <a:pPr algn="just" rtl="0"/>
            <a:r>
              <a:rPr lang="en-US" dirty="0" smtClean="0">
                <a:latin typeface="Andalus" pitchFamily="18" charset="-78"/>
                <a:cs typeface="Andalus" pitchFamily="18" charset="-78"/>
              </a:rPr>
              <a:t>Nearest neighbour analysis examines the distances between each point and the closest point to it. </a:t>
            </a:r>
          </a:p>
          <a:p>
            <a:pPr marL="0" indent="0" algn="l" rtl="0">
              <a:buNone/>
            </a:pPr>
            <a:endParaRPr lang="en-US" sz="1900" b="1" dirty="0">
              <a:solidFill>
                <a:schemeClr val="accent1">
                  <a:lumMod val="50000"/>
                </a:schemeClr>
              </a:solidFill>
              <a:latin typeface="Andalus" pitchFamily="18" charset="-78"/>
              <a:cs typeface="Andalus" pitchFamily="18" charset="-78"/>
            </a:endParaRPr>
          </a:p>
          <a:p>
            <a:pPr marL="0" indent="0" algn="l" rtl="0">
              <a:buNone/>
            </a:pPr>
            <a:r>
              <a:rPr lang="en-US" sz="2400" b="1" dirty="0" smtClean="0">
                <a:solidFill>
                  <a:srgbClr val="FF0000"/>
                </a:solidFill>
                <a:latin typeface="Andalus" pitchFamily="18" charset="-78"/>
                <a:cs typeface="Andalus" pitchFamily="18" charset="-78"/>
              </a:rPr>
              <a:t>(</a:t>
            </a:r>
            <a:r>
              <a:rPr lang="en-US" sz="2400" b="1" dirty="0" err="1" smtClean="0">
                <a:solidFill>
                  <a:srgbClr val="FF0000"/>
                </a:solidFill>
                <a:latin typeface="Andalus" pitchFamily="18" charset="-78"/>
                <a:cs typeface="Andalus" pitchFamily="18" charset="-78"/>
              </a:rPr>
              <a:t>Fotheringham</a:t>
            </a:r>
            <a:r>
              <a:rPr lang="en-US" sz="2400" b="1" dirty="0" smtClean="0">
                <a:solidFill>
                  <a:srgbClr val="FF0000"/>
                </a:solidFill>
                <a:latin typeface="Andalus" pitchFamily="18" charset="-78"/>
                <a:cs typeface="Andalus" pitchFamily="18" charset="-78"/>
              </a:rPr>
              <a:t>, et al 1994 and </a:t>
            </a:r>
            <a:r>
              <a:rPr lang="en-US" sz="2400" b="1" dirty="0" err="1" smtClean="0">
                <a:solidFill>
                  <a:srgbClr val="FF0000"/>
                </a:solidFill>
                <a:latin typeface="Andalus" pitchFamily="18" charset="-78"/>
                <a:cs typeface="Andalus" pitchFamily="18" charset="-78"/>
              </a:rPr>
              <a:t>Wulder</a:t>
            </a:r>
            <a:r>
              <a:rPr lang="en-US" sz="2400" b="1" dirty="0" smtClean="0">
                <a:solidFill>
                  <a:srgbClr val="FF0000"/>
                </a:solidFill>
                <a:latin typeface="Andalus" pitchFamily="18" charset="-78"/>
                <a:cs typeface="Andalus" pitchFamily="18" charset="-78"/>
              </a:rPr>
              <a:t>, 1999). </a:t>
            </a:r>
          </a:p>
          <a:p>
            <a:pPr marL="0" indent="0" algn="just" rtl="0">
              <a:buNone/>
            </a:pPr>
            <a:endParaRPr lang="ar-SA" dirty="0"/>
          </a:p>
        </p:txBody>
      </p:sp>
    </p:spTree>
    <p:extLst>
      <p:ext uri="{BB962C8B-B14F-4D97-AF65-F5344CB8AC3E}">
        <p14:creationId xmlns:p14="http://schemas.microsoft.com/office/powerpoint/2010/main" val="3120096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solidFill>
              <a:schemeClr val="accent1"/>
            </a:solidFill>
          </a:ln>
        </p:spPr>
        <p:txBody>
          <a:bodyPr/>
          <a:lstStyle/>
          <a:p>
            <a:pPr algn="r"/>
            <a:r>
              <a:rPr lang="ar-SA" dirty="0" smtClean="0"/>
              <a:t>ثانياً- المعادلة</a:t>
            </a:r>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64088" y="2132856"/>
            <a:ext cx="3351316" cy="2880320"/>
          </a:xfrm>
          <a:solidFill>
            <a:schemeClr val="accent1">
              <a:lumMod val="20000"/>
              <a:lumOff val="80000"/>
            </a:schemeClr>
          </a:solidFill>
          <a:ln>
            <a:solidFill>
              <a:schemeClr val="accent1"/>
            </a:solidFill>
          </a:ln>
        </p:spPr>
      </p:pic>
      <p:sp>
        <p:nvSpPr>
          <p:cNvPr id="3" name="مستطيل 2"/>
          <p:cNvSpPr/>
          <p:nvPr/>
        </p:nvSpPr>
        <p:spPr>
          <a:xfrm>
            <a:off x="350812" y="1772816"/>
            <a:ext cx="4725244" cy="388843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endParaRPr lang="en-US" sz="2400" b="1" dirty="0" smtClean="0">
              <a:solidFill>
                <a:schemeClr val="tx1"/>
              </a:solidFill>
            </a:endParaRPr>
          </a:p>
          <a:p>
            <a:pPr algn="l"/>
            <a:r>
              <a:rPr lang="en-US" sz="2400" b="1" dirty="0" err="1" smtClean="0">
                <a:solidFill>
                  <a:schemeClr val="tx1"/>
                </a:solidFill>
              </a:rPr>
              <a:t>R</a:t>
            </a:r>
            <a:r>
              <a:rPr lang="en-US" sz="2400" b="1" baseline="-25000" dirty="0" err="1" smtClean="0">
                <a:solidFill>
                  <a:schemeClr val="tx1"/>
                </a:solidFill>
                <a:latin typeface="Andalus" pitchFamily="18" charset="-78"/>
                <a:cs typeface="Andalus" pitchFamily="18" charset="-78"/>
              </a:rPr>
              <a:t>n</a:t>
            </a:r>
            <a:r>
              <a:rPr lang="en-US" sz="2400" dirty="0">
                <a:solidFill>
                  <a:schemeClr val="tx1"/>
                </a:solidFill>
                <a:latin typeface="Andalus" pitchFamily="18" charset="-78"/>
                <a:cs typeface="Andalus" pitchFamily="18" charset="-78"/>
              </a:rPr>
              <a:t> = nearest neighbor </a:t>
            </a:r>
            <a:r>
              <a:rPr lang="en-US" sz="2400" dirty="0" smtClean="0">
                <a:solidFill>
                  <a:schemeClr val="tx1"/>
                </a:solidFill>
                <a:latin typeface="Andalus" pitchFamily="18" charset="-78"/>
                <a:cs typeface="Andalus" pitchFamily="18" charset="-78"/>
              </a:rPr>
              <a:t>value.</a:t>
            </a:r>
            <a:endParaRPr lang="en-US" sz="2400" dirty="0">
              <a:solidFill>
                <a:schemeClr val="tx1"/>
              </a:solidFill>
              <a:latin typeface="Andalus" pitchFamily="18" charset="-78"/>
              <a:cs typeface="Andalus" pitchFamily="18" charset="-78"/>
            </a:endParaRPr>
          </a:p>
          <a:p>
            <a:pPr algn="l"/>
            <a:r>
              <a:rPr lang="en-US" sz="2400" dirty="0" smtClean="0">
                <a:solidFill>
                  <a:schemeClr val="tx1"/>
                </a:solidFill>
                <a:latin typeface="Andalus" pitchFamily="18" charset="-78"/>
                <a:cs typeface="Andalus" pitchFamily="18" charset="-78"/>
              </a:rPr>
              <a:t>D(Obs.) </a:t>
            </a:r>
            <a:r>
              <a:rPr lang="en-US" sz="2400" dirty="0">
                <a:solidFill>
                  <a:schemeClr val="tx1"/>
                </a:solidFill>
                <a:latin typeface="Andalus" pitchFamily="18" charset="-78"/>
                <a:cs typeface="Andalus" pitchFamily="18" charset="-78"/>
              </a:rPr>
              <a:t>= mean observed nearest </a:t>
            </a:r>
            <a:r>
              <a:rPr lang="en-US" sz="2400" dirty="0" smtClean="0">
                <a:solidFill>
                  <a:schemeClr val="tx1"/>
                </a:solidFill>
                <a:latin typeface="Andalus" pitchFamily="18" charset="-78"/>
                <a:cs typeface="Andalus" pitchFamily="18" charset="-78"/>
              </a:rPr>
              <a:t>neighbour distance.</a:t>
            </a:r>
            <a:endParaRPr lang="en-US" sz="2400" dirty="0">
              <a:solidFill>
                <a:schemeClr val="tx1"/>
              </a:solidFill>
              <a:latin typeface="Andalus" pitchFamily="18" charset="-78"/>
              <a:cs typeface="Andalus" pitchFamily="18" charset="-78"/>
            </a:endParaRPr>
          </a:p>
          <a:p>
            <a:pPr algn="l"/>
            <a:r>
              <a:rPr lang="en-US" sz="2400" dirty="0">
                <a:solidFill>
                  <a:schemeClr val="tx1"/>
                </a:solidFill>
                <a:latin typeface="Andalus" pitchFamily="18" charset="-78"/>
                <a:cs typeface="Andalus" pitchFamily="18" charset="-78"/>
              </a:rPr>
              <a:t>a = area under </a:t>
            </a:r>
            <a:r>
              <a:rPr lang="en-US" sz="2400" dirty="0" smtClean="0">
                <a:solidFill>
                  <a:schemeClr val="tx1"/>
                </a:solidFill>
                <a:latin typeface="Andalus" pitchFamily="18" charset="-78"/>
                <a:cs typeface="Andalus" pitchFamily="18" charset="-78"/>
              </a:rPr>
              <a:t>study.</a:t>
            </a:r>
            <a:endParaRPr lang="en-US" sz="2400" dirty="0">
              <a:solidFill>
                <a:schemeClr val="tx1"/>
              </a:solidFill>
              <a:latin typeface="Andalus" pitchFamily="18" charset="-78"/>
              <a:cs typeface="Andalus" pitchFamily="18" charset="-78"/>
            </a:endParaRPr>
          </a:p>
          <a:p>
            <a:pPr algn="l"/>
            <a:r>
              <a:rPr lang="en-US" sz="2400" dirty="0">
                <a:solidFill>
                  <a:schemeClr val="tx1"/>
                </a:solidFill>
                <a:latin typeface="Andalus" pitchFamily="18" charset="-78"/>
                <a:cs typeface="Andalus" pitchFamily="18" charset="-78"/>
              </a:rPr>
              <a:t>n = number of </a:t>
            </a:r>
            <a:r>
              <a:rPr lang="en-US" sz="2400" dirty="0" smtClean="0">
                <a:solidFill>
                  <a:schemeClr val="tx1"/>
                </a:solidFill>
                <a:latin typeface="Andalus" pitchFamily="18" charset="-78"/>
                <a:cs typeface="Andalus" pitchFamily="18" charset="-78"/>
              </a:rPr>
              <a:t>point.</a:t>
            </a:r>
            <a:endParaRPr lang="en-US" sz="2400" dirty="0">
              <a:solidFill>
                <a:schemeClr val="tx1"/>
              </a:solidFill>
              <a:latin typeface="Andalus" pitchFamily="18" charset="-78"/>
              <a:cs typeface="Andalus" pitchFamily="18" charset="-78"/>
            </a:endParaRPr>
          </a:p>
          <a:p>
            <a:pPr algn="l"/>
            <a:endParaRPr lang="en-US" dirty="0" smtClean="0">
              <a:solidFill>
                <a:schemeClr val="tx1"/>
              </a:solidFill>
              <a:latin typeface="Andalus" pitchFamily="18" charset="-78"/>
              <a:cs typeface="Andalus" pitchFamily="18" charset="-78"/>
            </a:endParaRPr>
          </a:p>
          <a:p>
            <a:pPr algn="l"/>
            <a:endParaRPr lang="en-US" dirty="0">
              <a:solidFill>
                <a:schemeClr val="tx1"/>
              </a:solidFill>
              <a:latin typeface="Andalus" pitchFamily="18" charset="-78"/>
              <a:cs typeface="Andalus" pitchFamily="18" charset="-78"/>
            </a:endParaRPr>
          </a:p>
          <a:p>
            <a:pPr algn="l"/>
            <a:endParaRPr lang="en-US" dirty="0" smtClean="0">
              <a:solidFill>
                <a:schemeClr val="tx1"/>
              </a:solidFill>
              <a:latin typeface="Andalus" pitchFamily="18" charset="-78"/>
              <a:cs typeface="Andalus" pitchFamily="18" charset="-78"/>
            </a:endParaRPr>
          </a:p>
          <a:p>
            <a:pPr algn="l"/>
            <a:r>
              <a:rPr lang="en-US" sz="2400" dirty="0" smtClean="0">
                <a:solidFill>
                  <a:schemeClr val="tx1"/>
                </a:solidFill>
                <a:latin typeface="Andalus" pitchFamily="18" charset="-78"/>
                <a:cs typeface="Andalus" pitchFamily="18" charset="-78"/>
              </a:rPr>
              <a:t>The </a:t>
            </a:r>
            <a:r>
              <a:rPr lang="en-US" sz="2400" dirty="0">
                <a:solidFill>
                  <a:schemeClr val="tx1"/>
                </a:solidFill>
                <a:latin typeface="Andalus" pitchFamily="18" charset="-78"/>
                <a:cs typeface="Andalus" pitchFamily="18" charset="-78"/>
              </a:rPr>
              <a:t>NNI (from 0 to 2.15) measures the spatial </a:t>
            </a:r>
            <a:r>
              <a:rPr lang="en-US" sz="2400" dirty="0" smtClean="0">
                <a:solidFill>
                  <a:schemeClr val="tx1"/>
                </a:solidFill>
                <a:latin typeface="Andalus" pitchFamily="18" charset="-78"/>
                <a:cs typeface="Andalus" pitchFamily="18" charset="-78"/>
              </a:rPr>
              <a:t>distribution :</a:t>
            </a:r>
            <a:r>
              <a:rPr lang="en-US" sz="2400" dirty="0" err="1" smtClean="0">
                <a:solidFill>
                  <a:schemeClr val="tx1"/>
                </a:solidFill>
                <a:latin typeface="Andalus" pitchFamily="18" charset="-78"/>
                <a:cs typeface="Andalus" pitchFamily="18" charset="-78"/>
              </a:rPr>
              <a:t>R</a:t>
            </a:r>
            <a:r>
              <a:rPr lang="en-US" sz="2400" baseline="-25000" dirty="0" err="1" smtClean="0">
                <a:solidFill>
                  <a:schemeClr val="tx1"/>
                </a:solidFill>
                <a:latin typeface="Andalus" pitchFamily="18" charset="-78"/>
                <a:cs typeface="Andalus" pitchFamily="18" charset="-78"/>
              </a:rPr>
              <a:t>n</a:t>
            </a:r>
            <a:r>
              <a:rPr lang="en-US" sz="2400" dirty="0">
                <a:solidFill>
                  <a:schemeClr val="tx1"/>
                </a:solidFill>
                <a:latin typeface="Andalus" pitchFamily="18" charset="-78"/>
                <a:cs typeface="Andalus" pitchFamily="18" charset="-78"/>
              </a:rPr>
              <a:t> = nearest neighbor </a:t>
            </a:r>
            <a:r>
              <a:rPr lang="en-US" sz="2400" dirty="0" smtClean="0">
                <a:solidFill>
                  <a:schemeClr val="tx1"/>
                </a:solidFill>
                <a:latin typeface="Andalus" pitchFamily="18" charset="-78"/>
                <a:cs typeface="Andalus" pitchFamily="18" charset="-78"/>
              </a:rPr>
              <a:t>value</a:t>
            </a:r>
          </a:p>
          <a:p>
            <a:pPr algn="l"/>
            <a:endParaRPr lang="en-US" sz="2400" dirty="0">
              <a:solidFill>
                <a:schemeClr val="tx1"/>
              </a:solidFill>
              <a:latin typeface="Andalus" pitchFamily="18" charset="-78"/>
              <a:cs typeface="Andalus" pitchFamily="18" charset="-78"/>
            </a:endParaRPr>
          </a:p>
        </p:txBody>
      </p:sp>
      <p:sp>
        <p:nvSpPr>
          <p:cNvPr id="5" name="مستطيل 4"/>
          <p:cNvSpPr/>
          <p:nvPr/>
        </p:nvSpPr>
        <p:spPr>
          <a:xfrm>
            <a:off x="350812" y="6021288"/>
            <a:ext cx="8253636" cy="72008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en-US" dirty="0">
                <a:solidFill>
                  <a:schemeClr val="tx1"/>
                </a:solidFill>
                <a:hlinkClick r:id="rId3"/>
              </a:rPr>
              <a:t>https://</a:t>
            </a:r>
            <a:r>
              <a:rPr lang="en-US" dirty="0" smtClean="0">
                <a:solidFill>
                  <a:schemeClr val="tx1"/>
                </a:solidFill>
                <a:hlinkClick r:id="rId3"/>
              </a:rPr>
              <a:t>sites.google.com/site/geographyfais/fieldwork/6-data-analysis/statistical-tools/clustering-dispersal/nearest-neighbor</a:t>
            </a:r>
            <a:endParaRPr lang="en-US" dirty="0" smtClean="0">
              <a:solidFill>
                <a:schemeClr val="tx1"/>
              </a:solidFill>
            </a:endParaRPr>
          </a:p>
          <a:p>
            <a:pPr algn="ctr"/>
            <a:endParaRPr lang="ar-SA" dirty="0"/>
          </a:p>
        </p:txBody>
      </p:sp>
    </p:spTree>
    <p:extLst>
      <p:ext uri="{BB962C8B-B14F-4D97-AF65-F5344CB8AC3E}">
        <p14:creationId xmlns:p14="http://schemas.microsoft.com/office/powerpoint/2010/main" val="3120096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solidFill>
              <a:schemeClr val="accent1"/>
            </a:solidFill>
          </a:ln>
        </p:spPr>
        <p:txBody>
          <a:bodyPr/>
          <a:lstStyle/>
          <a:p>
            <a:pPr algn="r"/>
            <a:r>
              <a:rPr lang="ar-SA" dirty="0" smtClean="0"/>
              <a:t>2-2-الحيثيات</a:t>
            </a:r>
            <a:endParaRPr lang="ar-SA" dirty="0"/>
          </a:p>
        </p:txBody>
      </p:sp>
      <p:sp>
        <p:nvSpPr>
          <p:cNvPr id="3" name="عنصر نائب للمحتوى 2"/>
          <p:cNvSpPr>
            <a:spLocks noGrp="1"/>
          </p:cNvSpPr>
          <p:nvPr>
            <p:ph idx="1"/>
          </p:nvPr>
        </p:nvSpPr>
        <p:spPr>
          <a:ln>
            <a:solidFill>
              <a:schemeClr val="accent1"/>
            </a:solidFill>
          </a:ln>
        </p:spPr>
        <p:txBody>
          <a:bodyPr/>
          <a:lstStyle/>
          <a:p>
            <a:pPr marL="0" indent="0">
              <a:buNone/>
            </a:pPr>
            <a:r>
              <a:rPr lang="ar-SA" b="1" dirty="0" smtClean="0"/>
              <a:t>حيث أن:</a:t>
            </a:r>
          </a:p>
          <a:p>
            <a:pPr marL="0" indent="0">
              <a:buNone/>
            </a:pPr>
            <a:r>
              <a:rPr lang="ar-SA" dirty="0" smtClean="0"/>
              <a:t>  # </a:t>
            </a:r>
            <a:r>
              <a:rPr lang="en-US" dirty="0" err="1" smtClean="0"/>
              <a:t>Rn</a:t>
            </a:r>
            <a:r>
              <a:rPr lang="ar-SA" dirty="0" smtClean="0"/>
              <a:t> قيمة مؤشر/ قرينة الجار الأقرب.</a:t>
            </a:r>
          </a:p>
          <a:p>
            <a:pPr marL="0" indent="0">
              <a:buNone/>
            </a:pPr>
            <a:r>
              <a:rPr lang="ar-SA" dirty="0"/>
              <a:t> </a:t>
            </a:r>
            <a:r>
              <a:rPr lang="ar-SA" dirty="0" smtClean="0"/>
              <a:t> # </a:t>
            </a:r>
            <a:r>
              <a:rPr lang="en-US" dirty="0" smtClean="0"/>
              <a:t>D </a:t>
            </a:r>
            <a:r>
              <a:rPr lang="ar-SA" dirty="0" smtClean="0"/>
              <a:t>  متوسط المسافة بين نقاط التوزيع.</a:t>
            </a:r>
          </a:p>
          <a:p>
            <a:pPr marL="0" indent="0">
              <a:buNone/>
            </a:pPr>
            <a:r>
              <a:rPr lang="ar-SA" dirty="0"/>
              <a:t> </a:t>
            </a:r>
            <a:r>
              <a:rPr lang="ar-SA" dirty="0" smtClean="0"/>
              <a:t> #  </a:t>
            </a:r>
            <a:r>
              <a:rPr lang="en-US" dirty="0" smtClean="0"/>
              <a:t>a</a:t>
            </a:r>
            <a:r>
              <a:rPr lang="ar-SA" dirty="0" smtClean="0"/>
              <a:t>  قيمة مساحة منطقة الدراسة (كم2/ م2/.....غيره) </a:t>
            </a:r>
          </a:p>
          <a:p>
            <a:pPr marL="0" indent="0">
              <a:buNone/>
            </a:pPr>
            <a:r>
              <a:rPr lang="ar-SA" dirty="0"/>
              <a:t> </a:t>
            </a:r>
            <a:r>
              <a:rPr lang="ar-SA" dirty="0" smtClean="0"/>
              <a:t> # </a:t>
            </a:r>
            <a:r>
              <a:rPr lang="en-US" dirty="0" smtClean="0"/>
              <a:t>n </a:t>
            </a:r>
            <a:r>
              <a:rPr lang="ar-SA" dirty="0" smtClean="0"/>
              <a:t>  عدد نقاط التوزيع</a:t>
            </a:r>
            <a:r>
              <a:rPr lang="ar-SA" dirty="0" smtClean="0"/>
              <a:t>.</a:t>
            </a:r>
            <a:endParaRPr lang="en-US" dirty="0" smtClean="0"/>
          </a:p>
          <a:p>
            <a:pPr marL="0" indent="0">
              <a:buNone/>
            </a:pPr>
            <a:r>
              <a:rPr lang="en-US" dirty="0" smtClean="0"/>
              <a:t># 0.5 constant</a:t>
            </a:r>
            <a:endParaRPr lang="ar-SA" dirty="0" smtClean="0"/>
          </a:p>
          <a:p>
            <a:pPr marL="0" indent="0">
              <a:buNone/>
            </a:pPr>
            <a:endParaRPr lang="en-US" dirty="0" smtClean="0"/>
          </a:p>
        </p:txBody>
      </p:sp>
    </p:spTree>
    <p:extLst>
      <p:ext uri="{BB962C8B-B14F-4D97-AF65-F5344CB8AC3E}">
        <p14:creationId xmlns:p14="http://schemas.microsoft.com/office/powerpoint/2010/main" val="31200968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solidFill>
              <a:schemeClr val="accent1"/>
            </a:solidFill>
          </a:ln>
        </p:spPr>
        <p:txBody>
          <a:bodyPr/>
          <a:lstStyle/>
          <a:p>
            <a:pPr algn="r"/>
            <a:r>
              <a:rPr lang="ar-SA" dirty="0" smtClean="0"/>
              <a:t>2-3-المعادلة باللغة العربية</a:t>
            </a:r>
            <a:endParaRPr lang="ar-SA" dirty="0"/>
          </a:p>
        </p:txBody>
      </p:sp>
      <p:sp>
        <p:nvSpPr>
          <p:cNvPr id="3" name="عنصر نائب للمحتوى 2"/>
          <p:cNvSpPr>
            <a:spLocks noGrp="1"/>
          </p:cNvSpPr>
          <p:nvPr>
            <p:ph idx="1"/>
          </p:nvPr>
        </p:nvSpPr>
        <p:spPr>
          <a:xfrm>
            <a:off x="457200" y="1600200"/>
            <a:ext cx="8229600" cy="4853136"/>
          </a:xfrm>
          <a:ln>
            <a:solidFill>
              <a:schemeClr val="accent1"/>
            </a:solidFill>
          </a:ln>
        </p:spPr>
        <p:txBody>
          <a:bodyPr>
            <a:normAutofit/>
          </a:bodyPr>
          <a:lstStyle/>
          <a:p>
            <a:pPr marL="0" indent="0" algn="ctr">
              <a:buNone/>
            </a:pPr>
            <a:endParaRPr lang="ar-SA" sz="800" b="1" dirty="0" smtClean="0"/>
          </a:p>
          <a:p>
            <a:pPr marL="0" indent="0" algn="ctr">
              <a:buNone/>
            </a:pPr>
            <a:r>
              <a:rPr lang="ar-SA" sz="4400" b="1" dirty="0" smtClean="0"/>
              <a:t>ق= 2( </a:t>
            </a:r>
            <a:r>
              <a:rPr lang="ar-SA" sz="4400" b="1" dirty="0"/>
              <a:t>م¯ ) </a:t>
            </a:r>
            <a:r>
              <a:rPr lang="en-US" sz="4400" b="1" dirty="0" smtClean="0"/>
              <a:t> √ </a:t>
            </a:r>
            <a:r>
              <a:rPr lang="ar-SA" sz="4400" b="1" dirty="0" smtClean="0"/>
              <a:t>ن/ح</a:t>
            </a:r>
          </a:p>
          <a:p>
            <a:pPr marL="0" indent="0">
              <a:buNone/>
            </a:pPr>
            <a:r>
              <a:rPr lang="ar-SA" sz="2800" b="1" dirty="0" smtClean="0">
                <a:solidFill>
                  <a:srgbClr val="C00000"/>
                </a:solidFill>
              </a:rPr>
              <a:t>حيث أن:</a:t>
            </a:r>
          </a:p>
          <a:p>
            <a:pPr marL="0" indent="0">
              <a:buNone/>
            </a:pPr>
            <a:r>
              <a:rPr lang="ar-SA" sz="2800" b="1" dirty="0" smtClean="0">
                <a:solidFill>
                  <a:srgbClr val="002060"/>
                </a:solidFill>
              </a:rPr>
              <a:t>ق:  قيمة القرينة</a:t>
            </a:r>
          </a:p>
          <a:p>
            <a:pPr marL="0" indent="0">
              <a:buNone/>
            </a:pPr>
            <a:r>
              <a:rPr lang="ar-SA" sz="2800" b="1" dirty="0" smtClean="0">
                <a:solidFill>
                  <a:srgbClr val="002060"/>
                </a:solidFill>
              </a:rPr>
              <a:t>2:  ثابت </a:t>
            </a:r>
          </a:p>
          <a:p>
            <a:pPr marL="0" indent="0">
              <a:buNone/>
            </a:pPr>
            <a:r>
              <a:rPr lang="ar-SA" sz="2800" b="1" dirty="0">
                <a:solidFill>
                  <a:srgbClr val="002060"/>
                </a:solidFill>
              </a:rPr>
              <a:t>م</a:t>
            </a:r>
            <a:r>
              <a:rPr lang="ar-SA" sz="2800" b="1" dirty="0" smtClean="0">
                <a:solidFill>
                  <a:srgbClr val="002060"/>
                </a:solidFill>
              </a:rPr>
              <a:t>¯:  المتوسط الحسابي للمسافة التي تفصل بين نقاط التوزيع.</a:t>
            </a:r>
          </a:p>
          <a:p>
            <a:pPr marL="0" indent="0">
              <a:buNone/>
            </a:pPr>
            <a:r>
              <a:rPr lang="ar-SA" sz="2800" b="1" dirty="0" smtClean="0">
                <a:solidFill>
                  <a:srgbClr val="002060"/>
                </a:solidFill>
              </a:rPr>
              <a:t>ن:  عدد نقاط توزيع الظاهرة (قرى، مزارع سياحية، مقاهي مكتبات، محلات بيع الزهور، محلات العناية بالحيوان....الخ)</a:t>
            </a:r>
          </a:p>
          <a:p>
            <a:pPr marL="0" indent="0">
              <a:buNone/>
            </a:pPr>
            <a:r>
              <a:rPr lang="ar-SA" sz="2800" b="1" dirty="0" smtClean="0">
                <a:solidFill>
                  <a:srgbClr val="002060"/>
                </a:solidFill>
              </a:rPr>
              <a:t>ح:  حجم المساحة الجغرافية لمنطقة الدراسة.</a:t>
            </a:r>
          </a:p>
          <a:p>
            <a:pPr marL="0" indent="0">
              <a:buNone/>
            </a:pPr>
            <a:endParaRPr lang="ar-SA" sz="2800" b="1" dirty="0" smtClean="0">
              <a:solidFill>
                <a:srgbClr val="002060"/>
              </a:solidFill>
            </a:endParaRPr>
          </a:p>
          <a:p>
            <a:pPr marL="0" indent="0">
              <a:buNone/>
            </a:pPr>
            <a:endParaRPr lang="ar-SA" sz="5400" dirty="0"/>
          </a:p>
        </p:txBody>
      </p:sp>
    </p:spTree>
    <p:extLst>
      <p:ext uri="{BB962C8B-B14F-4D97-AF65-F5344CB8AC3E}">
        <p14:creationId xmlns:p14="http://schemas.microsoft.com/office/powerpoint/2010/main" val="1644997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solidFill>
              <a:schemeClr val="accent1"/>
            </a:solidFill>
          </a:ln>
        </p:spPr>
        <p:txBody>
          <a:bodyPr/>
          <a:lstStyle/>
          <a:p>
            <a:pPr algn="r"/>
            <a:r>
              <a:rPr lang="ar-SA" b="1" dirty="0" smtClean="0"/>
              <a:t>2-4- تدريب 1</a:t>
            </a:r>
            <a:endParaRPr lang="ar-SA" b="1" dirty="0"/>
          </a:p>
        </p:txBody>
      </p:sp>
      <p:sp>
        <p:nvSpPr>
          <p:cNvPr id="3" name="عنصر نائب للمحتوى 2"/>
          <p:cNvSpPr>
            <a:spLocks noGrp="1"/>
          </p:cNvSpPr>
          <p:nvPr>
            <p:ph idx="1"/>
          </p:nvPr>
        </p:nvSpPr>
        <p:spPr>
          <a:xfrm>
            <a:off x="457200" y="1988840"/>
            <a:ext cx="8219256" cy="4137323"/>
          </a:xfrm>
          <a:ln>
            <a:solidFill>
              <a:schemeClr val="accent1"/>
            </a:solidFill>
          </a:ln>
        </p:spPr>
        <p:txBody>
          <a:bodyPr/>
          <a:lstStyle/>
          <a:p>
            <a:pPr marL="0" indent="0">
              <a:buNone/>
            </a:pPr>
            <a:endParaRPr lang="ar-SA" b="1" dirty="0" smtClean="0"/>
          </a:p>
          <a:p>
            <a:pPr marL="0" indent="0">
              <a:buNone/>
            </a:pPr>
            <a:r>
              <a:rPr lang="ar-SA" b="1" dirty="0" smtClean="0"/>
              <a:t>المطلوب:</a:t>
            </a:r>
          </a:p>
          <a:p>
            <a:pPr marL="514350" indent="-514350">
              <a:buFont typeface="+mj-lt"/>
              <a:buAutoNum type="arabicPeriod"/>
            </a:pPr>
            <a:r>
              <a:rPr lang="ar-SA" dirty="0" smtClean="0"/>
              <a:t>حساب قيمة قرينة الجار الأقرب.</a:t>
            </a:r>
          </a:p>
          <a:p>
            <a:pPr marL="514350" indent="-514350">
              <a:buFont typeface="+mj-lt"/>
              <a:buAutoNum type="arabicPeriod"/>
            </a:pPr>
            <a:r>
              <a:rPr lang="ar-SA" dirty="0" smtClean="0"/>
              <a:t>قراءة قيمة القرينة.</a:t>
            </a:r>
          </a:p>
          <a:p>
            <a:pPr marL="514350" indent="-514350">
              <a:buFont typeface="+mj-lt"/>
              <a:buAutoNum type="arabicPeriod"/>
            </a:pPr>
            <a:r>
              <a:rPr lang="ar-SA" dirty="0" smtClean="0"/>
              <a:t>تحديد نمط توزيع الظاهرة المدروسة</a:t>
            </a:r>
            <a:r>
              <a:rPr lang="ar-SA" dirty="0" smtClean="0"/>
              <a:t>.</a:t>
            </a:r>
            <a:endParaRPr lang="en-US" dirty="0" smtClean="0"/>
          </a:p>
          <a:p>
            <a:pPr marL="514350" indent="-514350">
              <a:buFont typeface="+mj-lt"/>
              <a:buAutoNum type="arabicPeriod"/>
            </a:pPr>
            <a:r>
              <a:rPr lang="en-US" dirty="0" smtClean="0"/>
              <a:t>Hypothesis testing.</a:t>
            </a:r>
            <a:endParaRPr lang="ar-SA" dirty="0"/>
          </a:p>
        </p:txBody>
      </p:sp>
    </p:spTree>
    <p:extLst>
      <p:ext uri="{BB962C8B-B14F-4D97-AF65-F5344CB8AC3E}">
        <p14:creationId xmlns:p14="http://schemas.microsoft.com/office/powerpoint/2010/main" val="3120096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74638"/>
            <a:ext cx="8003232" cy="778098"/>
          </a:xfrm>
          <a:ln>
            <a:solidFill>
              <a:schemeClr val="accent1"/>
            </a:solidFill>
          </a:ln>
        </p:spPr>
        <p:txBody>
          <a:bodyPr/>
          <a:lstStyle/>
          <a:p>
            <a:pPr algn="r"/>
            <a:r>
              <a:rPr lang="ar-SA" dirty="0" smtClean="0"/>
              <a:t>2-5- قيمة القرينة</a:t>
            </a:r>
            <a:endParaRPr lang="en-US" dirty="0"/>
          </a:p>
        </p:txBody>
      </p:sp>
      <p:sp>
        <p:nvSpPr>
          <p:cNvPr id="3" name="Content Placeholder 2"/>
          <p:cNvSpPr>
            <a:spLocks noGrp="1"/>
          </p:cNvSpPr>
          <p:nvPr>
            <p:ph idx="1"/>
          </p:nvPr>
        </p:nvSpPr>
        <p:spPr>
          <a:xfrm>
            <a:off x="457200" y="1700808"/>
            <a:ext cx="8229600" cy="4525963"/>
          </a:xfrm>
          <a:ln>
            <a:solidFill>
              <a:schemeClr val="accent1"/>
            </a:solidFill>
          </a:ln>
        </p:spPr>
        <p:txBody>
          <a:bodyPr>
            <a:normAutofit lnSpcReduction="10000"/>
          </a:bodyPr>
          <a:lstStyle/>
          <a:p>
            <a:pPr marL="0" indent="0">
              <a:buNone/>
            </a:pPr>
            <a:r>
              <a:rPr lang="ar-SA" b="1" dirty="0" smtClean="0"/>
              <a:t>بما أن : </a:t>
            </a:r>
          </a:p>
          <a:p>
            <a:r>
              <a:rPr lang="ar-SA" dirty="0" smtClean="0"/>
              <a:t>م = 1.4</a:t>
            </a:r>
          </a:p>
          <a:p>
            <a:r>
              <a:rPr lang="ar-SA" dirty="0" smtClean="0"/>
              <a:t>ن= 9</a:t>
            </a:r>
          </a:p>
          <a:p>
            <a:r>
              <a:rPr lang="ar-SA" dirty="0" smtClean="0"/>
              <a:t>ح= 36 </a:t>
            </a:r>
          </a:p>
          <a:p>
            <a:pPr marL="0" indent="0">
              <a:buNone/>
            </a:pPr>
            <a:r>
              <a:rPr lang="ar-SA" dirty="0" smtClean="0"/>
              <a:t>إذن ق= 2* 1.4 9/36 </a:t>
            </a:r>
          </a:p>
          <a:p>
            <a:pPr marL="0" indent="0">
              <a:buNone/>
            </a:pPr>
            <a:r>
              <a:rPr lang="ar-SA" dirty="0"/>
              <a:t> </a:t>
            </a:r>
            <a:r>
              <a:rPr lang="ar-SA" dirty="0" smtClean="0"/>
              <a:t>        2.8    0.25</a:t>
            </a:r>
          </a:p>
          <a:p>
            <a:pPr marL="0" indent="0">
              <a:buNone/>
            </a:pPr>
            <a:r>
              <a:rPr lang="ar-SA" dirty="0"/>
              <a:t> </a:t>
            </a:r>
            <a:r>
              <a:rPr lang="ar-SA" dirty="0" smtClean="0"/>
              <a:t>        = 2.8 * 0.5</a:t>
            </a:r>
          </a:p>
          <a:p>
            <a:pPr marL="0" indent="0">
              <a:buNone/>
            </a:pPr>
            <a:r>
              <a:rPr lang="ar-SA" dirty="0">
                <a:solidFill>
                  <a:prstClr val="black"/>
                </a:solidFill>
              </a:rPr>
              <a:t>إذن </a:t>
            </a:r>
            <a:r>
              <a:rPr lang="ar-SA" dirty="0" smtClean="0">
                <a:solidFill>
                  <a:prstClr val="black"/>
                </a:solidFill>
              </a:rPr>
              <a:t>ق = 1.4</a:t>
            </a:r>
            <a:endParaRPr lang="ar-SA" dirty="0" smtClean="0"/>
          </a:p>
          <a:p>
            <a:pPr marL="0" indent="0">
              <a:buNone/>
            </a:pPr>
            <a:endParaRPr lang="ar-SA" b="1" dirty="0" smtClean="0"/>
          </a:p>
          <a:p>
            <a:endParaRPr lang="en-US" dirty="0"/>
          </a:p>
        </p:txBody>
      </p:sp>
    </p:spTree>
    <p:extLst>
      <p:ext uri="{BB962C8B-B14F-4D97-AF65-F5344CB8AC3E}">
        <p14:creationId xmlns:p14="http://schemas.microsoft.com/office/powerpoint/2010/main" val="2709226052"/>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TotalTime>
  <Words>542</Words>
  <Application>Microsoft Office PowerPoint</Application>
  <PresentationFormat>عرض على الشاشة (3:4)‏</PresentationFormat>
  <Paragraphs>103</Paragraphs>
  <Slides>13</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13</vt:i4>
      </vt:variant>
    </vt:vector>
  </HeadingPairs>
  <TitlesOfParts>
    <vt:vector size="19" baseType="lpstr">
      <vt:lpstr>Akhbar MT</vt:lpstr>
      <vt:lpstr>Andalus</vt:lpstr>
      <vt:lpstr>Arial</vt:lpstr>
      <vt:lpstr>Calibri</vt:lpstr>
      <vt:lpstr>Times New Roman</vt:lpstr>
      <vt:lpstr>نسق Office</vt:lpstr>
      <vt:lpstr>تحليل قرينة الجار الأقرب Nearest Neighbour Index</vt:lpstr>
      <vt:lpstr>الأهداف</vt:lpstr>
      <vt:lpstr>أولاً- التعريف</vt:lpstr>
      <vt:lpstr>تابع التعريف</vt:lpstr>
      <vt:lpstr>ثانياً- المعادلة</vt:lpstr>
      <vt:lpstr>2-2-الحيثيات</vt:lpstr>
      <vt:lpstr>2-3-المعادلة باللغة العربية</vt:lpstr>
      <vt:lpstr>2-4- تدريب 1</vt:lpstr>
      <vt:lpstr>2-5- قيمة القرينة</vt:lpstr>
      <vt:lpstr>ثالثاً-فرض الدراسة</vt:lpstr>
      <vt:lpstr>3-1-اختبار فرضية الدراسة</vt:lpstr>
      <vt:lpstr>How to read and explant the value of Nearest Neighbour Index كيف تقرأ وتفسر قيم مؤشر الجار الأقرب نزعة توزيع نقاط الظاهرة المدروسة نحو نمط محدد بناءً على قيمة مؤشر الجار الأقرب</vt:lpstr>
      <vt:lpstr>المراجع</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Nearest Neighbour Index</dc:title>
  <dc:creator>Anbarah Khames Assaod</dc:creator>
  <cp:lastModifiedBy>Anbarah Khames Assaod</cp:lastModifiedBy>
  <cp:revision>26</cp:revision>
  <dcterms:created xsi:type="dcterms:W3CDTF">2018-03-05T05:46:37Z</dcterms:created>
  <dcterms:modified xsi:type="dcterms:W3CDTF">2018-10-08T06:24:24Z</dcterms:modified>
</cp:coreProperties>
</file>