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B5225-19A0-4BFA-BFC3-30E9BFD3276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0FDF5-C8E3-4001-BE61-0F6F733A3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B5225-19A0-4BFA-BFC3-30E9BFD3276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0FDF5-C8E3-4001-BE61-0F6F733A3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B5225-19A0-4BFA-BFC3-30E9BFD3276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0FDF5-C8E3-4001-BE61-0F6F733A3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B5225-19A0-4BFA-BFC3-30E9BFD3276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0FDF5-C8E3-4001-BE61-0F6F733A3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B5225-19A0-4BFA-BFC3-30E9BFD3276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0FDF5-C8E3-4001-BE61-0F6F733A3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B5225-19A0-4BFA-BFC3-30E9BFD3276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0FDF5-C8E3-4001-BE61-0F6F733A3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B5225-19A0-4BFA-BFC3-30E9BFD3276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0FDF5-C8E3-4001-BE61-0F6F733A3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B5225-19A0-4BFA-BFC3-30E9BFD3276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0FDF5-C8E3-4001-BE61-0F6F733A3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B5225-19A0-4BFA-BFC3-30E9BFD3276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0FDF5-C8E3-4001-BE61-0F6F733A3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B5225-19A0-4BFA-BFC3-30E9BFD3276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0FDF5-C8E3-4001-BE61-0F6F733A35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B5225-19A0-4BFA-BFC3-30E9BFD3276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0FDF5-C8E3-4001-BE61-0F6F733A357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FFB5225-19A0-4BFA-BFC3-30E9BFD3276B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60FDF5-C8E3-4001-BE61-0F6F733A35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Noun clause vs adjective </a:t>
            </a:r>
            <a:r>
              <a:rPr lang="en-US" dirty="0" smtClean="0"/>
              <a:t>clause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19800" y="3886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By: Anne </a:t>
            </a:r>
            <a:r>
              <a:rPr lang="en-US" dirty="0" err="1"/>
              <a:t>Agard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208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come from a town that is about two hours west of Boston.</a:t>
            </a:r>
          </a:p>
          <a:p>
            <a:pPr marL="0" indent="0">
              <a:buNone/>
            </a:pPr>
            <a:r>
              <a:rPr lang="en-US" dirty="0" smtClean="0"/>
              <a:t>An adjective </a:t>
            </a:r>
            <a:r>
              <a:rPr lang="en-US" dirty="0"/>
              <a:t>clause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 don’t know how big </a:t>
            </a:r>
            <a:r>
              <a:rPr lang="en-US"/>
              <a:t>that </a:t>
            </a:r>
            <a:r>
              <a:rPr lang="en-US" smtClean="0"/>
              <a:t>town </a:t>
            </a:r>
            <a:r>
              <a:rPr lang="en-US" dirty="0"/>
              <a:t>is.</a:t>
            </a:r>
          </a:p>
          <a:p>
            <a:pPr marL="0" indent="0">
              <a:buNone/>
            </a:pPr>
            <a:r>
              <a:rPr lang="en-US" dirty="0" smtClean="0"/>
              <a:t>A noun </a:t>
            </a:r>
            <a:r>
              <a:rPr lang="en-US" dirty="0"/>
              <a:t>clause.</a:t>
            </a:r>
          </a:p>
        </p:txBody>
      </p:sp>
    </p:spTree>
    <p:extLst>
      <p:ext uri="{BB962C8B-B14F-4D97-AF65-F5344CB8AC3E}">
        <p14:creationId xmlns:p14="http://schemas.microsoft.com/office/powerpoint/2010/main" val="3233714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08448"/>
          </a:xfrm>
        </p:spPr>
        <p:txBody>
          <a:bodyPr>
            <a:normAutofit/>
          </a:bodyPr>
          <a:lstStyle/>
          <a:p>
            <a:r>
              <a:rPr lang="en-US" sz="3200" dirty="0"/>
              <a:t>What’s the difference between an adjective clause and a noun clause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r>
              <a:rPr lang="en-US" sz="3200" dirty="0"/>
              <a:t>An adjective clause describes a noun. The noun comes before the </a:t>
            </a:r>
            <a:r>
              <a:rPr lang="en-US" sz="3200"/>
              <a:t>adjective </a:t>
            </a:r>
            <a:r>
              <a:rPr lang="en-US" sz="3200" smtClean="0"/>
              <a:t>clause.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38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For example:</a:t>
            </a:r>
          </a:p>
          <a:p>
            <a:r>
              <a:rPr lang="en-US" sz="3200" dirty="0"/>
              <a:t>Write down the names of the people who are in your group</a:t>
            </a:r>
            <a:r>
              <a:rPr lang="en-US" sz="3200" dirty="0" smtClean="0"/>
              <a:t>. </a:t>
            </a:r>
          </a:p>
          <a:p>
            <a:endParaRPr lang="en-US" sz="3200" dirty="0"/>
          </a:p>
          <a:p>
            <a:r>
              <a:rPr lang="en-US" sz="3200" dirty="0"/>
              <a:t>Laney College is a school that has a lot of courses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/>
              <a:t> (adjective clauses)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5128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322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noun clause takes the place of a noun in a sentence. It can be the subject or object of a verb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For example:</a:t>
            </a:r>
          </a:p>
          <a:p>
            <a:r>
              <a:rPr lang="en-US" dirty="0"/>
              <a:t>I think that grandparents should help more in raising their grandchildren.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noun clause is the object of the verb “think.”</a:t>
            </a:r>
          </a:p>
        </p:txBody>
      </p:sp>
    </p:spTree>
    <p:extLst>
      <p:ext uri="{BB962C8B-B14F-4D97-AF65-F5344CB8AC3E}">
        <p14:creationId xmlns:p14="http://schemas.microsoft.com/office/powerpoint/2010/main" val="3838028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98848"/>
          </a:xfrm>
        </p:spPr>
        <p:txBody>
          <a:bodyPr>
            <a:noAutofit/>
          </a:bodyPr>
          <a:lstStyle/>
          <a:p>
            <a:r>
              <a:rPr lang="en-US" sz="2400" dirty="0"/>
              <a:t>If the clause follows a verb, you know that it’s a  </a:t>
            </a:r>
            <a:r>
              <a:rPr lang="en-US" sz="2400" dirty="0" smtClean="0"/>
              <a:t>noun clause </a:t>
            </a:r>
            <a:r>
              <a:rPr lang="en-US" sz="2400" dirty="0"/>
              <a:t>and not an adjective </a:t>
            </a:r>
            <a:r>
              <a:rPr lang="en-US" sz="2400" dirty="0" smtClean="0"/>
              <a:t>clause.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A noun clause can also be the subject of the sentence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Why some people want to live in tall apartment buildings is something I’ll never understand.</a:t>
            </a:r>
          </a:p>
        </p:txBody>
      </p:sp>
    </p:spTree>
    <p:extLst>
      <p:ext uri="{BB962C8B-B14F-4D97-AF65-F5344CB8AC3E}">
        <p14:creationId xmlns:p14="http://schemas.microsoft.com/office/powerpoint/2010/main" val="663267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/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en-US" sz="3200" dirty="0">
                <a:solidFill>
                  <a:schemeClr val="tx1"/>
                </a:solidFill>
              </a:rPr>
              <a:t>Using a noun clause for a subject is less common than using it for an object. It’s often formal. If you see a sentence start </a:t>
            </a:r>
            <a:r>
              <a:rPr lang="en-US" sz="3200" dirty="0" smtClean="0">
                <a:solidFill>
                  <a:schemeClr val="tx1"/>
                </a:solidFill>
              </a:rPr>
              <a:t>with: </a:t>
            </a:r>
            <a:r>
              <a:rPr lang="en-US" sz="3200" dirty="0">
                <a:solidFill>
                  <a:srgbClr val="FF0000"/>
                </a:solidFill>
              </a:rPr>
              <a:t>who/what/when/how/where</a:t>
            </a:r>
            <a:r>
              <a:rPr lang="en-US" sz="3200" dirty="0" smtClean="0">
                <a:solidFill>
                  <a:srgbClr val="FF0000"/>
                </a:solidFill>
              </a:rPr>
              <a:t>/ </a:t>
            </a:r>
            <a:r>
              <a:rPr lang="en-US" sz="3200" dirty="0">
                <a:solidFill>
                  <a:srgbClr val="FF0000"/>
                </a:solidFill>
              </a:rPr>
              <a:t>whether </a:t>
            </a:r>
            <a:r>
              <a:rPr lang="en-US" sz="3200" dirty="0">
                <a:solidFill>
                  <a:schemeClr val="tx1"/>
                </a:solidFill>
              </a:rPr>
              <a:t>and it’s </a:t>
            </a:r>
            <a:r>
              <a:rPr lang="en-US" sz="3200" dirty="0" smtClean="0">
                <a:solidFill>
                  <a:schemeClr val="tx1"/>
                </a:solidFill>
              </a:rPr>
              <a:t>an </a:t>
            </a:r>
            <a:r>
              <a:rPr lang="en-US" sz="3200" dirty="0" smtClean="0">
                <a:solidFill>
                  <a:srgbClr val="FF0000"/>
                </a:solidFill>
              </a:rPr>
              <a:t>indirect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question</a:t>
            </a:r>
            <a:r>
              <a:rPr lang="en-US" sz="3200" dirty="0" smtClean="0">
                <a:solidFill>
                  <a:schemeClr val="tx1"/>
                </a:solidFill>
              </a:rPr>
              <a:t>— then </a:t>
            </a:r>
            <a:r>
              <a:rPr lang="en-US" sz="3200" dirty="0">
                <a:solidFill>
                  <a:schemeClr val="tx1"/>
                </a:solidFill>
              </a:rPr>
              <a:t>it’s a noun clause.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9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don’t know where he went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is a noun </a:t>
            </a:r>
            <a:r>
              <a:rPr lang="en-US" dirty="0"/>
              <a:t>clause. In this sentence, it’s the object of “know.” The sentence is an indirect question. You often see noun clauses in indirect questions.</a:t>
            </a:r>
          </a:p>
        </p:txBody>
      </p:sp>
    </p:spTree>
    <p:extLst>
      <p:ext uri="{BB962C8B-B14F-4D97-AF65-F5344CB8AC3E}">
        <p14:creationId xmlns:p14="http://schemas.microsoft.com/office/powerpoint/2010/main" val="792159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wonder when the final exam is going to be. 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wonder where the teacher comes from. 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wonder where the teacher is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Noun </a:t>
            </a:r>
            <a:r>
              <a:rPr lang="en-US" dirty="0"/>
              <a:t>clauses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520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r>
              <a:rPr lang="en-US" dirty="0"/>
              <a:t>I will see you on Monday, when we will do another activity based on Exercise 5. Later I will show you pictures of the town where I am from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Adjective clauses.</a:t>
            </a:r>
          </a:p>
        </p:txBody>
      </p:sp>
    </p:spTree>
    <p:extLst>
      <p:ext uri="{BB962C8B-B14F-4D97-AF65-F5344CB8AC3E}">
        <p14:creationId xmlns:p14="http://schemas.microsoft.com/office/powerpoint/2010/main" val="1451837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61</TotalTime>
  <Words>347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Noun clause vs adjective clause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Sarah A Aldawood</cp:lastModifiedBy>
  <cp:revision>8</cp:revision>
  <dcterms:created xsi:type="dcterms:W3CDTF">2018-10-02T19:57:53Z</dcterms:created>
  <dcterms:modified xsi:type="dcterms:W3CDTF">2018-10-03T08:23:32Z</dcterms:modified>
</cp:coreProperties>
</file>