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56" r:id="rId2"/>
    <p:sldId id="276" r:id="rId3"/>
    <p:sldId id="277" r:id="rId4"/>
    <p:sldId id="295" r:id="rId5"/>
    <p:sldId id="333" r:id="rId6"/>
    <p:sldId id="296" r:id="rId7"/>
    <p:sldId id="360" r:id="rId8"/>
    <p:sldId id="378" r:id="rId9"/>
    <p:sldId id="361" r:id="rId10"/>
    <p:sldId id="366" r:id="rId11"/>
    <p:sldId id="365" r:id="rId12"/>
    <p:sldId id="364" r:id="rId13"/>
    <p:sldId id="363" r:id="rId14"/>
    <p:sldId id="362" r:id="rId15"/>
    <p:sldId id="368" r:id="rId16"/>
    <p:sldId id="353" r:id="rId17"/>
    <p:sldId id="351" r:id="rId18"/>
    <p:sldId id="372" r:id="rId19"/>
    <p:sldId id="373" r:id="rId20"/>
    <p:sldId id="285" r:id="rId21"/>
    <p:sldId id="374" r:id="rId22"/>
    <p:sldId id="377" r:id="rId23"/>
    <p:sldId id="375" r:id="rId24"/>
    <p:sldId id="376" r:id="rId25"/>
    <p:sldId id="355" r:id="rId26"/>
    <p:sldId id="356" r:id="rId27"/>
    <p:sldId id="357" r:id="rId28"/>
    <p:sldId id="358" r:id="rId29"/>
    <p:sldId id="359" r:id="rId30"/>
    <p:sldId id="260" r:id="rId31"/>
    <p:sldId id="35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4C773-9B93-4D2C-97D0-25E5DCFFA7EC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BE341-26A9-4697-B2D1-EA384ADF1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3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D7FB-D0BB-4CDC-B9F3-2DE872E7E99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354D7FB-D0BB-4CDC-B9F3-2DE872E7E999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16AB2A-1D8E-4E67-9F95-2863EDDD00C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38200"/>
            <a:ext cx="7315200" cy="28194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err="1" smtClean="0"/>
              <a:t>Nurs</a:t>
            </a:r>
            <a:r>
              <a:rPr lang="en-US" dirty="0" smtClean="0"/>
              <a:t> 425</a:t>
            </a:r>
            <a:br>
              <a:rPr lang="en-US" dirty="0" smtClean="0"/>
            </a:br>
            <a:r>
              <a:rPr lang="en-US" dirty="0" smtClean="0"/>
              <a:t>Decision Making in Clinical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33800"/>
            <a:ext cx="7315200" cy="17526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>
            <a:normAutofit fontScale="92500" lnSpcReduction="20000"/>
          </a:bodyPr>
          <a:lstStyle/>
          <a:p>
            <a:pPr marL="82296" lvl="0" indent="0">
              <a:buNone/>
            </a:pPr>
            <a:r>
              <a:rPr lang="en-US" b="1" dirty="0"/>
              <a:t>Requirements from beginning </a:t>
            </a:r>
            <a:r>
              <a:rPr lang="en-US" b="1" dirty="0" smtClean="0"/>
              <a:t>practitioners</a:t>
            </a:r>
          </a:p>
          <a:p>
            <a:pPr marL="82296" lv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dirty="0"/>
              <a:t>to exhibit sound judgment and decision making skills through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developing knowledge or domain expertise in their field of practice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possessing the thinking skills to use that knowledge effectively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understanding what constitutes good decision making practice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6324600"/>
            <a:ext cx="2514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 et al., 2012)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>
            <a:normAutofit lnSpcReduction="10000"/>
          </a:bodyPr>
          <a:lstStyle/>
          <a:p>
            <a:pPr marL="82296" lvl="0" indent="0">
              <a:buNone/>
            </a:pPr>
            <a:r>
              <a:rPr lang="en-US" b="1" dirty="0"/>
              <a:t>Critical thinking skills (definition</a:t>
            </a:r>
            <a:r>
              <a:rPr lang="en-US" b="1" dirty="0" smtClean="0"/>
              <a:t>)</a:t>
            </a:r>
          </a:p>
          <a:p>
            <a:pPr marL="82296" lvl="0" indent="0">
              <a:buNone/>
            </a:pPr>
            <a:endParaRPr lang="en-US" dirty="0"/>
          </a:p>
          <a:p>
            <a:pPr lvl="0"/>
            <a:r>
              <a:rPr lang="en-US" dirty="0"/>
              <a:t>refer to cognitive skills such as analysis, evaluation, inference, deductive reasoning, inductive reasoning, interpretation, explanation and self-regulation (</a:t>
            </a:r>
            <a:r>
              <a:rPr lang="en-US" dirty="0" err="1"/>
              <a:t>Beckie</a:t>
            </a:r>
            <a:r>
              <a:rPr lang="en-US" dirty="0"/>
              <a:t> et al., 2001, Hicks et al., 2003, Lyons, 2008).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purposeful, self-regulatory judgment: an interactive, reflective, reasoning process of making a judgment about what to believe or do (</a:t>
            </a:r>
            <a:r>
              <a:rPr lang="en-US" dirty="0" err="1"/>
              <a:t>Beckie</a:t>
            </a:r>
            <a:r>
              <a:rPr lang="en-US" dirty="0"/>
              <a:t> et al., 2001)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6324600"/>
            <a:ext cx="2514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 et al., 2012)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>
            <a:normAutofit lnSpcReduction="10000"/>
          </a:bodyPr>
          <a:lstStyle/>
          <a:p>
            <a:pPr marL="82296" lvl="0" indent="0">
              <a:buNone/>
            </a:pPr>
            <a:r>
              <a:rPr lang="en-US" b="1" dirty="0"/>
              <a:t>Critical thinking skills (definition) (continued</a:t>
            </a:r>
            <a:r>
              <a:rPr lang="en-US" b="1" dirty="0" smtClean="0"/>
              <a:t>)</a:t>
            </a:r>
          </a:p>
          <a:p>
            <a:pPr marL="82296" lvl="0" indent="0">
              <a:buNone/>
            </a:pPr>
            <a:endParaRPr lang="en-US" dirty="0"/>
          </a:p>
          <a:p>
            <a:pPr lvl="0"/>
            <a:r>
              <a:rPr lang="en-US" dirty="0"/>
              <a:t>“a dynamic, purposeful, analytic process that results in reasoned decisions and judgments” (Lyons, 2008)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“a set of dispositions and skills that enhance decision-making processes through such cognitive abilities as analysis, inference and evaluation” (Hicks et al., 2003).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6324600"/>
            <a:ext cx="2514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 et al., 2012)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57200"/>
            <a:ext cx="7498080" cy="5867400"/>
          </a:xfrm>
        </p:spPr>
        <p:txBody>
          <a:bodyPr/>
          <a:lstStyle/>
          <a:p>
            <a:pPr marL="82296" lvl="0" indent="0">
              <a:buNone/>
            </a:pPr>
            <a:r>
              <a:rPr lang="en-US" b="1" dirty="0"/>
              <a:t>Clinical reasoning (definition</a:t>
            </a:r>
            <a:r>
              <a:rPr lang="en-US" b="1" dirty="0" smtClean="0"/>
              <a:t>)</a:t>
            </a:r>
          </a:p>
          <a:p>
            <a:pPr marL="82296" lvl="0" indent="0">
              <a:buNone/>
            </a:pPr>
            <a:endParaRPr lang="en-US" dirty="0"/>
          </a:p>
          <a:p>
            <a:pPr lvl="0"/>
            <a:r>
              <a:rPr lang="en-US" dirty="0"/>
              <a:t>the process by which individuals make judgements and decisions, and incorporates the skills of critical thinking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outputs of the reasoning process are judgements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6324600"/>
            <a:ext cx="2514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 et al., 2012)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>
            <a:normAutofit fontScale="92500" lnSpcReduction="10000"/>
          </a:bodyPr>
          <a:lstStyle/>
          <a:p>
            <a:pPr marL="82296" lvl="0" indent="0">
              <a:buNone/>
            </a:pPr>
            <a:r>
              <a:rPr lang="en-US" b="1" dirty="0"/>
              <a:t>Clinical reasoning (definition) (Hoffman, 2007; </a:t>
            </a:r>
            <a:r>
              <a:rPr lang="en-US" b="1" dirty="0" err="1"/>
              <a:t>Kraischsk</a:t>
            </a:r>
            <a:r>
              <a:rPr lang="en-US" b="1" dirty="0"/>
              <a:t> &amp; Anthony, 2001; Laurie et al., 2001</a:t>
            </a:r>
            <a:r>
              <a:rPr lang="en-US" b="1" dirty="0" smtClean="0"/>
              <a:t>)</a:t>
            </a:r>
          </a:p>
          <a:p>
            <a:pPr marL="82296" lvl="0" indent="0">
              <a:buNone/>
            </a:pPr>
            <a:endParaRPr lang="en-US" dirty="0" smtClean="0"/>
          </a:p>
          <a:p>
            <a:pPr lvl="0"/>
            <a:r>
              <a:rPr lang="en-US" dirty="0"/>
              <a:t>process  by  which  nurses  (and  other clinicians) </a:t>
            </a:r>
          </a:p>
          <a:p>
            <a:pPr lvl="1"/>
            <a:r>
              <a:rPr lang="en-US" dirty="0"/>
              <a:t>collect cues</a:t>
            </a:r>
          </a:p>
          <a:p>
            <a:pPr lvl="1"/>
            <a:r>
              <a:rPr lang="en-US" dirty="0"/>
              <a:t>process the information</a:t>
            </a:r>
          </a:p>
          <a:p>
            <a:pPr lvl="1"/>
            <a:r>
              <a:rPr lang="en-US" dirty="0"/>
              <a:t>come to an understanding of a patient problem or situation</a:t>
            </a:r>
          </a:p>
          <a:p>
            <a:pPr lvl="1"/>
            <a:r>
              <a:rPr lang="en-US" dirty="0"/>
              <a:t>plan and implement interventions</a:t>
            </a:r>
          </a:p>
          <a:p>
            <a:pPr lvl="1"/>
            <a:r>
              <a:rPr lang="en-US" dirty="0"/>
              <a:t>evaluate outcomes, and </a:t>
            </a:r>
          </a:p>
          <a:p>
            <a:pPr lvl="1"/>
            <a:r>
              <a:rPr lang="en-US" dirty="0"/>
              <a:t>reflect on and learn from the process</a:t>
            </a:r>
          </a:p>
          <a:p>
            <a:pPr marL="82296" lvl="0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32164" y="6206515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http://www.utas.edu.au/__data/assets/pdf_file/0003/263487/Clinical-Reasoning-Instructor-Resources.pdf</a:t>
            </a:r>
          </a:p>
        </p:txBody>
      </p:sp>
    </p:spTree>
    <p:extLst>
      <p:ext uri="{BB962C8B-B14F-4D97-AF65-F5344CB8AC3E}">
        <p14:creationId xmlns:p14="http://schemas.microsoft.com/office/powerpoint/2010/main" val="41433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/>
          <a:lstStyle/>
          <a:p>
            <a:pPr marL="82296" lvl="0" indent="0">
              <a:buNone/>
            </a:pPr>
            <a:r>
              <a:rPr lang="en-US" b="1" dirty="0"/>
              <a:t>Why is Clinical Reasoning Important</a:t>
            </a:r>
            <a:r>
              <a:rPr lang="en-US" dirty="0" smtClean="0"/>
              <a:t>?</a:t>
            </a:r>
          </a:p>
          <a:p>
            <a:pPr marL="82296" lvl="0" indent="0">
              <a:buNone/>
            </a:pPr>
            <a:endParaRPr lang="en-US" dirty="0"/>
          </a:p>
          <a:p>
            <a:pPr lvl="0"/>
            <a:r>
              <a:rPr lang="en-US" dirty="0"/>
              <a:t>effective clinical reasoning skills have a positive impact on patient outcomes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poor clinical reasoning skills often fail to detect impending patient deterioration resulting in a “failure-to-rescue”   (Aiken, Clarke, Cheung, Sloane, &amp; Silber, 2003).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2164" y="6206515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http://www.utas.edu.au/__data/assets/pdf_file/0003/263487/Clinical-Reasoning-Instructor-Resources.pdf</a:t>
            </a:r>
          </a:p>
        </p:txBody>
      </p:sp>
    </p:spTree>
    <p:extLst>
      <p:ext uri="{BB962C8B-B14F-4D97-AF65-F5344CB8AC3E}">
        <p14:creationId xmlns:p14="http://schemas.microsoft.com/office/powerpoint/2010/main" val="29781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0743"/>
            <a:ext cx="7790688" cy="6040408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 smtClean="0"/>
              <a:t>Clinical Reasoning Process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1852"/>
            <a:ext cx="6019800" cy="547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2164" y="6206515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http://www.utas.edu.au/__data/assets/pdf_file/0003/263487/Clinical-Reasoning-Instructor-Resources.pdf</a:t>
            </a:r>
          </a:p>
        </p:txBody>
      </p:sp>
    </p:spTree>
    <p:extLst>
      <p:ext uri="{BB962C8B-B14F-4D97-AF65-F5344CB8AC3E}">
        <p14:creationId xmlns:p14="http://schemas.microsoft.com/office/powerpoint/2010/main" val="29892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el\Desktop\AY 2015-2016 2nd Sem\Nurs 425\Nursing and Decision Making\Clinical-Reasoning-Instructor-Resources 1_Page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7919413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2164" y="6206515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http://www.utas.edu.au/__data/assets/pdf_file/0003/263487/Clinical-Reasoning-Instructor-Resources.pdf</a:t>
            </a:r>
          </a:p>
        </p:txBody>
      </p:sp>
    </p:spTree>
    <p:extLst>
      <p:ext uri="{BB962C8B-B14F-4D97-AF65-F5344CB8AC3E}">
        <p14:creationId xmlns:p14="http://schemas.microsoft.com/office/powerpoint/2010/main" val="28626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/>
          <a:lstStyle/>
          <a:p>
            <a:pPr marL="82296" indent="0">
              <a:buNone/>
            </a:pPr>
            <a:r>
              <a:rPr lang="en-US" b="1" dirty="0" smtClean="0"/>
              <a:t>Difference between Judgement and Decisions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445280"/>
              </p:ext>
            </p:extLst>
          </p:nvPr>
        </p:nvGraphicFramePr>
        <p:xfrm>
          <a:off x="1600200" y="1600200"/>
          <a:ext cx="67818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1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Judgement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‘an assessment between alternatives’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Decisions</a:t>
                      </a:r>
                    </a:p>
                    <a:p>
                      <a:pPr lvl="0" rtl="0"/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‘a choice between alternatives’ (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Dowie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, 1993)</a:t>
                      </a:r>
                    </a:p>
                    <a:p>
                      <a:pPr lvl="0" rtl="0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19200" y="6324600"/>
            <a:ext cx="2514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 et al., 2012)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/>
          <a:lstStyle/>
          <a:p>
            <a:pPr marL="82296" lvl="0" indent="0">
              <a:buNone/>
            </a:pPr>
            <a:r>
              <a:rPr lang="en-US" b="1" dirty="0"/>
              <a:t>Types of reasoning process used to reach judgements and decisions (Thompson and </a:t>
            </a:r>
            <a:r>
              <a:rPr lang="en-US" b="1" dirty="0" err="1"/>
              <a:t>Dowding</a:t>
            </a:r>
            <a:r>
              <a:rPr lang="en-US" b="1" dirty="0"/>
              <a:t>, 2009a)</a:t>
            </a:r>
          </a:p>
          <a:p>
            <a:endParaRPr lang="en-US" dirty="0" smtClean="0"/>
          </a:p>
          <a:p>
            <a:pPr lvl="0"/>
            <a:r>
              <a:rPr lang="en-US" dirty="0" err="1"/>
              <a:t>hypothetico</a:t>
            </a:r>
            <a:r>
              <a:rPr lang="en-US" dirty="0"/>
              <a:t>- deductive reasoning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analytical reasoning using algorithms and decision support tools (such as decision analysis or Bayes’ theorem)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6324600"/>
            <a:ext cx="2514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 et al., 2012)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57200"/>
            <a:ext cx="7790688" cy="57912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Course Description</a:t>
            </a:r>
            <a:r>
              <a:rPr lang="en-US" b="1" dirty="0"/>
              <a:t>	</a:t>
            </a:r>
            <a:endParaRPr lang="en-US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course introduces the student to clinical decision-making in nursing.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nursing process is presented, with the focus on making nursing diagnoses and identifying outcome criteria.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social, legal, ethical and cultural context of decision making in nursing is explored. </a:t>
            </a:r>
            <a:endParaRPr lang="en-US" dirty="0" smtClean="0"/>
          </a:p>
          <a:p>
            <a:pPr lvl="1"/>
            <a:r>
              <a:rPr lang="en-US" dirty="0" smtClean="0"/>
              <a:t>Research </a:t>
            </a:r>
            <a:r>
              <a:rPr lang="en-US" dirty="0"/>
              <a:t>is introduced as a method of inquiry and as a foundation for evidence based clinical decisions. </a:t>
            </a:r>
            <a:endParaRPr lang="en-US" dirty="0" smtClean="0"/>
          </a:p>
          <a:p>
            <a:pPr lvl="1"/>
            <a:r>
              <a:rPr lang="en-US" dirty="0" smtClean="0"/>
              <a:t>Clinical </a:t>
            </a:r>
            <a:r>
              <a:rPr lang="en-US" dirty="0"/>
              <a:t>decision-making to promote patient adaptation is emphasized. </a:t>
            </a:r>
            <a:endParaRPr lang="en-US" dirty="0" smtClean="0"/>
          </a:p>
          <a:p>
            <a:pPr lvl="1"/>
            <a:r>
              <a:rPr lang="en-US" dirty="0" smtClean="0"/>
              <a:t>Students </a:t>
            </a:r>
            <a:r>
              <a:rPr lang="en-US" dirty="0"/>
              <a:t>have the opportunity to practice decision making skills in simulated and actual patient settings.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0769"/>
            <a:ext cx="7924800" cy="646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94218" y="6345113"/>
            <a:ext cx="3200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(Thomson &amp; 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, 2009, p4)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>
            <a:normAutofit fontScale="92500" lnSpcReduction="10000"/>
          </a:bodyPr>
          <a:lstStyle/>
          <a:p>
            <a:pPr marL="82296" lvl="0" indent="0">
              <a:buNone/>
            </a:pPr>
            <a:r>
              <a:rPr lang="en-US" b="1" dirty="0"/>
              <a:t>Clinical decisions (definition)</a:t>
            </a:r>
          </a:p>
          <a:p>
            <a:pPr marL="82296" indent="0">
              <a:buNone/>
            </a:pPr>
            <a:endParaRPr lang="en-US" dirty="0" smtClean="0"/>
          </a:p>
          <a:p>
            <a:pPr lvl="0"/>
            <a:r>
              <a:rPr lang="en-US" dirty="0"/>
              <a:t>Choice between alternatives (</a:t>
            </a:r>
            <a:r>
              <a:rPr lang="en-US" dirty="0" err="1"/>
              <a:t>Dowie</a:t>
            </a:r>
            <a:r>
              <a:rPr lang="en-US" dirty="0"/>
              <a:t>, 1993)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Produce some kind of outcome in the form of an action</a:t>
            </a:r>
          </a:p>
          <a:p>
            <a:pPr lvl="1"/>
            <a:r>
              <a:rPr lang="en-US" dirty="0"/>
              <a:t>Example: ‘To do’ or ‘not do’ something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Decisions in healthcare are usually made under conditions of uncertainty—we do not know (with certainty) what will happen because of our decision or action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2218" y="6324600"/>
            <a:ext cx="3886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(Thomson &amp; 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, 2009, p3)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oel\Desktop\AY 2015-2016 2nd Sem\Nurs 425\Essential Decision Making jpeg file\Essential Decision Making and Clinical Judgement for Nurses_Page_0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 t="51737" r="13799" b="18750"/>
          <a:stretch/>
        </p:blipFill>
        <p:spPr bwMode="auto">
          <a:xfrm>
            <a:off x="1066800" y="152399"/>
            <a:ext cx="7827818" cy="6192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94218" y="6345113"/>
            <a:ext cx="3200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(Thomson &amp; 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, 2009, p4)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>
            <a:normAutofit fontScale="92500" lnSpcReduction="20000"/>
          </a:bodyPr>
          <a:lstStyle/>
          <a:p>
            <a:pPr marL="82296" lvl="0" indent="0">
              <a:buNone/>
            </a:pPr>
            <a:r>
              <a:rPr lang="en-US" b="1" dirty="0"/>
              <a:t>Clinical decision making (definition)</a:t>
            </a:r>
          </a:p>
          <a:p>
            <a:pPr lvl="0"/>
            <a:r>
              <a:rPr lang="en-US" dirty="0"/>
              <a:t>The process that involve weighing up of potential costs and benefits associated with each option you are considering, before deciding on a course of action (Baron, 2000)</a:t>
            </a:r>
          </a:p>
          <a:p>
            <a:endParaRPr lang="en-US" dirty="0" smtClean="0"/>
          </a:p>
          <a:p>
            <a:pPr marL="82296" lvl="0" indent="0">
              <a:buNone/>
            </a:pPr>
            <a:r>
              <a:rPr lang="en-US" b="1" dirty="0"/>
              <a:t>Decisions normally follow judgments </a:t>
            </a:r>
            <a:r>
              <a:rPr lang="en-US" dirty="0"/>
              <a:t>(see case)</a:t>
            </a:r>
          </a:p>
          <a:p>
            <a:pPr lvl="0"/>
            <a:r>
              <a:rPr lang="en-US" dirty="0"/>
              <a:t>The nurse made a number of judgments</a:t>
            </a:r>
          </a:p>
          <a:p>
            <a:pPr lvl="1"/>
            <a:r>
              <a:rPr lang="en-US" dirty="0"/>
              <a:t>The patient is “unwell”, that his problem has ‘probably’ been caused by a ‘new event’.</a:t>
            </a:r>
          </a:p>
          <a:p>
            <a:pPr lvl="1"/>
            <a:r>
              <a:rPr lang="en-US" dirty="0"/>
              <a:t>On the basis of these judgments (as well as discussion with the consultant) the nurse decides that the best course of action (the decision) is to admit the patient to hospital.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2218" y="6324600"/>
            <a:ext cx="3886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(Thomson &amp; 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, 2009, p3)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>
            <a:normAutofit fontScale="85000" lnSpcReduction="20000"/>
          </a:bodyPr>
          <a:lstStyle/>
          <a:p>
            <a:pPr marL="82296" lvl="0" indent="0">
              <a:buNone/>
            </a:pPr>
            <a:r>
              <a:rPr lang="en-US" b="1" dirty="0"/>
              <a:t>Importance of why nurses need to know </a:t>
            </a:r>
            <a:r>
              <a:rPr lang="en-US" b="1" dirty="0" smtClean="0"/>
              <a:t>‘decision </a:t>
            </a:r>
            <a:r>
              <a:rPr lang="en-US" b="1" dirty="0"/>
              <a:t>making</a:t>
            </a:r>
            <a:r>
              <a:rPr lang="en-US" b="1" dirty="0" smtClean="0"/>
              <a:t>’</a:t>
            </a:r>
          </a:p>
          <a:p>
            <a:pPr marL="82296" lvl="0" indent="0">
              <a:buNone/>
            </a:pPr>
            <a:endParaRPr lang="en-US" dirty="0"/>
          </a:p>
          <a:p>
            <a:pPr lvl="0"/>
            <a:r>
              <a:rPr lang="en-US" dirty="0"/>
              <a:t>to be recognized as autonomous decision making professionals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Develop nursing in ways that provide enough freedom to practice and exercise judgment with the minimum of interference in the relationship between patient and nurse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Opportunity to rethink the ways in which we</a:t>
            </a:r>
          </a:p>
          <a:p>
            <a:pPr lvl="1"/>
            <a:r>
              <a:rPr lang="en-US" dirty="0"/>
              <a:t>train, develop, and self-regulate the profession</a:t>
            </a:r>
          </a:p>
          <a:p>
            <a:pPr lvl="1"/>
            <a:r>
              <a:rPr lang="en-US" dirty="0"/>
              <a:t>establish and market our contribution to enhanced patient outcomes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2218" y="6324600"/>
            <a:ext cx="3886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(Thomson &amp; 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, 2009, p3)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Factors that affect decision making</a:t>
            </a: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143000"/>
            <a:ext cx="7893050" cy="4955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Knowing the Patient and Person</a:t>
            </a:r>
            <a:r>
              <a:rPr lang="en-US" sz="2800" b="1" dirty="0"/>
              <a:t>:-</a:t>
            </a:r>
          </a:p>
          <a:p>
            <a:pPr>
              <a:defRPr/>
            </a:pPr>
            <a:r>
              <a:rPr lang="en-US" sz="2800" dirty="0"/>
              <a:t>Knowing the patient's preferences, their experiences of </a:t>
            </a:r>
            <a:r>
              <a:rPr lang="en-US" sz="2800" dirty="0" smtClean="0"/>
              <a:t>illness </a:t>
            </a:r>
            <a:r>
              <a:rPr lang="en-US" sz="2800" dirty="0"/>
              <a:t>and their current situation or care needs and </a:t>
            </a:r>
            <a:r>
              <a:rPr lang="en-US" sz="2800" dirty="0" smtClean="0"/>
              <a:t>what is </a:t>
            </a:r>
            <a:r>
              <a:rPr lang="en-US" sz="2800" dirty="0"/>
              <a:t>normal for that patient in terms of observation, </a:t>
            </a:r>
            <a:r>
              <a:rPr lang="en-US" sz="2800" dirty="0" smtClean="0"/>
              <a:t>mobility and </a:t>
            </a:r>
            <a:r>
              <a:rPr lang="en-US" sz="2800" dirty="0"/>
              <a:t>level of function</a:t>
            </a:r>
            <a:r>
              <a:rPr lang="en-US" sz="2800" dirty="0" smtClean="0"/>
              <a:t>.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Knowing the Environment:</a:t>
            </a:r>
          </a:p>
          <a:p>
            <a:pPr>
              <a:defRPr/>
            </a:pPr>
            <a:r>
              <a:rPr lang="en-US" sz="2800" dirty="0"/>
              <a:t>Awareness and recognition of the approach to </a:t>
            </a:r>
            <a:r>
              <a:rPr lang="en-US" sz="2800" dirty="0" smtClean="0"/>
              <a:t>decision making </a:t>
            </a:r>
            <a:r>
              <a:rPr lang="en-US" sz="2800" dirty="0"/>
              <a:t>and the wider team dynamics within </a:t>
            </a:r>
            <a:r>
              <a:rPr lang="en-US" sz="2800" dirty="0" smtClean="0"/>
              <a:t>your organization</a:t>
            </a:r>
            <a:r>
              <a:rPr lang="en-US" sz="2800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876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ar-SA" dirty="0" smtClean="0">
                <a:cs typeface="Times New Roman" panose="02020603050405020304" pitchFamily="18" charset="0"/>
              </a:rPr>
              <a:t>Limitations to Effective Decision Making</a:t>
            </a:r>
            <a:r>
              <a:rPr lang="en-US" altLang="ar-SA" dirty="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ar-SA" smtClean="0">
                <a:cs typeface="Times New Roman" pitchFamily="18" charset="0"/>
              </a:rPr>
              <a:t>Bias and preconceived ideas</a:t>
            </a:r>
          </a:p>
          <a:p>
            <a:pPr>
              <a:lnSpc>
                <a:spcPct val="90000"/>
              </a:lnSpc>
            </a:pPr>
            <a:r>
              <a:rPr lang="en-US" altLang="ar-SA" smtClean="0">
                <a:cs typeface="Times New Roman" pitchFamily="18" charset="0"/>
              </a:rPr>
              <a:t>Inflexible values</a:t>
            </a:r>
          </a:p>
          <a:p>
            <a:pPr>
              <a:lnSpc>
                <a:spcPct val="90000"/>
              </a:lnSpc>
            </a:pPr>
            <a:r>
              <a:rPr lang="en-US" altLang="ar-SA" smtClean="0">
                <a:cs typeface="Times New Roman" pitchFamily="18" charset="0"/>
              </a:rPr>
              <a:t>Not gathering/analyzing enough information</a:t>
            </a:r>
          </a:p>
          <a:p>
            <a:pPr>
              <a:lnSpc>
                <a:spcPct val="90000"/>
              </a:lnSpc>
            </a:pPr>
            <a:r>
              <a:rPr lang="en-US" altLang="ar-SA" smtClean="0">
                <a:cs typeface="Times New Roman" pitchFamily="18" charset="0"/>
              </a:rPr>
              <a:t>Protecting the status quo</a:t>
            </a:r>
          </a:p>
          <a:p>
            <a:pPr>
              <a:lnSpc>
                <a:spcPct val="90000"/>
              </a:lnSpc>
            </a:pPr>
            <a:r>
              <a:rPr lang="en-US" altLang="ar-SA" smtClean="0">
                <a:cs typeface="Times New Roman" pitchFamily="18" charset="0"/>
              </a:rPr>
              <a:t>Making decisions to justify previous decisions</a:t>
            </a:r>
          </a:p>
          <a:p>
            <a:pPr>
              <a:lnSpc>
                <a:spcPct val="90000"/>
              </a:lnSpc>
            </a:pPr>
            <a:r>
              <a:rPr lang="en-US" altLang="ar-SA" smtClean="0">
                <a:cs typeface="Times New Roman" pitchFamily="18" charset="0"/>
              </a:rPr>
              <a:t>Ignoring evidence that does not support predetermined ideas</a:t>
            </a:r>
          </a:p>
          <a:p>
            <a:pPr>
              <a:lnSpc>
                <a:spcPct val="90000"/>
              </a:lnSpc>
            </a:pPr>
            <a:r>
              <a:rPr lang="en-US" altLang="ar-SA" smtClean="0">
                <a:cs typeface="Times New Roman" pitchFamily="18" charset="0"/>
              </a:rPr>
              <a:t>Presenting the issue in a biased manner</a:t>
            </a:r>
          </a:p>
          <a:p>
            <a:pPr>
              <a:lnSpc>
                <a:spcPct val="90000"/>
              </a:lnSpc>
            </a:pPr>
            <a:r>
              <a:rPr lang="en-US" altLang="ar-SA" smtClean="0">
                <a:cs typeface="Times New Roman" pitchFamily="18" charset="0"/>
              </a:rPr>
              <a:t>Inaccurately presenting alternatives</a:t>
            </a:r>
            <a:r>
              <a:rPr lang="en-US" altLang="ar-SA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14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ar-SA" dirty="0" smtClean="0">
                <a:cs typeface="Times New Roman" panose="02020603050405020304" pitchFamily="18" charset="0"/>
              </a:rPr>
              <a:t>The Nurse’s Role in Patient Decision Making</a:t>
            </a:r>
            <a:r>
              <a:rPr lang="en-US" altLang="ar-SA" dirty="0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ar-SA" smtClean="0">
                <a:cs typeface="Times New Roman" pitchFamily="18" charset="0"/>
              </a:rPr>
              <a:t>Patients are increasingly knowledgeable about health care and involved in treatment decisions.</a:t>
            </a:r>
          </a:p>
          <a:p>
            <a:pPr>
              <a:lnSpc>
                <a:spcPct val="90000"/>
              </a:lnSpc>
            </a:pPr>
            <a:r>
              <a:rPr lang="en-US" altLang="ar-SA" smtClean="0">
                <a:cs typeface="Times New Roman" pitchFamily="18" charset="0"/>
              </a:rPr>
              <a:t>Nurses must be aware of patients’ rights in making decisions about their treatments and must assist patients in their decision making.</a:t>
            </a:r>
          </a:p>
          <a:p>
            <a:pPr>
              <a:lnSpc>
                <a:spcPct val="90000"/>
              </a:lnSpc>
            </a:pPr>
            <a:r>
              <a:rPr lang="en-US" altLang="ar-SA" smtClean="0">
                <a:cs typeface="Times New Roman" pitchFamily="18" charset="0"/>
              </a:rPr>
              <a:t>Nurses must recognize when patients are lacking information and implement teaching in such cases.</a:t>
            </a:r>
          </a:p>
          <a:p>
            <a:pPr>
              <a:lnSpc>
                <a:spcPct val="90000"/>
              </a:lnSpc>
            </a:pPr>
            <a:r>
              <a:rPr lang="en-US" altLang="ar-SA" smtClean="0">
                <a:cs typeface="Times New Roman" pitchFamily="18" charset="0"/>
              </a:rPr>
              <a:t>Nurses may need to collaborate with others to determine what information has been shared with the patient and family.</a:t>
            </a:r>
            <a:r>
              <a:rPr lang="en-US" altLang="ar-SA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61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ar-SA" dirty="0" smtClean="0"/>
              <a:t>Strategies to Improve Decision Making 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smtClean="0"/>
              <a:t>Make certain you have all necessary information to make a proper decision.</a:t>
            </a:r>
          </a:p>
          <a:p>
            <a:r>
              <a:rPr lang="en-US" altLang="ar-SA" smtClean="0"/>
              <a:t>Consider alternatives.</a:t>
            </a:r>
          </a:p>
          <a:p>
            <a:r>
              <a:rPr lang="en-US" altLang="ar-SA" smtClean="0"/>
              <a:t>Do not be afraid to revise a decision if circumstances change.</a:t>
            </a:r>
          </a:p>
          <a:p>
            <a:r>
              <a:rPr lang="en-US" altLang="ar-SA" smtClean="0"/>
              <a:t>Anticipate questions and outcomes.</a:t>
            </a:r>
          </a:p>
          <a:p>
            <a:r>
              <a:rPr lang="en-US" altLang="ar-SA" smtClean="0"/>
              <a:t>Keep notes and other information for reference.</a:t>
            </a:r>
          </a:p>
          <a:p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15661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ar-SA" dirty="0" smtClean="0">
                <a:cs typeface="Times New Roman" panose="02020603050405020304" pitchFamily="18" charset="0"/>
              </a:rPr>
              <a:t>Strategies to Improve Decision Making</a:t>
            </a:r>
            <a:r>
              <a:rPr lang="en-US" altLang="ar-SA" dirty="0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smtClean="0"/>
              <a:t>Consider the pros and cons of the decision.</a:t>
            </a:r>
          </a:p>
          <a:p>
            <a:r>
              <a:rPr lang="en-US" altLang="ar-SA" smtClean="0"/>
              <a:t>Consider how your decision will affect the people involved.</a:t>
            </a:r>
          </a:p>
          <a:p>
            <a:r>
              <a:rPr lang="en-US" altLang="ar-SA" smtClean="0"/>
              <a:t>Do not get caught up in unnecessary details or issues.</a:t>
            </a:r>
          </a:p>
          <a:p>
            <a:r>
              <a:rPr lang="en-US" altLang="ar-SA" smtClean="0"/>
              <a:t>Do not put off decision making out of fear.</a:t>
            </a:r>
          </a:p>
          <a:p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043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57200"/>
            <a:ext cx="7790688" cy="57912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Course Objectives </a:t>
            </a:r>
            <a:r>
              <a:rPr lang="en-US" b="1" dirty="0" smtClean="0"/>
              <a:t>: </a:t>
            </a:r>
            <a:r>
              <a:rPr lang="en-US" dirty="0" smtClean="0"/>
              <a:t>Upon </a:t>
            </a:r>
            <a:r>
              <a:rPr lang="en-US" dirty="0"/>
              <a:t>completion of this course the student will be able to:</a:t>
            </a:r>
          </a:p>
          <a:p>
            <a:pPr lvl="1"/>
            <a:r>
              <a:rPr lang="en-US" dirty="0" smtClean="0"/>
              <a:t>1. Clarify </a:t>
            </a:r>
            <a:r>
              <a:rPr lang="en-US" dirty="0"/>
              <a:t>personal and professional values and recognize their impact on decision making and professional behavior. (C, ISR Domains )</a:t>
            </a:r>
          </a:p>
          <a:p>
            <a:pPr lvl="1"/>
            <a:r>
              <a:rPr lang="en-US" dirty="0" smtClean="0"/>
              <a:t>2. Explain </a:t>
            </a:r>
            <a:r>
              <a:rPr lang="en-US" dirty="0"/>
              <a:t>the importance of clinical decision making in nursing practice. (K, C Domains )</a:t>
            </a:r>
          </a:p>
          <a:p>
            <a:pPr lvl="1"/>
            <a:r>
              <a:rPr lang="en-US" dirty="0" smtClean="0"/>
              <a:t>3. Analyze </a:t>
            </a:r>
            <a:r>
              <a:rPr lang="en-US" dirty="0"/>
              <a:t>the fundamentals of the Code of Ethics and Standards of Nursing Practice.(C, ISR Domains).</a:t>
            </a:r>
          </a:p>
          <a:p>
            <a:pPr lvl="1"/>
            <a:r>
              <a:rPr lang="en-US" dirty="0" smtClean="0"/>
              <a:t>4. Apply </a:t>
            </a:r>
            <a:r>
              <a:rPr lang="en-US" dirty="0"/>
              <a:t>the Code for Nurses and other professional guidelines to clinical practice.</a:t>
            </a:r>
          </a:p>
          <a:p>
            <a:pPr lvl="1"/>
            <a:r>
              <a:rPr lang="en-US" dirty="0"/>
              <a:t>(P Domain)</a:t>
            </a:r>
          </a:p>
          <a:p>
            <a:pPr lvl="1"/>
            <a:r>
              <a:rPr lang="en-US" dirty="0" smtClean="0"/>
              <a:t>5. Utilize </a:t>
            </a:r>
            <a:r>
              <a:rPr lang="en-US" dirty="0"/>
              <a:t>the social, legal, ethical and cultural context of decision making.(CITN, P  Domains)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57200"/>
            <a:ext cx="7790688" cy="57912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Dowding</a:t>
            </a:r>
            <a:r>
              <a:rPr lang="en-US" dirty="0" smtClean="0"/>
              <a:t>, D.W., </a:t>
            </a:r>
            <a:r>
              <a:rPr lang="en-US" dirty="0" err="1" smtClean="0"/>
              <a:t>Gurbutt</a:t>
            </a:r>
            <a:r>
              <a:rPr lang="en-US" dirty="0" smtClean="0"/>
              <a:t>, R., Murphy, M., Lascelles, M., </a:t>
            </a:r>
            <a:r>
              <a:rPr lang="en-US" dirty="0" err="1" smtClean="0"/>
              <a:t>Pearman</a:t>
            </a:r>
            <a:r>
              <a:rPr lang="en-US" dirty="0" smtClean="0"/>
              <a:t>, A., &amp; Summers, B. (2012). </a:t>
            </a:r>
            <a:r>
              <a:rPr lang="en-US" dirty="0" err="1" smtClean="0"/>
              <a:t>Conceptualising</a:t>
            </a:r>
            <a:r>
              <a:rPr lang="en-US" dirty="0" smtClean="0"/>
              <a:t> decision making in nursing education. </a:t>
            </a:r>
            <a:r>
              <a:rPr lang="en-US" i="1" dirty="0" smtClean="0"/>
              <a:t>Journal of Research in Nursing</a:t>
            </a:r>
            <a:r>
              <a:rPr lang="en-US" dirty="0" smtClean="0"/>
              <a:t>, 17(4), 348-360.</a:t>
            </a:r>
          </a:p>
          <a:p>
            <a:endParaRPr lang="en-US" dirty="0" smtClean="0"/>
          </a:p>
          <a:p>
            <a:r>
              <a:rPr lang="en-US" dirty="0" smtClean="0"/>
              <a:t>Thompson, C. &amp; </a:t>
            </a:r>
            <a:r>
              <a:rPr lang="en-US" dirty="0" err="1" smtClean="0"/>
              <a:t>Dowding</a:t>
            </a:r>
            <a:r>
              <a:rPr lang="en-US" dirty="0" smtClean="0"/>
              <a:t>, D. (2009). </a:t>
            </a:r>
            <a:r>
              <a:rPr lang="en-US" i="1" dirty="0" smtClean="0"/>
              <a:t>Essential Decision Making and Clinical Judgement for Nurses</a:t>
            </a:r>
            <a:r>
              <a:rPr lang="en-US" dirty="0" smtClean="0"/>
              <a:t>. China: Churchill Livingstone Elsevier.</a:t>
            </a:r>
          </a:p>
          <a:p>
            <a:endParaRPr lang="en-US" dirty="0" smtClean="0"/>
          </a:p>
          <a:p>
            <a:r>
              <a:rPr lang="en-US" dirty="0"/>
              <a:t>Clinical reasoning: Instructor resources. Available from http://www.utas.edu.au/__</a:t>
            </a:r>
            <a:r>
              <a:rPr lang="en-US" dirty="0" smtClean="0"/>
              <a:t>data/assets/pdf_file/0003/263487/Clinical-Reasoning-Instructor-Resources.pdf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5095875" cy="42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4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57200"/>
            <a:ext cx="7790688" cy="57912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Course Objectives </a:t>
            </a:r>
            <a:r>
              <a:rPr lang="en-US" b="1" dirty="0" smtClean="0"/>
              <a:t>: </a:t>
            </a:r>
            <a:r>
              <a:rPr lang="en-US" dirty="0" smtClean="0"/>
              <a:t>(continued)</a:t>
            </a:r>
            <a:endParaRPr lang="en-US" dirty="0"/>
          </a:p>
          <a:p>
            <a:pPr lvl="1"/>
            <a:r>
              <a:rPr lang="en-US" dirty="0" smtClean="0"/>
              <a:t>6. Integrate </a:t>
            </a:r>
            <a:r>
              <a:rPr lang="en-US" dirty="0"/>
              <a:t>the nursing process in each decision making.(C, CITN Domains )</a:t>
            </a:r>
          </a:p>
          <a:p>
            <a:pPr lvl="1"/>
            <a:r>
              <a:rPr lang="en-US" dirty="0" smtClean="0"/>
              <a:t>7. Enumerate </a:t>
            </a:r>
            <a:r>
              <a:rPr lang="en-US" dirty="0"/>
              <a:t>and analyze the nursing issues and problems along bedside care, leadership and management. (K, C Domains )</a:t>
            </a:r>
          </a:p>
          <a:p>
            <a:pPr lvl="1"/>
            <a:r>
              <a:rPr lang="en-US" dirty="0" smtClean="0"/>
              <a:t>8. Incorporate </a:t>
            </a:r>
            <a:r>
              <a:rPr lang="en-US" dirty="0"/>
              <a:t>the transcultural framework in the care of patient in different settings. (C, CITN Domains )</a:t>
            </a:r>
          </a:p>
          <a:p>
            <a:pPr lvl="1"/>
            <a:r>
              <a:rPr lang="en-US" dirty="0" smtClean="0"/>
              <a:t>9. Integrate </a:t>
            </a:r>
            <a:r>
              <a:rPr lang="en-US" dirty="0"/>
              <a:t>evidence-based researches and related clinical scenario through readings as a foundation of sound judgment that highlights the nurse’s responsibility along professional practice. (C, CITN Domains )</a:t>
            </a:r>
          </a:p>
          <a:p>
            <a:pPr lvl="1"/>
            <a:r>
              <a:rPr lang="en-US" dirty="0" smtClean="0"/>
              <a:t>10. Describe </a:t>
            </a:r>
            <a:r>
              <a:rPr lang="en-US" dirty="0"/>
              <a:t>the responsibility in the learning process. (K Domain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1000"/>
            <a:ext cx="7696200" cy="609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Course Evaluation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44708"/>
              </p:ext>
            </p:extLst>
          </p:nvPr>
        </p:nvGraphicFramePr>
        <p:xfrm>
          <a:off x="1143000" y="1143000"/>
          <a:ext cx="7772400" cy="485139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569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2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904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Formative (60%)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Marks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044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Attendance and Active Participation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10%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044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Group Activities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10%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9044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Quiz (1,2)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10%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9044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Requirements: Presentation</a:t>
                      </a:r>
                      <a:r>
                        <a:rPr lang="en-US" sz="2800" baseline="0" dirty="0" smtClean="0"/>
                        <a:t> &amp; Submission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10%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9044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Midterm Exam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20%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904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Summative (40%)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9044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Final Exam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40%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904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Total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2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498080" cy="3810000"/>
          </a:xfrm>
        </p:spPr>
        <p:txBody>
          <a:bodyPr/>
          <a:lstStyle/>
          <a:p>
            <a:pPr algn="ctr"/>
            <a:r>
              <a:rPr lang="en-US" dirty="0" smtClean="0"/>
              <a:t>Unit 1</a:t>
            </a:r>
            <a:br>
              <a:rPr lang="en-US" dirty="0" smtClean="0"/>
            </a:br>
            <a:r>
              <a:rPr lang="en-US" dirty="0" smtClean="0"/>
              <a:t>Importance of </a:t>
            </a:r>
            <a:br>
              <a:rPr lang="en-US" dirty="0" smtClean="0"/>
            </a:br>
            <a:r>
              <a:rPr lang="en-US" dirty="0" smtClean="0"/>
              <a:t>Clinical Decision Making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0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5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33400"/>
            <a:ext cx="7498080" cy="5715000"/>
          </a:xfrm>
        </p:spPr>
        <p:txBody>
          <a:bodyPr>
            <a:normAutofit fontScale="85000" lnSpcReduction="20000"/>
          </a:bodyPr>
          <a:lstStyle/>
          <a:p>
            <a:pPr marL="82296" lvl="0" indent="0">
              <a:buNone/>
            </a:pPr>
            <a:r>
              <a:rPr lang="en-US" b="1" dirty="0"/>
              <a:t>Learning Objectives: </a:t>
            </a:r>
            <a:endParaRPr lang="en-US" b="1" dirty="0" smtClean="0"/>
          </a:p>
          <a:p>
            <a:pPr marL="82296" lvl="0" indent="0">
              <a:buNone/>
            </a:pPr>
            <a:endParaRPr lang="en-US" b="1" dirty="0"/>
          </a:p>
          <a:p>
            <a:pPr lvl="0"/>
            <a:r>
              <a:rPr lang="en-US" dirty="0"/>
              <a:t>After completion of lecture-discussions, students are expected to be able to</a:t>
            </a:r>
            <a:r>
              <a:rPr lang="en-US" dirty="0" smtClean="0"/>
              <a:t>: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Differentiate </a:t>
            </a:r>
            <a:r>
              <a:rPr lang="en-US" dirty="0"/>
              <a:t>critical thinking, judgement, clinical reasoning, clinical decision, and clinical decision making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Analyze situations or cases demonstrating clinical thinking,  judgement, clinical reasoning, clinical decision, and clinical decision making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Value the importance of learning the appropriate way of critically thinking, judgement, clinical reasoning, clinical decision and clinical decision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33400"/>
            <a:ext cx="7498080" cy="5715000"/>
          </a:xfrm>
        </p:spPr>
        <p:txBody>
          <a:bodyPr>
            <a:normAutofit fontScale="92500" lnSpcReduction="10000"/>
          </a:bodyPr>
          <a:lstStyle/>
          <a:p>
            <a:pPr marL="82296" lvl="0" indent="0">
              <a:buNone/>
            </a:pPr>
            <a:r>
              <a:rPr lang="en-US" b="1" dirty="0"/>
              <a:t>Learning Objectives: </a:t>
            </a:r>
            <a:r>
              <a:rPr lang="en-US" b="1" dirty="0" smtClean="0"/>
              <a:t>(continued)</a:t>
            </a:r>
          </a:p>
          <a:p>
            <a:pPr marL="82296" lvl="0" indent="0">
              <a:buNone/>
            </a:pPr>
            <a:endParaRPr lang="en-US" b="1" dirty="0"/>
          </a:p>
          <a:p>
            <a:r>
              <a:rPr lang="en-US" dirty="0" smtClean="0"/>
              <a:t>Understand the importance of clinical decision making</a:t>
            </a:r>
          </a:p>
          <a:p>
            <a:endParaRPr lang="en-US" dirty="0"/>
          </a:p>
          <a:p>
            <a:r>
              <a:rPr lang="en-US" dirty="0" smtClean="0"/>
              <a:t>Discuss strategies to improve decision making</a:t>
            </a:r>
          </a:p>
          <a:p>
            <a:endParaRPr lang="en-US" dirty="0" smtClean="0"/>
          </a:p>
          <a:p>
            <a:r>
              <a:rPr lang="en-US" dirty="0" smtClean="0"/>
              <a:t>Examine factors that affect decision making</a:t>
            </a:r>
          </a:p>
          <a:p>
            <a:endParaRPr lang="en-US" dirty="0" smtClean="0"/>
          </a:p>
          <a:p>
            <a:r>
              <a:rPr lang="en-US" dirty="0" smtClean="0"/>
              <a:t>Explain the roles of nurses in making patient care decisions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/>
          <a:lstStyle/>
          <a:p>
            <a:pPr marL="82296" lvl="0" indent="0">
              <a:buNone/>
            </a:pPr>
            <a:r>
              <a:rPr lang="en-US" b="1" dirty="0"/>
              <a:t>Requirements from newly qualified </a:t>
            </a:r>
            <a:r>
              <a:rPr lang="en-US" b="1" dirty="0" smtClean="0"/>
              <a:t>nurses</a:t>
            </a:r>
          </a:p>
          <a:p>
            <a:pPr marL="82296" lvl="0" indent="0">
              <a:buNone/>
            </a:pPr>
            <a:endParaRPr lang="en-US" dirty="0"/>
          </a:p>
          <a:p>
            <a:pPr lvl="0"/>
            <a:r>
              <a:rPr lang="en-US" dirty="0"/>
              <a:t>To be critical thinkers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To have ability to critique evidence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To apply best evidence in clinical practice to inform judgement and decision making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6324600"/>
            <a:ext cx="2514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Dowding</a:t>
            </a:r>
            <a:r>
              <a:rPr lang="en-US" dirty="0" smtClean="0">
                <a:solidFill>
                  <a:srgbClr val="002060"/>
                </a:solidFill>
              </a:rPr>
              <a:t> et al., 2012)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490</TotalTime>
  <Words>1517</Words>
  <Application>Microsoft Office PowerPoint</Application>
  <PresentationFormat>On-screen Show (4:3)</PresentationFormat>
  <Paragraphs>192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Nurs 425 Decision Making in Clinical Practice</vt:lpstr>
      <vt:lpstr>PowerPoint Presentation</vt:lpstr>
      <vt:lpstr>PowerPoint Presentation</vt:lpstr>
      <vt:lpstr>PowerPoint Presentation</vt:lpstr>
      <vt:lpstr>PowerPoint Presentation</vt:lpstr>
      <vt:lpstr>Unit 1 Importance of  Clinical Decision 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that affect decision making</vt:lpstr>
      <vt:lpstr>Limitations to Effective Decision Making </vt:lpstr>
      <vt:lpstr>The Nurse’s Role in Patient Decision Making </vt:lpstr>
      <vt:lpstr>Strategies to Improve Decision Making </vt:lpstr>
      <vt:lpstr>Strategies to Improve Decision Making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 425 Decision Making in Clinical Practice</dc:title>
  <dc:creator>Joel Patalagsa</dc:creator>
  <cp:lastModifiedBy>abdalshehri</cp:lastModifiedBy>
  <cp:revision>39</cp:revision>
  <dcterms:created xsi:type="dcterms:W3CDTF">2016-01-23T14:48:55Z</dcterms:created>
  <dcterms:modified xsi:type="dcterms:W3CDTF">2017-09-30T18:23:36Z</dcterms:modified>
</cp:coreProperties>
</file>