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72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7128B4-B9DD-4BDC-9990-0E26B666FF9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6D124C-875C-4132-9226-D0D4DE5323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128B4-B9DD-4BDC-9990-0E26B666FF9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124C-875C-4132-9226-D0D4DE5323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128B4-B9DD-4BDC-9990-0E26B666FF9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124C-875C-4132-9226-D0D4DE5323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>
                <a:solidFill>
                  <a:srgbClr val="794F9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1CA88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866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25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03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2969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194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8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169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192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128B4-B9DD-4BDC-9990-0E26B666FF9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124C-875C-4132-9226-D0D4DE5323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21318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0150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6D83D36-0C5F-45C1-9391-C0E64D721267}" type="datetimeFigureOut">
              <a:rPr lang="en-US" altLang="en-US">
                <a:solidFill>
                  <a:prstClr val="black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2/6/2017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221F7EC-E9D0-40DB-988C-BEB4472477A2}" type="slidenum">
              <a:rPr lang="en-US" altLang="en-US">
                <a:solidFill>
                  <a:prstClr val="black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786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DB8D061F-3BD0-4BF0-891C-4D701C2D54C4}" type="datetimeFigureOut">
              <a:rPr lang="en-US" altLang="en-US">
                <a:solidFill>
                  <a:prstClr val="black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2/6/2017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208D1F8-FF78-426D-A16C-9719224C1E4F}" type="slidenum">
              <a:rPr lang="en-US" altLang="en-US">
                <a:solidFill>
                  <a:prstClr val="black"/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02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128B4-B9DD-4BDC-9990-0E26B666FF9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124C-875C-4132-9226-D0D4DE5323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128B4-B9DD-4BDC-9990-0E26B666FF9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124C-875C-4132-9226-D0D4DE5323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128B4-B9DD-4BDC-9990-0E26B666FF9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124C-875C-4132-9226-D0D4DE5323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128B4-B9DD-4BDC-9990-0E26B666FF9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124C-875C-4132-9226-D0D4DE53235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7128B4-B9DD-4BDC-9990-0E26B666FF9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124C-875C-4132-9226-D0D4DE5323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7128B4-B9DD-4BDC-9990-0E26B666FF9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D124C-875C-4132-9226-D0D4DE5323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7128B4-B9DD-4BDC-9990-0E26B666FF9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6D124C-875C-4132-9226-D0D4DE53235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7128B4-B9DD-4BDC-9990-0E26B666FF98}" type="datetimeFigureOut">
              <a:rPr lang="en-US" smtClean="0"/>
              <a:t>2/6/2017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6D124C-875C-4132-9226-D0D4DE5323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Box 3"/>
          <p:cNvSpPr txBox="1">
            <a:spLocks noChangeArrowheads="1"/>
          </p:cNvSpPr>
          <p:nvPr userDrawn="1"/>
        </p:nvSpPr>
        <p:spPr bwMode="auto">
          <a:xfrm>
            <a:off x="6248400" y="6611938"/>
            <a:ext cx="2895600" cy="2460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smtClean="0">
                <a:solidFill>
                  <a:srgbClr val="BFBFBF"/>
                </a:solidFill>
                <a:latin typeface="Calibri" panose="020F0502020204030204" pitchFamily="34" charset="0"/>
              </a:rPr>
              <a:t>Copyright © 2014 by The University of Kansas</a:t>
            </a:r>
          </a:p>
        </p:txBody>
      </p:sp>
    </p:spTree>
    <p:extLst>
      <p:ext uri="{BB962C8B-B14F-4D97-AF65-F5344CB8AC3E}">
        <p14:creationId xmlns:p14="http://schemas.microsoft.com/office/powerpoint/2010/main" val="370830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 kern="1200">
          <a:solidFill>
            <a:srgbClr val="794F9F"/>
          </a:solidFill>
          <a:latin typeface="+mj-lt"/>
          <a:ea typeface="+mj-ea"/>
          <a:cs typeface="+mj-cs"/>
        </a:defRPr>
      </a:lvl1pPr>
      <a:lvl2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4F9F"/>
          </a:solidFill>
          <a:latin typeface="Calibri Light" panose="020F0302020204030204" pitchFamily="34" charset="0"/>
        </a:defRPr>
      </a:lvl2pPr>
      <a:lvl3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4F9F"/>
          </a:solidFill>
          <a:latin typeface="Calibri Light" panose="020F0302020204030204" pitchFamily="34" charset="0"/>
        </a:defRPr>
      </a:lvl3pPr>
      <a:lvl4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4F9F"/>
          </a:solidFill>
          <a:latin typeface="Calibri Light" panose="020F0302020204030204" pitchFamily="34" charset="0"/>
        </a:defRPr>
      </a:lvl4pPr>
      <a:lvl5pPr algn="ctr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4F9F"/>
          </a:solidFill>
          <a:latin typeface="Calibri Light" panose="020F030202020403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42900" indent="-34290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Clr>
          <a:srgbClr val="794F9F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4290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794F9F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34290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794F9F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4290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794F9F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indent="-34290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Clr>
          <a:srgbClr val="794F9F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Nursing Issues and Problems along Bedside Care, Leadership and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425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References:</a:t>
            </a:r>
          </a:p>
          <a:p>
            <a:r>
              <a:rPr lang="en-US" dirty="0" smtClean="0"/>
              <a:t>Fowler, J. (2013). </a:t>
            </a:r>
            <a:r>
              <a:rPr lang="en-US" dirty="0"/>
              <a:t>Clinical supervision: from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staff nurse </a:t>
            </a:r>
            <a:r>
              <a:rPr lang="en-US" dirty="0"/>
              <a:t>to nurse </a:t>
            </a:r>
            <a:r>
              <a:rPr lang="en-US" dirty="0" smtClean="0"/>
              <a:t>consultant. Part </a:t>
            </a:r>
            <a:r>
              <a:rPr lang="en-US" dirty="0"/>
              <a:t>2: </a:t>
            </a:r>
            <a:r>
              <a:rPr lang="en-US" dirty="0" smtClean="0"/>
              <a:t>	clarity </a:t>
            </a:r>
            <a:r>
              <a:rPr lang="en-US" dirty="0"/>
              <a:t>of </a:t>
            </a:r>
            <a:r>
              <a:rPr lang="en-US" dirty="0" smtClean="0"/>
              <a:t>terms. </a:t>
            </a:r>
            <a:r>
              <a:rPr lang="en-US" i="1" dirty="0" smtClean="0"/>
              <a:t>British Journal of Nursing</a:t>
            </a:r>
            <a:r>
              <a:rPr lang="en-US" dirty="0" smtClean="0"/>
              <a:t>, 	22(14), 848.</a:t>
            </a:r>
          </a:p>
          <a:p>
            <a:r>
              <a:rPr lang="en-US" dirty="0" err="1" smtClean="0"/>
              <a:t>Lyth</a:t>
            </a:r>
            <a:r>
              <a:rPr lang="en-US" dirty="0" smtClean="0"/>
              <a:t>, G.M. (2000). Clinical supervision: 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concept analysis. </a:t>
            </a:r>
            <a:r>
              <a:rPr lang="en-US" i="1" dirty="0"/>
              <a:t>Journal of Advanced </a:t>
            </a:r>
            <a:r>
              <a:rPr lang="en-US" i="1" dirty="0" smtClean="0"/>
              <a:t>	Nursing. 	</a:t>
            </a:r>
            <a:r>
              <a:rPr lang="en-US" dirty="0" smtClean="0"/>
              <a:t>31(3</a:t>
            </a:r>
            <a:r>
              <a:rPr lang="en-US" dirty="0"/>
              <a:t>), </a:t>
            </a:r>
            <a:r>
              <a:rPr lang="en-US" dirty="0" smtClean="0"/>
              <a:t>722-729.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Toren</a:t>
            </a:r>
            <a:r>
              <a:rPr lang="en-US" dirty="0" smtClean="0">
                <a:solidFill>
                  <a:srgbClr val="002060"/>
                </a:solidFill>
              </a:rPr>
              <a:t>, O. &amp; Wagner, N. (2010). </a:t>
            </a:r>
            <a:r>
              <a:rPr lang="en-US" dirty="0">
                <a:solidFill>
                  <a:srgbClr val="002060"/>
                </a:solidFill>
              </a:rPr>
              <a:t>Applying an </a:t>
            </a:r>
            <a:r>
              <a:rPr lang="en-US" dirty="0" smtClean="0">
                <a:solidFill>
                  <a:srgbClr val="002060"/>
                </a:solidFill>
              </a:rPr>
              <a:t>	ethical decision-making </a:t>
            </a:r>
            <a:r>
              <a:rPr lang="en-US" dirty="0">
                <a:solidFill>
                  <a:srgbClr val="002060"/>
                </a:solidFill>
              </a:rPr>
              <a:t>tool to a </a:t>
            </a:r>
            <a:r>
              <a:rPr lang="en-US" dirty="0" smtClean="0">
                <a:solidFill>
                  <a:srgbClr val="002060"/>
                </a:solidFill>
              </a:rPr>
              <a:t>nurse 	management 	dilemma. </a:t>
            </a:r>
            <a:r>
              <a:rPr lang="en-US" i="1" dirty="0" smtClean="0">
                <a:solidFill>
                  <a:srgbClr val="002060"/>
                </a:solidFill>
              </a:rPr>
              <a:t>Nursing Ethics</a:t>
            </a:r>
            <a:r>
              <a:rPr lang="en-US" dirty="0" smtClean="0">
                <a:solidFill>
                  <a:srgbClr val="002060"/>
                </a:solidFill>
              </a:rPr>
              <a:t>, 	17(3), 393-402.</a:t>
            </a:r>
          </a:p>
          <a:p>
            <a:r>
              <a:rPr lang="en-US" dirty="0" smtClean="0"/>
              <a:t>Wolf, Z.R. &amp; </a:t>
            </a:r>
            <a:r>
              <a:rPr lang="en-US" dirty="0" err="1" smtClean="0"/>
              <a:t>Zuzelo</a:t>
            </a:r>
            <a:r>
              <a:rPr lang="en-US" dirty="0" smtClean="0"/>
              <a:t>, P.R. (2006). </a:t>
            </a:r>
            <a:r>
              <a:rPr lang="en-US" i="1" dirty="0" smtClean="0"/>
              <a:t>Qualitative</a:t>
            </a:r>
            <a:r>
              <a:rPr lang="en-US" dirty="0" smtClean="0"/>
              <a:t> 	</a:t>
            </a:r>
            <a:r>
              <a:rPr lang="en-US" i="1" dirty="0" smtClean="0"/>
              <a:t>Research</a:t>
            </a:r>
            <a:r>
              <a:rPr lang="en-US" dirty="0" smtClean="0"/>
              <a:t>. 16(9), 1191-1206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19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dirty="0" smtClean="0"/>
              <a:t>Issues that nurses deal</a:t>
            </a:r>
          </a:p>
          <a:p>
            <a:pPr lvl="1"/>
            <a:r>
              <a:rPr lang="en-US" dirty="0"/>
              <a:t>inadequate </a:t>
            </a:r>
            <a:r>
              <a:rPr lang="en-US" dirty="0" smtClean="0"/>
              <a:t>staffing</a:t>
            </a:r>
          </a:p>
          <a:p>
            <a:pPr lvl="1"/>
            <a:r>
              <a:rPr lang="en-US" dirty="0" smtClean="0"/>
              <a:t>inappropriate </a:t>
            </a:r>
            <a:r>
              <a:rPr lang="en-US" dirty="0"/>
              <a:t>allocation of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prolonging </a:t>
            </a:r>
            <a:r>
              <a:rPr lang="en-US" dirty="0"/>
              <a:t>life with heroic </a:t>
            </a:r>
            <a:r>
              <a:rPr lang="en-US" dirty="0" smtClean="0"/>
              <a:t>measures</a:t>
            </a:r>
          </a:p>
          <a:p>
            <a:pPr lvl="1"/>
            <a:r>
              <a:rPr lang="en-US" dirty="0" smtClean="0"/>
              <a:t>dealing </a:t>
            </a:r>
            <a:r>
              <a:rPr lang="en-US" dirty="0"/>
              <a:t>with situations in which patients </a:t>
            </a:r>
            <a:r>
              <a:rPr lang="en-US" dirty="0" smtClean="0"/>
              <a:t>are being </a:t>
            </a:r>
            <a:r>
              <a:rPr lang="en-US" dirty="0"/>
              <a:t>discussed </a:t>
            </a:r>
            <a:r>
              <a:rPr lang="en-US" dirty="0" smtClean="0"/>
              <a:t>inappropriately</a:t>
            </a:r>
          </a:p>
          <a:p>
            <a:pPr lvl="1"/>
            <a:r>
              <a:rPr lang="en-US" dirty="0" smtClean="0"/>
              <a:t>encountering </a:t>
            </a:r>
            <a:r>
              <a:rPr lang="en-US" dirty="0"/>
              <a:t>irresponsible colleagues are</a:t>
            </a:r>
          </a:p>
          <a:p>
            <a:pPr marL="0" indent="0">
              <a:buNone/>
            </a:pPr>
            <a:r>
              <a:rPr lang="en-US" dirty="0" smtClean="0"/>
              <a:t>		 </a:t>
            </a:r>
            <a:r>
              <a:rPr lang="en-US" dirty="0"/>
              <a:t>(Berger, </a:t>
            </a:r>
            <a:r>
              <a:rPr lang="en-US" dirty="0" err="1"/>
              <a:t>Seversen</a:t>
            </a:r>
            <a:r>
              <a:rPr lang="en-US" dirty="0"/>
              <a:t>, &amp; </a:t>
            </a:r>
            <a:r>
              <a:rPr lang="en-US" dirty="0" err="1"/>
              <a:t>Chvatal</a:t>
            </a:r>
            <a:r>
              <a:rPr lang="en-US" dirty="0"/>
              <a:t>, 1991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6248400" y="6019800"/>
            <a:ext cx="2209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(Wolf &amp; </a:t>
            </a:r>
            <a:r>
              <a:rPr lang="en-US" dirty="0" err="1" smtClean="0">
                <a:solidFill>
                  <a:srgbClr val="002060"/>
                </a:solidFill>
              </a:rPr>
              <a:t>Zuzelo</a:t>
            </a:r>
            <a:r>
              <a:rPr lang="en-US" dirty="0" smtClean="0">
                <a:solidFill>
                  <a:srgbClr val="002060"/>
                </a:solidFill>
              </a:rPr>
              <a:t>, 2006)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5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do we mean by the challenges of leadership?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371600" y="2971800"/>
            <a:ext cx="7467600" cy="1722438"/>
          </a:xfrm>
        </p:spPr>
        <p:txBody>
          <a:bodyPr/>
          <a:lstStyle/>
          <a:p>
            <a:r>
              <a:rPr lang="en-US" altLang="en-US" smtClean="0"/>
              <a:t>External challenges.</a:t>
            </a:r>
          </a:p>
          <a:p>
            <a:r>
              <a:rPr lang="en-US" altLang="en-US" smtClean="0"/>
              <a:t>Internal challenges. </a:t>
            </a:r>
          </a:p>
          <a:p>
            <a:r>
              <a:rPr lang="en-US" altLang="en-US" smtClean="0"/>
              <a:t>Challenges arising from leadership itself.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706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19150" y="1295400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are the challenges of leadership most obvious?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676400" y="2743200"/>
            <a:ext cx="6172200" cy="2382838"/>
          </a:xfrm>
        </p:spPr>
        <p:txBody>
          <a:bodyPr/>
          <a:lstStyle/>
          <a:p>
            <a:r>
              <a:rPr lang="en-US" altLang="en-US" smtClean="0"/>
              <a:t>When something new is about to start.</a:t>
            </a:r>
          </a:p>
          <a:p>
            <a:r>
              <a:rPr lang="en-US" altLang="en-US" smtClean="0"/>
              <a:t>When something is about to end</a:t>
            </a:r>
          </a:p>
          <a:p>
            <a:r>
              <a:rPr lang="en-US" altLang="en-US" smtClean="0"/>
              <a:t>When times are tough.</a:t>
            </a:r>
          </a:p>
          <a:p>
            <a:r>
              <a:rPr lang="en-US" altLang="en-US" smtClean="0"/>
              <a:t>During transitions.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88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115300" cy="1325563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are some of the specific challenges that many leaders face?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7696200" cy="3429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en-US" i="1" smtClean="0"/>
              <a:t>External challenges</a:t>
            </a:r>
            <a:r>
              <a:rPr lang="en-US" altLang="en-US" smtClean="0"/>
              <a:t>:</a:t>
            </a:r>
          </a:p>
          <a:p>
            <a:r>
              <a:rPr lang="en-US" altLang="en-US" smtClean="0"/>
              <a:t>Public criticism.</a:t>
            </a:r>
          </a:p>
          <a:p>
            <a:r>
              <a:rPr lang="en-US" altLang="en-US" smtClean="0"/>
              <a:t>Flare-ups of others' interpersonal issues.</a:t>
            </a:r>
          </a:p>
          <a:p>
            <a:r>
              <a:rPr lang="en-US" altLang="en-US" smtClean="0"/>
              <a:t>Crises.</a:t>
            </a:r>
          </a:p>
          <a:p>
            <a:r>
              <a:rPr lang="en-US" altLang="en-US" smtClean="0"/>
              <a:t>Opposition and/or hostility from powerful forces. </a:t>
            </a:r>
          </a:p>
          <a:p>
            <a:r>
              <a:rPr lang="en-US" altLang="en-US" smtClean="0"/>
              <a:t>A financial or political windfall.</a:t>
            </a:r>
          </a:p>
          <a:p>
            <a:r>
              <a:rPr lang="en-US" altLang="en-US" smtClean="0"/>
              <a:t>Collaboration. </a:t>
            </a:r>
          </a:p>
          <a:p>
            <a:endParaRPr lang="en-US" altLang="en-US" sz="2000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8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534400" cy="1249363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are some of the specific challenges that many leaders face? (cont.)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7162800" cy="37798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altLang="en-US" i="1" smtClean="0"/>
              <a:t>Internal challenges:</a:t>
            </a:r>
          </a:p>
          <a:p>
            <a:r>
              <a:rPr lang="en-US" altLang="en-US" smtClean="0"/>
              <a:t>Insecurity.</a:t>
            </a:r>
          </a:p>
          <a:p>
            <a:r>
              <a:rPr lang="en-US" altLang="en-US" smtClean="0"/>
              <a:t>Defensiveness.</a:t>
            </a:r>
          </a:p>
          <a:p>
            <a:r>
              <a:rPr lang="en-US" altLang="en-US" smtClean="0"/>
              <a:t>Lack of decisiveness.</a:t>
            </a:r>
          </a:p>
          <a:p>
            <a:r>
              <a:rPr lang="en-US" altLang="en-US" smtClean="0"/>
              <a:t>Inability to be direct when there's a problem.</a:t>
            </a:r>
          </a:p>
          <a:p>
            <a:r>
              <a:rPr lang="en-US" altLang="en-US" smtClean="0"/>
              <a:t>Inability to be objective.</a:t>
            </a:r>
          </a:p>
          <a:p>
            <a:r>
              <a:rPr lang="en-US" altLang="en-US" smtClean="0"/>
              <a:t>Impatience - with others and with situations.</a:t>
            </a:r>
          </a:p>
          <a:p>
            <a:pPr>
              <a:spcBef>
                <a:spcPct val="20000"/>
              </a:spcBef>
              <a:buClr>
                <a:srgbClr val="592989"/>
              </a:buClr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339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09600" y="473075"/>
            <a:ext cx="7772400" cy="1676400"/>
          </a:xfrm>
        </p:spPr>
        <p:txBody>
          <a:bodyPr/>
          <a:lstStyle/>
          <a:p>
            <a:r>
              <a:rPr lang="en-US" altLang="en-US" smtClean="0"/>
              <a:t>Challenges stemming from the nature of the leadership role: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924800" cy="3429000"/>
          </a:xfrm>
        </p:spPr>
        <p:txBody>
          <a:bodyPr/>
          <a:lstStyle/>
          <a:p>
            <a:r>
              <a:rPr lang="en-US" altLang="en-US" smtClean="0"/>
              <a:t>Keeping an eye on, and communicating, the vision.</a:t>
            </a:r>
          </a:p>
          <a:p>
            <a:r>
              <a:rPr lang="en-US" altLang="en-US" smtClean="0"/>
              <a:t>Keeping the everyday under control while you continue to pursue the vision. </a:t>
            </a:r>
          </a:p>
          <a:p>
            <a:r>
              <a:rPr lang="en-US" altLang="en-US" smtClean="0"/>
              <a:t>Setting an example.</a:t>
            </a:r>
          </a:p>
          <a:p>
            <a:r>
              <a:rPr lang="en-US" altLang="en-US" smtClean="0"/>
              <a:t>Maintaining effectiveness over time.</a:t>
            </a:r>
          </a:p>
          <a:p>
            <a:r>
              <a:rPr lang="en-US" altLang="en-US" smtClean="0"/>
              <a:t>Maintaining effectiveness over time.</a:t>
            </a:r>
          </a:p>
          <a:p>
            <a:r>
              <a:rPr lang="en-US" altLang="en-US" smtClean="0"/>
              <a:t>Finding support.</a:t>
            </a:r>
          </a:p>
          <a:p>
            <a:pPr eaLnBrk="1" hangingPunct="1">
              <a:buFont typeface="Arial" charset="0"/>
              <a:buNone/>
            </a:pPr>
            <a:endParaRPr lang="en-US" altLang="en-US" smtClean="0"/>
          </a:p>
          <a:p>
            <a:pPr eaLnBrk="1" hangingPunct="1">
              <a:buFontTx/>
              <a:buChar char="•"/>
            </a:pPr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606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81050" y="609600"/>
            <a:ext cx="7886700" cy="1325563"/>
          </a:xfrm>
        </p:spPr>
        <p:txBody>
          <a:bodyPr/>
          <a:lstStyle/>
          <a:p>
            <a:r>
              <a:rPr lang="en-US" altLang="en-US" smtClean="0"/>
              <a:t>How can you cope with challenges?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829550" cy="4041775"/>
          </a:xfrm>
        </p:spPr>
        <p:txBody>
          <a:bodyPr/>
          <a:lstStyle/>
          <a:p>
            <a:r>
              <a:rPr lang="en-US" altLang="en-US" smtClean="0"/>
              <a:t>Be proactive</a:t>
            </a:r>
          </a:p>
          <a:p>
            <a:r>
              <a:rPr lang="en-US" altLang="en-US" smtClean="0"/>
              <a:t>Be creative</a:t>
            </a:r>
          </a:p>
          <a:p>
            <a:r>
              <a:rPr lang="en-US" altLang="en-US" smtClean="0"/>
              <a:t>Face conflict squarely</a:t>
            </a:r>
          </a:p>
          <a:p>
            <a:r>
              <a:rPr lang="en-US" altLang="en-US" smtClean="0"/>
              <a:t>Always look for common ground</a:t>
            </a:r>
          </a:p>
          <a:p>
            <a:r>
              <a:rPr lang="en-US" altLang="en-US" smtClean="0"/>
              <a:t>Retain your objectivity</a:t>
            </a:r>
          </a:p>
          <a:p>
            <a:r>
              <a:rPr lang="en-US" altLang="en-US" smtClean="0"/>
              <a:t>Look for opportunities to collaborate</a:t>
            </a:r>
          </a:p>
          <a:p>
            <a:r>
              <a:rPr lang="en-US" altLang="en-US" smtClean="0"/>
              <a:t>Listen</a:t>
            </a:r>
          </a:p>
          <a:p>
            <a:r>
              <a:rPr lang="en-US" altLang="en-US" smtClean="0"/>
              <a:t>Ask for 360-degree feedback...and use it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837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886700" cy="1325563"/>
          </a:xfrm>
        </p:spPr>
        <p:txBody>
          <a:bodyPr/>
          <a:lstStyle/>
          <a:p>
            <a:r>
              <a:rPr lang="en-US" altLang="en-US" smtClean="0"/>
              <a:t>How can you cope with challenges? (cont.)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86700" cy="3736975"/>
          </a:xfrm>
        </p:spPr>
        <p:txBody>
          <a:bodyPr/>
          <a:lstStyle/>
          <a:p>
            <a:r>
              <a:rPr lang="en-US" altLang="en-US" smtClean="0"/>
              <a:t>Look at what's going on around you.</a:t>
            </a:r>
          </a:p>
          <a:p>
            <a:r>
              <a:rPr lang="en-US" altLang="en-US" smtClean="0"/>
              <a:t>Reach out for help in facing internal challenges.</a:t>
            </a:r>
          </a:p>
          <a:p>
            <a:r>
              <a:rPr lang="en-US" altLang="en-US" smtClean="0"/>
              <a:t>Create mechanisms to revisit your vision.</a:t>
            </a:r>
          </a:p>
          <a:p>
            <a:r>
              <a:rPr lang="en-US" altLang="en-US" smtClean="0"/>
              <a:t>Share the burden.</a:t>
            </a:r>
          </a:p>
          <a:p>
            <a:r>
              <a:rPr lang="en-US" altLang="en-US" smtClean="0"/>
              <a:t>Find an individual or group with whom you can discuss the realities of leadership. </a:t>
            </a:r>
          </a:p>
          <a:p>
            <a:r>
              <a:rPr lang="en-US" altLang="en-US" smtClean="0"/>
              <a:t>Make sure you have personal time.</a:t>
            </a:r>
          </a:p>
        </p:txBody>
      </p:sp>
    </p:spTree>
    <p:extLst>
      <p:ext uri="{BB962C8B-B14F-4D97-AF65-F5344CB8AC3E}">
        <p14:creationId xmlns:p14="http://schemas.microsoft.com/office/powerpoint/2010/main" val="163697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TB English [Read-Only]" id="{D088A2AA-4631-4F62-A3D8-7824B4AEA982}" vid="{2B758632-E3B6-443C-B3D7-FC33EFAB60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225</TotalTime>
  <Words>350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Concourse</vt:lpstr>
      <vt:lpstr>Office Theme</vt:lpstr>
      <vt:lpstr>Nursing Issues and Problems along Bedside Care, Leadership and Management</vt:lpstr>
      <vt:lpstr>PowerPoint Presentation</vt:lpstr>
      <vt:lpstr>What do we mean by the challenges of leadership?</vt:lpstr>
      <vt:lpstr>When are the challenges of leadership most obvious?</vt:lpstr>
      <vt:lpstr>What are some of the specific challenges that many leaders face?</vt:lpstr>
      <vt:lpstr>What are some of the specific challenges that many leaders face? (cont.)</vt:lpstr>
      <vt:lpstr>Challenges stemming from the nature of the leadership role:</vt:lpstr>
      <vt:lpstr>How can you cope with challenges?</vt:lpstr>
      <vt:lpstr>How can you cope with challenges? (cont.)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Issues and Problems along Bedside Care, Leadership and Management</dc:title>
  <dc:creator>Joel Patalagsa</dc:creator>
  <cp:lastModifiedBy>Joel Patalagsa</cp:lastModifiedBy>
  <cp:revision>18</cp:revision>
  <dcterms:created xsi:type="dcterms:W3CDTF">2016-03-26T22:16:12Z</dcterms:created>
  <dcterms:modified xsi:type="dcterms:W3CDTF">2017-02-06T10:56:00Z</dcterms:modified>
</cp:coreProperties>
</file>