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427" r:id="rId2"/>
    <p:sldId id="428" r:id="rId3"/>
    <p:sldId id="432" r:id="rId4"/>
    <p:sldId id="437" r:id="rId5"/>
    <p:sldId id="438" r:id="rId6"/>
    <p:sldId id="439" r:id="rId7"/>
    <p:sldId id="442" r:id="rId8"/>
    <p:sldId id="445" r:id="rId9"/>
    <p:sldId id="446" r:id="rId10"/>
    <p:sldId id="450" r:id="rId11"/>
    <p:sldId id="452" r:id="rId12"/>
    <p:sldId id="453" r:id="rId13"/>
    <p:sldId id="454" r:id="rId14"/>
    <p:sldId id="455" r:id="rId15"/>
    <p:sldId id="457" r:id="rId16"/>
    <p:sldId id="458" r:id="rId17"/>
    <p:sldId id="460" r:id="rId18"/>
    <p:sldId id="461" r:id="rId19"/>
    <p:sldId id="463" r:id="rId20"/>
    <p:sldId id="467" r:id="rId21"/>
    <p:sldId id="469" r:id="rId22"/>
    <p:sldId id="471" r:id="rId23"/>
    <p:sldId id="473" r:id="rId24"/>
    <p:sldId id="474" r:id="rId25"/>
    <p:sldId id="475" r:id="rId26"/>
    <p:sldId id="477" r:id="rId27"/>
    <p:sldId id="478" r:id="rId28"/>
    <p:sldId id="479" r:id="rId29"/>
    <p:sldId id="426" r:id="rId30"/>
  </p:sldIdLst>
  <p:sldSz cx="9144000" cy="6858000" type="screen4x3"/>
  <p:notesSz cx="7200900" cy="9512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5D1"/>
    <a:srgbClr val="9DCDBB"/>
    <a:srgbClr val="7E2241"/>
    <a:srgbClr val="247C65"/>
    <a:srgbClr val="1F6B57"/>
    <a:srgbClr val="016589"/>
    <a:srgbClr val="1E5C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595" autoAdjust="0"/>
  </p:normalViewPr>
  <p:slideViewPr>
    <p:cSldViewPr snapToGrid="0">
      <p:cViewPr varScale="1">
        <p:scale>
          <a:sx n="86" d="100"/>
          <a:sy n="86" d="100"/>
        </p:scale>
        <p:origin x="11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charset="0"/>
              </a:defRPr>
            </a:lvl1pPr>
          </a:lstStyle>
          <a:p>
            <a:fld id="{8FDD3538-2830-40E2-B8CE-C36970E72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51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75" y="712788"/>
            <a:ext cx="4756150" cy="3567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4518025"/>
            <a:ext cx="5280025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charset="0"/>
              </a:defRPr>
            </a:lvl1pPr>
          </a:lstStyle>
          <a:p>
            <a:fld id="{17B24FFE-B5FB-4582-8FAC-DBF248A8E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963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533400"/>
            <a:ext cx="5867400" cy="1081088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2590800"/>
            <a:ext cx="5867400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Helvetic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CA9B51-FC6F-4BE3-BEA7-5F3F02A591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472BABC-260B-4052-A16A-692B99608D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251277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8C1E2D6-E736-4EF8-B8CD-B04CF25232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194334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705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001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000500"/>
            <a:ext cx="8001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CEAD332-9F24-420D-A286-1EC3E3BB30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6324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32290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0ED0D0F-1DFC-4E68-911B-CFD00B89D2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20931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62AD3FC-DFE1-4535-B874-E5063B2A71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342065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130DE51-4A26-4038-B1A4-B6E3FE8F41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2369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5F7DD2AB-7EEB-4F15-B61A-869739B997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180061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2496CFB-AA8C-4583-BBBE-A4F426D258C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288913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487200D4-3052-4B23-997E-CDD88D9740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77800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FA340406-3814-4756-9F2C-5444E6A688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351990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E67EBDD-686B-4FDA-B711-1B4E403581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  <p:extLst>
      <p:ext uri="{BB962C8B-B14F-4D97-AF65-F5344CB8AC3E}">
        <p14:creationId xmlns:p14="http://schemas.microsoft.com/office/powerpoint/2010/main" val="261007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8305800" y="6283325"/>
            <a:ext cx="838200" cy="574675"/>
          </a:xfrm>
          <a:prstGeom prst="rect">
            <a:avLst/>
          </a:prstGeom>
          <a:solidFill>
            <a:srgbClr val="6387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r>
              <a:rPr lang="en-US" altLang="en-US"/>
              <a:t>2-</a:t>
            </a:r>
            <a:fld id="{2C48C7EF-6C02-4002-89AF-0C6673465E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52400"/>
            <a:ext cx="6705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001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r>
              <a:rPr lang="en-US" altLang="en-US"/>
              <a:t>Copyright 2004 by Delmar Learning, a division of Thomson Learning,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-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18170" y="1072376"/>
            <a:ext cx="8368990" cy="2971800"/>
          </a:xfrm>
        </p:spPr>
        <p:txBody>
          <a:bodyPr/>
          <a:lstStyle/>
          <a:p>
            <a:pPr lvl="0" algn="ctr">
              <a:defRPr/>
            </a:pPr>
            <a: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NUR430</a:t>
            </a:r>
            <a:b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11</a:t>
            </a:r>
            <a:b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Forensics in Nursing</a:t>
            </a:r>
            <a:r>
              <a:rPr lang="en-US" sz="4000" dirty="0">
                <a:solidFill>
                  <a:sysClr val="windowText" lastClr="000000"/>
                </a:solidFill>
              </a:rPr>
              <a:t/>
            </a:r>
            <a:br>
              <a:rPr lang="en-US" sz="4000" dirty="0">
                <a:solidFill>
                  <a:sysClr val="windowText" lastClr="000000"/>
                </a:solidFill>
              </a:rPr>
            </a:b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92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1057" y="2293961"/>
            <a:ext cx="5867400" cy="108108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Nurse Coroners/</a:t>
            </a:r>
            <a:br>
              <a:rPr lang="en-US" sz="4800" dirty="0" smtClean="0"/>
            </a:br>
            <a:r>
              <a:rPr lang="en-US" sz="4800" dirty="0" smtClean="0"/>
              <a:t>Forensic Nurse Death Investigators</a:t>
            </a:r>
          </a:p>
        </p:txBody>
      </p:sp>
    </p:spTree>
    <p:extLst>
      <p:ext uri="{BB962C8B-B14F-4D97-AF65-F5344CB8AC3E}">
        <p14:creationId xmlns:p14="http://schemas.microsoft.com/office/powerpoint/2010/main" val="594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Nurse Coroner/Death Investigation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licensed nurse who carries out the duties of a death investigator in accordance with the performance standards and procedures established under the medical examiner or coroner’s system of death investigating and the jurisdictional standards of practice.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49115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Nurse Coroner/Death Investigation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have the educational background to understand exactly what causes death and what happens to a body after death occurs.  Death may be a criminal event, but it is always a medical event.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determined that the death was due to criminal cause then it is law enforcement’s job to determine who.  Who better to determine the manner of death than medical personnel?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89764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Nurse Coroner/Death Investigation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 of death is the circumstances in which the cause of death arose, i.e. natural, accident, homicide, suicide, and undetermined.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cases manner of death may be difficult to determine and may appear accidental (i.e. in a suicide without a note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possess the skills necessary to complete a psychological autopsy and interpret the subtle nuances of medications, health history and circumstances surrounding suspicious deaths.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38295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Nurse Coroner/Death Investigation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death is the physiologic derangement or biochemical disturbance incompatible with life, which is initiated by the cause of death, e.g. cardiac arrest.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are well educated in physiology and are therefore prepared to accurately distinguish between the cause and the physiologic mechanism of death.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12418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Nurse </a:t>
            </a:r>
            <a:r>
              <a:rPr lang="en-US" dirty="0" smtClean="0"/>
              <a:t>Attorneys / Legal </a:t>
            </a:r>
            <a:r>
              <a:rPr lang="en-US" dirty="0"/>
              <a:t>Nurse </a:t>
            </a:r>
            <a:r>
              <a:rPr lang="en-US" dirty="0" smtClean="0"/>
              <a:t>Consultants: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a leadership role in health care policy making.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influence health care social policy, health care legislation and nursing practice acts.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educate the public about health law issues.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educate the public about nurse attorneys.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educate nurses about the legal system.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represent the public; client advocate.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3388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Nurse Attorneys/Legal Nurse Consultants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want to make fundamental change in the way healthcare is delivered, and recognizing that it needs to occur through legislation and political process is a big piece of it.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nurses, attorneys must interact with people who are vulnerable, who have been injured or traumatized, and who need assistance to regain their wholeness.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advocacy is the skill nurses bring to the profession.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47849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Psychiatric and Mental </a:t>
            </a:r>
            <a:r>
              <a:rPr lang="en-US" dirty="0" smtClean="0"/>
              <a:t>Health: Issues and Goals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enhancement of appropriate care for the severe and persistently mentally ill.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integration of psychiatric and addictions treatment.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 promotion of mental health and prevention of psychiatric disorders.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provision of appropriate care within the criminal justice system.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equitable provision of care for children and adolescents.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38510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Psychiatric and Mental Health: Issues and Goals</a:t>
            </a:r>
            <a:endParaRPr lang="en-US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access to care for older adults and members of minority groups.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for access to psychiatric-mental health services as readily as access to medical services.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an evidence-based approach to teaching nursing students about psychiatric-mental health nursing, at both the undergraduate and the graduate levels of education</a:t>
            </a:r>
            <a:r>
              <a:rPr lang="en-US" sz="28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25474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572" y="277813"/>
            <a:ext cx="623702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Correctional Health Nurses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Correctional healthcare is a unique specialty area.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an improved working relationship between the private sector and the correctional staff in jails, adult and juvenile detention centers, prisons to meet the needs of the inmate patient.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correctional healthcare as part of the public health continuum</a:t>
            </a:r>
            <a:r>
              <a:rPr lang="en-US" dirty="0" smtClean="0"/>
              <a:t>.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487200D4-3052-4B23-997E-CDD88D97406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08581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4288" y="139390"/>
            <a:ext cx="6233615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 smtClean="0"/>
              <a:t>Forensics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Pertaining to the Law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4288" y="3174214"/>
            <a:ext cx="6400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Nursing: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Nursing to the Law</a:t>
            </a:r>
          </a:p>
        </p:txBody>
      </p:sp>
    </p:spTree>
    <p:extLst>
      <p:ext uri="{BB962C8B-B14F-4D97-AF65-F5344CB8AC3E}">
        <p14:creationId xmlns:p14="http://schemas.microsoft.com/office/powerpoint/2010/main" val="2486467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Domestic Violence </a:t>
            </a:r>
            <a:endParaRPr lang="en-US" sz="200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 is the leading cause of injury to women in the world.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 is the leading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nonobstetric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 of death to pregnant women.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9 seconds a women is battered.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1:3 women are a victim of domestic violence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39500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7982" y="204716"/>
            <a:ext cx="5431193" cy="121609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Eva’s Top 5 Domestic Violence Myths/Facts</a:t>
            </a:r>
            <a:endParaRPr lang="en-US" sz="2000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MYTHS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Poor/unemployed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victim spends a lot of time running to the doctor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would never hurt the children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only does this when he drinks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 kill her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47893" y="1752600"/>
            <a:ext cx="4334107" cy="4991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&lt;15% unemployed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2/3 will seek medical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an increased incidence of child abuse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report alcohol abuse only 1/5 drinking at the time of abuse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women die each week at the hands of their husbands/Texas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130DE51-4A26-4038-B1A4-B6E3FE8F412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24760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  <p:bldP spid="8499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05084"/>
            <a:ext cx="3838433" cy="38873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63% of Young Men Ages 11 to 20 Who Are Serving Time for Homicide Have Killed Their Mothers’ Abusers</a:t>
            </a:r>
          </a:p>
        </p:txBody>
      </p:sp>
      <p:pic>
        <p:nvPicPr>
          <p:cNvPr id="48131" name="Picture 3" descr="j028717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986" y="2064841"/>
            <a:ext cx="4392305" cy="382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2496CFB-AA8C-4583-BBBE-A4F426D258C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More Facts.. </a:t>
            </a:r>
            <a:endParaRPr lang="en-US" sz="200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 kills as many women every 5 years as the total number of Americans killed in the Vietnam War…54,000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50% of all homeless women and children in the U.S. are fleeing DV.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7 animal shelters for every 1 DV shelter.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8160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3642" y="228600"/>
            <a:ext cx="6218996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DV &amp; Healthcare Costs 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 billion dollars in health care claims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million dollars in absenteeism, high turnover and lost productivity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Employee’s miss 1,175,000 days of work per year because of DV alone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 in the US costs an estimated $67 billion/year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13,000 acts of DV against women occur in the workplace every 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to 52% of victims of DV have lost their jobs because batterers typically engage in behavior that makes it difficult to 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3263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Abuse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</a:t>
            </a:r>
          </a:p>
          <a:p>
            <a:pPr lvl="1" eaLnBrk="1" hangingPunct="1">
              <a:defRPr/>
            </a:pPr>
            <a:r>
              <a:rPr lang="en-US" smtClean="0"/>
              <a:t>Hitting, kicking, strangulation, weapons</a:t>
            </a:r>
          </a:p>
          <a:p>
            <a:pPr eaLnBrk="1" hangingPunct="1">
              <a:defRPr/>
            </a:pPr>
            <a:r>
              <a:rPr lang="en-US" smtClean="0"/>
              <a:t>Emotional/psychological </a:t>
            </a:r>
          </a:p>
          <a:p>
            <a:pPr lvl="1" eaLnBrk="1" hangingPunct="1">
              <a:defRPr/>
            </a:pPr>
            <a:r>
              <a:rPr lang="en-US" smtClean="0"/>
              <a:t>Threats, destruction of self worth, isolation</a:t>
            </a:r>
          </a:p>
          <a:p>
            <a:pPr eaLnBrk="1" hangingPunct="1">
              <a:defRPr/>
            </a:pPr>
            <a:r>
              <a:rPr lang="en-US" smtClean="0"/>
              <a:t>Financial</a:t>
            </a:r>
          </a:p>
          <a:p>
            <a:pPr lvl="1" eaLnBrk="1" hangingPunct="1">
              <a:defRPr/>
            </a:pPr>
            <a:r>
              <a:rPr lang="en-US" smtClean="0"/>
              <a:t>Work, advancement, access to finances, credit,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83857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2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 descr="Image result for photo of asking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28" y="2005653"/>
            <a:ext cx="7460823" cy="373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73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Forensic Nursing?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of forensic science, combined with clinical nursing practice as they are applied to public or legal proceedings in the law enforcement arena.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application of forensic aspects of health care combined with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biopsychosocial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of the registered nurse in the scientific investigation and treatment of trauma, death, violent or criminal activity, and traumatic accidents within the clinical or community institution (Lynch, 1991).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510" y="318448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SANE/FNE/SART</a:t>
            </a:r>
          </a:p>
        </p:txBody>
      </p:sp>
      <p:pic>
        <p:nvPicPr>
          <p:cNvPr id="14339" name="Picture 5" descr="c_green_z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228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Sexual Assault Nurse Examiner (SANE)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 nurse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has been specially trained to provide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care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sexual assault patients, who demonstrates competency in conducting a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exam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be an expert witness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5545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Benefits of a SANE TEAM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Willingness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Specialty training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care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 based documentation (drop all opinions)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issue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collection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 of custody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courtroom testimony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45347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SART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victim centered services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compassionate care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community awareness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come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we will treat you</a:t>
            </a:r>
          </a:p>
          <a:p>
            <a:pPr lvl="1" eaLnBrk="1" hangingPunct="1">
              <a:lnSpc>
                <a:spcPct val="150000"/>
              </a:lnSpc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reporting of Sexual Assaults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successful apprehension and prosecution of guilty offenders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 in the identifying of false reporting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130DE51-4A26-4038-B1A4-B6E3FE8F412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07147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  <p:bldP spid="1126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5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2-</a:t>
            </a:r>
            <a:fld id="{90ED0D0F-1DFC-4E68-911B-CFD00B89D2E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1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old Stripes">
  <a:themeElements>
    <a:clrScheme name="2_Bold Stripes 4">
      <a:dk1>
        <a:srgbClr val="492417"/>
      </a:dk1>
      <a:lt1>
        <a:srgbClr val="D4D5C3"/>
      </a:lt1>
      <a:dk2>
        <a:srgbClr val="6E4900"/>
      </a:dk2>
      <a:lt2>
        <a:srgbClr val="B9BA9C"/>
      </a:lt2>
      <a:accent1>
        <a:srgbClr val="DBD8CF"/>
      </a:accent1>
      <a:accent2>
        <a:srgbClr val="C7C8B0"/>
      </a:accent2>
      <a:accent3>
        <a:srgbClr val="E6E7DE"/>
      </a:accent3>
      <a:accent4>
        <a:srgbClr val="3D1D12"/>
      </a:accent4>
      <a:accent5>
        <a:srgbClr val="EAE9E4"/>
      </a:accent5>
      <a:accent6>
        <a:srgbClr val="B4B59F"/>
      </a:accent6>
      <a:hlink>
        <a:srgbClr val="CC9900"/>
      </a:hlink>
      <a:folHlink>
        <a:srgbClr val="808080"/>
      </a:folHlink>
    </a:clrScheme>
    <a:fontScheme name="2_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4</Template>
  <TotalTime>1669</TotalTime>
  <Words>1109</Words>
  <Application>Microsoft Office PowerPoint</Application>
  <PresentationFormat>On-screen Show (4:3)</PresentationFormat>
  <Paragraphs>129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Helvetica</vt:lpstr>
      <vt:lpstr>Times</vt:lpstr>
      <vt:lpstr>Times New Roman</vt:lpstr>
      <vt:lpstr>Wingdings</vt:lpstr>
      <vt:lpstr>2_Bold Stripes</vt:lpstr>
      <vt:lpstr>NUR430 Part 11 Forensics in Nursing </vt:lpstr>
      <vt:lpstr>Forensics: Pertaining to the Law</vt:lpstr>
      <vt:lpstr>What is Forensic Nursing?</vt:lpstr>
      <vt:lpstr>SANE/FNE/SART</vt:lpstr>
      <vt:lpstr>Sexual Assault Nurse Examiner (SANE)</vt:lpstr>
      <vt:lpstr>Benefits of a SANE TEAM</vt:lpstr>
      <vt:lpstr>SART</vt:lpstr>
      <vt:lpstr>PowerPoint Presentation</vt:lpstr>
      <vt:lpstr>PowerPoint Presentation</vt:lpstr>
      <vt:lpstr>Nurse Coroners/ Forensic Nurse Death Investigators</vt:lpstr>
      <vt:lpstr>Nurse Coroner/Death Investigation</vt:lpstr>
      <vt:lpstr>Nurse Coroner/Death Investigation</vt:lpstr>
      <vt:lpstr>Nurse Coroner/Death Investigation</vt:lpstr>
      <vt:lpstr>Nurse Coroner/Death Investigation</vt:lpstr>
      <vt:lpstr>Nurse Attorneys / Legal Nurse Consultants: Goals</vt:lpstr>
      <vt:lpstr>Nurse Attorneys/Legal Nurse Consultants</vt:lpstr>
      <vt:lpstr>Psychiatric and Mental Health: Issues and Goals</vt:lpstr>
      <vt:lpstr>Psychiatric and Mental Health: Issues and Goals</vt:lpstr>
      <vt:lpstr>Correctional Health Nurses</vt:lpstr>
      <vt:lpstr>Domestic Violence </vt:lpstr>
      <vt:lpstr>Eva’s Top 5 Domestic Violence Myths/Facts</vt:lpstr>
      <vt:lpstr>63% of Young Men Ages 11 to 20 Who Are Serving Time for Homicide Have Killed Their Mothers’ Abusers</vt:lpstr>
      <vt:lpstr>More Facts.. </vt:lpstr>
      <vt:lpstr>DV &amp; Healthcare Costs  </vt:lpstr>
      <vt:lpstr>Types of Abuse</vt:lpstr>
      <vt:lpstr>PowerPoint Presentation</vt:lpstr>
      <vt:lpstr>PowerPoint Presentation</vt:lpstr>
      <vt:lpstr>PowerPoint Presentation</vt:lpstr>
      <vt:lpstr>PowerPoint Presentation</vt:lpstr>
    </vt:vector>
  </TitlesOfParts>
  <Company>Levine•Gelb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Karen Levine/Alan Gelb</dc:creator>
  <cp:lastModifiedBy>Homood</cp:lastModifiedBy>
  <cp:revision>106</cp:revision>
  <cp:lastPrinted>2001-01-26T20:09:44Z</cp:lastPrinted>
  <dcterms:created xsi:type="dcterms:W3CDTF">2000-12-07T18:25:34Z</dcterms:created>
  <dcterms:modified xsi:type="dcterms:W3CDTF">2016-12-20T06:06:28Z</dcterms:modified>
</cp:coreProperties>
</file>