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DE9D-6EC0-4921-8D79-16CF92EF7DE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FCD2-271D-421D-899B-AEDAF07E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5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DE9D-6EC0-4921-8D79-16CF92EF7DE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FCD2-271D-421D-899B-AEDAF07E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1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DE9D-6EC0-4921-8D79-16CF92EF7DE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FCD2-271D-421D-899B-AEDAF07E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8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99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1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19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61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23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DE9D-6EC0-4921-8D79-16CF92EF7DE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FCD2-271D-421D-899B-AEDAF07E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49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39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57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2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DE9D-6EC0-4921-8D79-16CF92EF7DE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FCD2-271D-421D-899B-AEDAF07E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9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DE9D-6EC0-4921-8D79-16CF92EF7DE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FCD2-271D-421D-899B-AEDAF07E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3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DE9D-6EC0-4921-8D79-16CF92EF7DE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FCD2-271D-421D-899B-AEDAF07E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7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DE9D-6EC0-4921-8D79-16CF92EF7DE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FCD2-271D-421D-899B-AEDAF07E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DE9D-6EC0-4921-8D79-16CF92EF7DE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FCD2-271D-421D-899B-AEDAF07E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DE9D-6EC0-4921-8D79-16CF92EF7DE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FCD2-271D-421D-899B-AEDAF07E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DE9D-6EC0-4921-8D79-16CF92EF7DE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FCD2-271D-421D-899B-AEDAF07E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7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DE9D-6EC0-4921-8D79-16CF92EF7DE8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FCD2-271D-421D-899B-AEDAF07E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3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6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91020" y="472281"/>
            <a:ext cx="6153583" cy="990600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sz="4000" dirty="0"/>
              <a:t>KING SAUD UNIVERSITY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1173163"/>
            <a:ext cx="57150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/>
              <a:t>College of Nursing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49" y="143236"/>
            <a:ext cx="1313067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24242"/>
            <a:ext cx="1232766" cy="155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9418" y="2001127"/>
            <a:ext cx="6169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5533" y="4016298"/>
            <a:ext cx="7599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black"/>
                </a:solidFill>
                <a:latin typeface="Calibri"/>
              </a:rPr>
              <a:t>Nursing theories </a:t>
            </a:r>
            <a:endParaRPr lang="en-US" sz="54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0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(cont.)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63711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Concepts are socially constructed label that may represent more than a single phenomenon.</a:t>
            </a:r>
          </a:p>
          <a:p>
            <a:pPr algn="l" rtl="0"/>
            <a:r>
              <a:rPr lang="en-US" b="1" dirty="0" smtClean="0"/>
              <a:t>For example: </a:t>
            </a:r>
          </a:p>
          <a:p>
            <a:pPr lvl="1" algn="l" rtl="0"/>
            <a:r>
              <a:rPr lang="en-US" dirty="0" smtClean="0"/>
              <a:t>When you hear the word chair</a:t>
            </a:r>
          </a:p>
          <a:p>
            <a:pPr lvl="1" algn="l" rtl="0"/>
            <a:r>
              <a:rPr lang="en-US" dirty="0" smtClean="0"/>
              <a:t>The mental image that probably comes to mind is an item of furniture used for sitting.</a:t>
            </a:r>
          </a:p>
          <a:p>
            <a:pPr lvl="1" algn="l" rtl="0"/>
            <a:r>
              <a:rPr lang="en-US" dirty="0" smtClean="0"/>
              <a:t>The word chair could represent many different kinds of furniture for sitting, such as a desk chair, a high chair, or an school chair. </a:t>
            </a:r>
          </a:p>
          <a:p>
            <a:pPr lvl="1" algn="l" rtl="0"/>
            <a:r>
              <a:rPr lang="en-US" dirty="0" smtClean="0"/>
              <a:t>Further, the word chair could also represent the leader of a committee or the head of a corporation. </a:t>
            </a:r>
          </a:p>
          <a:p>
            <a:pPr lvl="1" algn="l" rtl="0"/>
            <a:r>
              <a:rPr lang="en-US" dirty="0" smtClean="0"/>
              <a:t>Therefore, the meaning of the word chair depends on the context in which it is used.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"/>
            <a:ext cx="173456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5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Major concepts in nursing are: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Person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Nursing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981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6" y="28194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Describe the relationships between concepts</a:t>
            </a:r>
          </a:p>
          <a:p>
            <a:pPr algn="l" rtl="0"/>
            <a:r>
              <a:rPr lang="en-US" dirty="0" smtClean="0"/>
              <a:t>Represent how concepts affect each other.</a:t>
            </a:r>
          </a:p>
          <a:p>
            <a:pPr algn="l" rtl="0"/>
            <a:r>
              <a:rPr lang="en-US" dirty="0" smtClean="0"/>
              <a:t>Example: “people seem to be happier in the springtime.”</a:t>
            </a:r>
          </a:p>
          <a:p>
            <a:pPr lvl="1" algn="l" rtl="0"/>
            <a:r>
              <a:rPr lang="en-US" dirty="0" smtClean="0"/>
              <a:t>This proposition establishes a relationship between the concept of happiness and the time of the year. </a:t>
            </a:r>
          </a:p>
          <a:p>
            <a:pPr algn="l" rtl="0"/>
            <a:r>
              <a:rPr lang="en-US" dirty="0" smtClean="0"/>
              <a:t>An other example: “multiple and rapid losses predispose one to feelings of helplessness.” </a:t>
            </a:r>
          </a:p>
          <a:p>
            <a:pPr lvl="1" algn="l" rtl="0"/>
            <a:r>
              <a:rPr lang="en-US" dirty="0" smtClean="0"/>
              <a:t>linking the concept of helplessness and the concept of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4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 theory is a set of concepts and propositions that provide an orderly way to view phenomena.</a:t>
            </a:r>
          </a:p>
          <a:p>
            <a:pPr algn="l" rtl="0"/>
            <a:r>
              <a:rPr lang="en-US" dirty="0" smtClean="0"/>
              <a:t>The purpose of the theory, may be description, explanation, and prediction of phenomenon.</a:t>
            </a:r>
          </a:p>
          <a:p>
            <a:pPr algn="l" rtl="0"/>
            <a:r>
              <a:rPr lang="en-US" dirty="0" smtClean="0"/>
              <a:t> A theory not only helps us to organize our thoughts and ideas, but it may also help direct us in what to do and when and how to do it.</a:t>
            </a:r>
          </a:p>
        </p:txBody>
      </p:sp>
    </p:spTree>
    <p:extLst>
      <p:ext uri="{BB962C8B-B14F-4D97-AF65-F5344CB8AC3E}">
        <p14:creationId xmlns:p14="http://schemas.microsoft.com/office/powerpoint/2010/main" val="1520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addition to using theories specifically constructed to describe, explain, and predict the phenomena of concern to nursing, the nursing profession has long used theories from nursing  other disciplines. </a:t>
            </a:r>
          </a:p>
          <a:p>
            <a:pPr marL="0" indent="0">
              <a:buNone/>
            </a:pPr>
            <a:r>
              <a:rPr lang="en-US" dirty="0"/>
              <a:t>For example, non-nursing theories such as:</a:t>
            </a:r>
          </a:p>
          <a:p>
            <a:r>
              <a:rPr lang="en-US" dirty="0"/>
              <a:t>Maslow’s Hierarchy of Basic Human Needs</a:t>
            </a:r>
          </a:p>
          <a:p>
            <a:r>
              <a:rPr lang="en-US" dirty="0"/>
              <a:t>Erikson’s Theory of Human Development, and </a:t>
            </a:r>
          </a:p>
          <a:p>
            <a:r>
              <a:rPr lang="en-US" dirty="0" err="1"/>
              <a:t>Selye’s</a:t>
            </a:r>
            <a:r>
              <a:rPr lang="en-US" dirty="0"/>
              <a:t> General Adaptation Syndrome to name few.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75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nursing theories?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Before 1950s, nursing knowledge was extremely limited and almost entirely task oriented. </a:t>
            </a:r>
          </a:p>
          <a:p>
            <a:pPr algn="l" rtl="0"/>
            <a:r>
              <a:rPr lang="en-US" dirty="0" smtClean="0"/>
              <a:t>The explosion of knowledge, created the need to systematically organize the tremendous volume of new information being generated.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3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categorization of knowledge and the analysis of client care situations help us communicate in coherent and meaningful ways.</a:t>
            </a:r>
          </a:p>
          <a:p>
            <a:r>
              <a:rPr lang="en-US" dirty="0"/>
              <a:t>Theories provide us with frameworks for decision making in practice.</a:t>
            </a:r>
          </a:p>
          <a:p>
            <a:r>
              <a:rPr lang="en-US" dirty="0"/>
              <a:t>Theories help nurses establish professional autonomy and, ultimately, control of certain aspects of practice.  </a:t>
            </a:r>
          </a:p>
          <a:p>
            <a:r>
              <a:rPr lang="en-US" dirty="0"/>
              <a:t>Theories help develop the knowledge base to respond to changes in societal needs.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765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between Nursing Practice, Theory, and Research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97152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Nursing research is the systematic application of formalized methods for generating valid and dependable information about the phenomena of concern to the discipline of nursing.</a:t>
            </a:r>
          </a:p>
          <a:p>
            <a:pPr algn="l" rtl="0"/>
            <a:r>
              <a:rPr lang="en-US" dirty="0" smtClean="0"/>
              <a:t>The relationship between nursing practice, theory, and research is depicted in following figure  </a:t>
            </a:r>
          </a:p>
          <a:p>
            <a:pPr algn="l" rtl="0"/>
            <a:r>
              <a:rPr lang="en-US" dirty="0" smtClean="0"/>
              <a:t>Nursing practice is the focal point of the relationship between practice, theory, and research. </a:t>
            </a:r>
          </a:p>
        </p:txBody>
      </p:sp>
    </p:spTree>
    <p:extLst>
      <p:ext uri="{BB962C8B-B14F-4D97-AF65-F5344CB8AC3E}">
        <p14:creationId xmlns:p14="http://schemas.microsoft.com/office/powerpoint/2010/main" val="28420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provides the raw material for the ideas that are systematically developed and organized in the form of nursing theory. </a:t>
            </a:r>
          </a:p>
          <a:p>
            <a:r>
              <a:rPr lang="en-US" dirty="0"/>
              <a:t>The ideas proposed by nursing theory must be tested and validated through nursing research. </a:t>
            </a:r>
          </a:p>
          <a:p>
            <a:r>
              <a:rPr lang="en-US" dirty="0"/>
              <a:t>In turn, new knowledge that results from nursing research is used to transform and inform nursing practice. </a:t>
            </a:r>
          </a:p>
          <a:p>
            <a:r>
              <a:rPr lang="en-US" dirty="0"/>
              <a:t>Alternatively, nursing practice generates questions that serve as the basis for nursing </a:t>
            </a:r>
          </a:p>
          <a:p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14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Theory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5313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Although theories address relatively specific and concrete phenomena, they vary in scope. </a:t>
            </a:r>
          </a:p>
          <a:p>
            <a:pPr algn="l" rtl="0"/>
            <a:r>
              <a:rPr lang="en-US" dirty="0" smtClean="0"/>
              <a:t>Scope refers to the relative level of substantive specificity of a theory and the concreteness of its concepts and propositions.</a:t>
            </a:r>
          </a:p>
        </p:txBody>
      </p:sp>
    </p:spTree>
    <p:extLst>
      <p:ext uri="{BB962C8B-B14F-4D97-AF65-F5344CB8AC3E}">
        <p14:creationId xmlns:p14="http://schemas.microsoft.com/office/powerpoint/2010/main" val="26829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Describe concept, proposition, theory, paradigm, and metaparadigm.</a:t>
            </a:r>
          </a:p>
          <a:p>
            <a:pPr algn="l" rtl="0"/>
            <a:r>
              <a:rPr lang="en-US" dirty="0" smtClean="0"/>
              <a:t>Explain the relationships of concepts and propositions to theory.</a:t>
            </a:r>
          </a:p>
          <a:p>
            <a:pPr algn="l" rtl="0"/>
            <a:r>
              <a:rPr lang="en-US" dirty="0" smtClean="0"/>
              <a:t>Describe the link between nursing theory and the continuing development of the nursing profession.</a:t>
            </a:r>
          </a:p>
          <a:p>
            <a:pPr algn="l" rtl="0"/>
            <a:r>
              <a:rPr lang="en-US" dirty="0" smtClean="0"/>
              <a:t>Explain the relationship between nursing practice, nursing theory, and nursing research.</a:t>
            </a:r>
          </a:p>
          <a:p>
            <a:pPr algn="l" rtl="0"/>
            <a:r>
              <a:rPr lang="en-US" dirty="0" smtClean="0"/>
              <a:t>Apply the principles of selected nursing theories, such as the Self-Care Deficit Theory of Nursing, and the Roy Adaptation Model, to nursing practice.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4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three different categories relate to the scope of theories:</a:t>
            </a:r>
          </a:p>
          <a:p>
            <a:r>
              <a:rPr lang="en-US" dirty="0"/>
              <a:t>Grand theories</a:t>
            </a:r>
          </a:p>
          <a:p>
            <a:r>
              <a:rPr lang="en-US" dirty="0"/>
              <a:t>Middle-range theories</a:t>
            </a:r>
          </a:p>
          <a:p>
            <a:r>
              <a:rPr lang="en-US" dirty="0"/>
              <a:t>Micro-range theories.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948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Grand Theory</a:t>
            </a:r>
          </a:p>
          <a:p>
            <a:pPr marL="0" indent="0">
              <a:buNone/>
            </a:pPr>
            <a:r>
              <a:rPr lang="en-US" dirty="0"/>
              <a:t>Composed of concepts representing global and extremely complex phenomena. </a:t>
            </a:r>
          </a:p>
          <a:p>
            <a:pPr marL="0" indent="0">
              <a:buNone/>
            </a:pPr>
            <a:r>
              <a:rPr lang="en-US" dirty="0"/>
              <a:t>It is the broadest in scope, represents the most abstract level of development, and addresses the broad phenomena of concern  to nursing.</a:t>
            </a:r>
          </a:p>
          <a:p>
            <a:pPr marL="0" indent="0">
              <a:buNone/>
            </a:pPr>
            <a:r>
              <a:rPr lang="en-US" dirty="0"/>
              <a:t>An example of a grand theory is Orem’s Self-Care Deficit Theory of Nursing.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855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Theory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600200"/>
            <a:ext cx="8003232" cy="478112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400" b="1" dirty="0"/>
              <a:t>Micro-range theory </a:t>
            </a:r>
          </a:p>
          <a:p>
            <a:pPr algn="l" rtl="0"/>
            <a:r>
              <a:rPr lang="en-US" dirty="0" smtClean="0"/>
              <a:t>A micro-range theory is the most concrete and narrow in scope. </a:t>
            </a:r>
          </a:p>
          <a:p>
            <a:pPr algn="l" rtl="0"/>
            <a:r>
              <a:rPr lang="en-US" dirty="0" smtClean="0"/>
              <a:t>Explains a specific phenomenon of concern to the profession</a:t>
            </a:r>
          </a:p>
          <a:p>
            <a:pPr algn="l" rtl="0"/>
            <a:r>
              <a:rPr lang="en-US" dirty="0" smtClean="0"/>
              <a:t>For example: the effect of social supports on grieving and would establish nursing care guidelines to address the problem.   </a:t>
            </a:r>
          </a:p>
          <a:p>
            <a:pPr algn="l" rtl="0">
              <a:buNone/>
            </a:pP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0258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Micro-range </a:t>
            </a:r>
            <a:r>
              <a:rPr lang="en-US" dirty="0"/>
              <a:t>theory </a:t>
            </a:r>
          </a:p>
          <a:p>
            <a:pPr marL="0" indent="0">
              <a:buNone/>
            </a:pPr>
            <a:r>
              <a:rPr lang="en-US" dirty="0"/>
              <a:t>A micro-range theory is the most concrete and narrow in scope. </a:t>
            </a:r>
          </a:p>
          <a:p>
            <a:pPr marL="0" indent="0">
              <a:buNone/>
            </a:pPr>
            <a:r>
              <a:rPr lang="en-US" dirty="0"/>
              <a:t>Explains a specific phenomenon of concern to the profession</a:t>
            </a:r>
          </a:p>
          <a:p>
            <a:pPr marL="0" indent="0">
              <a:buNone/>
            </a:pPr>
            <a:r>
              <a:rPr lang="en-US" dirty="0"/>
              <a:t>For example: the effect of social supports on grieving and would establish nursing care guidelines to address the problem.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62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sz="3800" b="1" dirty="0"/>
              <a:t>Some of the more contemporary theories in nursing are creating new views of:</a:t>
            </a:r>
          </a:p>
          <a:p>
            <a:pPr lvl="1" algn="l" rtl="0"/>
            <a:r>
              <a:rPr lang="en-US" dirty="0" smtClean="0"/>
              <a:t>Person, </a:t>
            </a:r>
          </a:p>
          <a:p>
            <a:pPr lvl="1" algn="l" rtl="0"/>
            <a:r>
              <a:rPr lang="en-US" dirty="0" smtClean="0"/>
              <a:t>Environment, </a:t>
            </a:r>
          </a:p>
          <a:p>
            <a:pPr lvl="1" algn="l" rtl="0"/>
            <a:r>
              <a:rPr lang="en-US" dirty="0" smtClean="0"/>
              <a:t>Health, and</a:t>
            </a:r>
          </a:p>
          <a:p>
            <a:pPr lvl="1" algn="l" rtl="0"/>
            <a:r>
              <a:rPr lang="en-US" dirty="0" smtClean="0"/>
              <a:t>Nursing. </a:t>
            </a:r>
          </a:p>
          <a:p>
            <a:pPr algn="l" rtl="0"/>
            <a:r>
              <a:rPr lang="en-US" dirty="0" smtClean="0"/>
              <a:t>What are your beliefs about the nature of the person? </a:t>
            </a:r>
          </a:p>
          <a:p>
            <a:pPr algn="l" rtl="0"/>
            <a:r>
              <a:rPr lang="en-US" dirty="0" smtClean="0"/>
              <a:t>Do you view the person as a holistic being or parts that make up a whole? </a:t>
            </a:r>
          </a:p>
          <a:p>
            <a:pPr algn="l" rtl="0"/>
            <a:r>
              <a:rPr lang="en-US" dirty="0" smtClean="0"/>
              <a:t>Is your concept of environment centered more on external or internal conditions? </a:t>
            </a:r>
          </a:p>
          <a:p>
            <a:pPr algn="l" rtl="0"/>
            <a:r>
              <a:rPr lang="en-US" dirty="0" smtClean="0"/>
              <a:t>Can the person be considered in isolation of the environment?</a:t>
            </a:r>
          </a:p>
          <a:p>
            <a:pPr algn="l" rtl="0"/>
            <a:r>
              <a:rPr lang="en-US" dirty="0" smtClean="0"/>
              <a:t>How do you define health? Is illness the opposite of health? </a:t>
            </a:r>
          </a:p>
          <a:p>
            <a:pPr algn="l" rtl="0"/>
            <a:r>
              <a:rPr lang="en-US" dirty="0" smtClean="0"/>
              <a:t>What is the purpose of nursing? </a:t>
            </a:r>
          </a:p>
          <a:p>
            <a:pPr algn="l" rtl="0"/>
            <a:r>
              <a:rPr lang="en-US" dirty="0" smtClean="0"/>
              <a:t>How does nursing accomplish its goals?</a:t>
            </a:r>
            <a:endParaRPr lang="ar-S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Orem’s Self Care Model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Proposes that self care involves  activities that people initiate and perform on their own.</a:t>
            </a:r>
          </a:p>
          <a:p>
            <a:pPr algn="l" rtl="0"/>
            <a:r>
              <a:rPr lang="en-US" dirty="0" smtClean="0"/>
              <a:t>The model focuses on the person’s role in self-health care </a:t>
            </a:r>
          </a:p>
          <a:p>
            <a:pPr algn="l" rtl="0"/>
            <a:r>
              <a:rPr lang="en-US" dirty="0" smtClean="0"/>
              <a:t>People generally know how to take care of themselves (self care).</a:t>
            </a:r>
          </a:p>
        </p:txBody>
      </p:sp>
    </p:spTree>
    <p:extLst>
      <p:ext uri="{BB962C8B-B14F-4D97-AF65-F5344CB8AC3E}">
        <p14:creationId xmlns:p14="http://schemas.microsoft.com/office/powerpoint/2010/main" val="41124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According to each person’s ability to meet self-care needs, the nurse provides:</a:t>
            </a:r>
          </a:p>
          <a:p>
            <a:pPr marL="0" indent="0">
              <a:buNone/>
            </a:pPr>
            <a:r>
              <a:rPr lang="en-US" dirty="0"/>
              <a:t>Wholly compensatory (when the person totally dependent on others)</a:t>
            </a:r>
          </a:p>
          <a:p>
            <a:pPr marL="0" indent="0">
              <a:buNone/>
            </a:pPr>
            <a:r>
              <a:rPr lang="en-US" dirty="0"/>
              <a:t>Partially compensatory (when the person partially dependent on others)</a:t>
            </a:r>
          </a:p>
          <a:p>
            <a:pPr marL="0" indent="0">
              <a:buNone/>
            </a:pPr>
            <a:r>
              <a:rPr lang="en-US" dirty="0"/>
              <a:t>Supportive-educative care (when the person need some type of education). 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29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Roy’s Adaptation Model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Human are considered as </a:t>
            </a:r>
            <a:r>
              <a:rPr lang="en-US" sz="2400" dirty="0" err="1"/>
              <a:t>biopyschosocial</a:t>
            </a:r>
            <a:r>
              <a:rPr lang="en-US" sz="2400" dirty="0"/>
              <a:t> beings in constant interaction with the changing environment.</a:t>
            </a:r>
          </a:p>
          <a:p>
            <a:pPr algn="l" rtl="0"/>
            <a:r>
              <a:rPr lang="en-US" sz="2400" dirty="0"/>
              <a:t>A person must adapt to a variety of stimuli.</a:t>
            </a:r>
          </a:p>
          <a:p>
            <a:pPr algn="l" rtl="0"/>
            <a:r>
              <a:rPr lang="en-US" sz="2400" dirty="0"/>
              <a:t>There are three types of stimuli</a:t>
            </a:r>
          </a:p>
          <a:p>
            <a:pPr lvl="1" algn="l" rtl="0"/>
            <a:r>
              <a:rPr lang="en-US" sz="2400" dirty="0"/>
              <a:t>Focal: </a:t>
            </a:r>
          </a:p>
          <a:p>
            <a:pPr lvl="2" algn="l" rtl="0"/>
            <a:r>
              <a:rPr lang="en-US" dirty="0" smtClean="0"/>
              <a:t>Immediately confront a person in a given situation such as loss of </a:t>
            </a:r>
            <a:r>
              <a:rPr lang="en-US" smtClean="0"/>
              <a:t>loved one</a:t>
            </a:r>
            <a:endParaRPr lang="en-US" dirty="0" smtClean="0"/>
          </a:p>
          <a:p>
            <a:pPr lvl="1" algn="l" rtl="0"/>
            <a:r>
              <a:rPr lang="en-US" sz="2400" dirty="0"/>
              <a:t>Contextual:</a:t>
            </a:r>
          </a:p>
          <a:p>
            <a:pPr lvl="2" algn="l" rtl="0"/>
            <a:r>
              <a:rPr lang="en-US" dirty="0" smtClean="0"/>
              <a:t>Background stimuli that include the person’s sex, developmental stage, coping mechanisms, and surrounding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25777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Residual:</a:t>
            </a:r>
          </a:p>
          <a:p>
            <a:r>
              <a:rPr lang="en-US" dirty="0"/>
              <a:t>Beliefs, attitudes, and traits.</a:t>
            </a:r>
          </a:p>
          <a:p>
            <a:r>
              <a:rPr lang="en-US" dirty="0"/>
              <a:t>Nursing is needed when unusual stress occur or coping mechanisms is weak.</a:t>
            </a:r>
          </a:p>
          <a:p>
            <a:r>
              <a:rPr lang="en-US" dirty="0"/>
              <a:t>Nurses help people adapt in four different modes:</a:t>
            </a:r>
          </a:p>
          <a:p>
            <a:r>
              <a:rPr lang="en-US" dirty="0"/>
              <a:t>Physiological needs, Self-concept, Role function, and Interdependence</a:t>
            </a:r>
          </a:p>
          <a:p>
            <a:r>
              <a:rPr lang="en-US" dirty="0"/>
              <a:t>The focus is the total being, not as in medicine where the focus is on disease process.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90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Evidenced Based Practice (EBP)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Is the integration of clinical expertise, patient values, and the best research evidence into the decision making process for patient care.</a:t>
            </a:r>
          </a:p>
          <a:p>
            <a:pPr algn="l" rtl="0"/>
            <a:r>
              <a:rPr lang="en-US" dirty="0" smtClean="0"/>
              <a:t>How long we should put a thermometer in patient mouth to obtain body temperature (1,3,5 minutes).</a:t>
            </a:r>
          </a:p>
          <a:p>
            <a:pPr algn="l" rtl="0"/>
            <a:r>
              <a:rPr lang="en-US" dirty="0" smtClean="0"/>
              <a:t>Too much time cost more and less comfortable to the patient, less time may lead to inaccurate measurement</a:t>
            </a:r>
          </a:p>
        </p:txBody>
      </p:sp>
    </p:spTree>
    <p:extLst>
      <p:ext uri="{BB962C8B-B14F-4D97-AF65-F5344CB8AC3E}">
        <p14:creationId xmlns:p14="http://schemas.microsoft.com/office/powerpoint/2010/main" val="152103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KNOWLEDGE DEVELOPMENT IN NURSING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The knowledge in a particular profession can be arranged in a hierarchical structure that ranges from abstract to concrete. </a:t>
            </a:r>
          </a:p>
          <a:p>
            <a:pPr algn="l" rtl="0"/>
            <a:r>
              <a:rPr lang="en-US" dirty="0" smtClean="0"/>
              <a:t>Theories</a:t>
            </a:r>
          </a:p>
          <a:p>
            <a:pPr lvl="1" algn="l" rtl="0"/>
            <a:r>
              <a:rPr lang="en-US" dirty="0" smtClean="0"/>
              <a:t>Represent the most concrete component of a profession. </a:t>
            </a:r>
          </a:p>
          <a:p>
            <a:pPr lvl="1" algn="l" rtl="0"/>
            <a:r>
              <a:rPr lang="en-US" dirty="0" smtClean="0"/>
              <a:t>Several theories that share a common view of the world can be grouped together to form a paradigm.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362200"/>
            <a:ext cx="1621351" cy="15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4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Think about it:</a:t>
            </a:r>
          </a:p>
          <a:p>
            <a:r>
              <a:rPr lang="en-US" dirty="0"/>
              <a:t>A hospital of 1000 bed we need to obtain temp. three time a day (then we need 1000X 3= 3000 times) </a:t>
            </a:r>
          </a:p>
          <a:p>
            <a:r>
              <a:rPr lang="en-US" dirty="0"/>
              <a:t>If we measure the temp in 1, 3, and 5 minutes the time needed will be 3000, 9000, 15000 minutes, means 50, 150, 250 hours, this equals to 4, 12, 20 nurses working full time</a:t>
            </a:r>
          </a:p>
          <a:p>
            <a:r>
              <a:rPr lang="en-US" dirty="0"/>
              <a:t>The question then, if measuring temp. in 3 minutes  produce same results as 5 minutes, then we are wasting the work of 8 nurses.</a:t>
            </a:r>
          </a:p>
          <a:p>
            <a:r>
              <a:rPr lang="en-US" dirty="0"/>
              <a:t>This beside the discomfort to patients.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389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New Practice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Finding Best Practices (EBP)</a:t>
            </a:r>
          </a:p>
          <a:p>
            <a:pPr algn="l" rtl="0"/>
            <a:r>
              <a:rPr lang="en-US" dirty="0" smtClean="0"/>
              <a:t>Location in literature</a:t>
            </a:r>
          </a:p>
          <a:p>
            <a:pPr algn="l" rtl="0"/>
            <a:r>
              <a:rPr lang="en-US" dirty="0" smtClean="0"/>
              <a:t>Online database (e. g.: CINAH, </a:t>
            </a:r>
            <a:r>
              <a:rPr lang="en-US" dirty="0" err="1" smtClean="0"/>
              <a:t>MedLine</a:t>
            </a:r>
            <a:r>
              <a:rPr lang="en-US" dirty="0" smtClean="0"/>
              <a:t>, </a:t>
            </a:r>
            <a:r>
              <a:rPr lang="en-US" dirty="0" err="1" smtClean="0"/>
              <a:t>PubMed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Evidence-based practice centers (e. g.: Cochrane Collaboration )</a:t>
            </a:r>
          </a:p>
          <a:p>
            <a:pPr algn="l" rtl="0"/>
            <a:r>
              <a:rPr lang="en-US" dirty="0" smtClean="0"/>
              <a:t>Journals (e. g.: Evidence-Based Nursing) </a:t>
            </a:r>
          </a:p>
          <a:p>
            <a:pPr algn="l" rtl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04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steps in managerial support</a:t>
            </a:r>
          </a:p>
          <a:p>
            <a:r>
              <a:rPr lang="en-US" dirty="0"/>
              <a:t>Establishing a new culture</a:t>
            </a:r>
          </a:p>
          <a:p>
            <a:r>
              <a:rPr lang="en-US" dirty="0"/>
              <a:t>Creating capacity for organizational change</a:t>
            </a:r>
          </a:p>
          <a:p>
            <a:r>
              <a:rPr lang="en-US" dirty="0"/>
              <a:t>Sustaining change through revision of system’s infrastructure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509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Steps to Ensuring Practice is Evidence-Based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971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Develop a researchable practice question</a:t>
            </a:r>
          </a:p>
          <a:p>
            <a:pPr algn="l" rtl="0"/>
            <a:r>
              <a:rPr lang="en-US" dirty="0" smtClean="0"/>
              <a:t>Design and implement an evidence search</a:t>
            </a:r>
          </a:p>
          <a:p>
            <a:pPr algn="l" rtl="0"/>
            <a:r>
              <a:rPr lang="en-US" dirty="0" smtClean="0"/>
              <a:t>Retrieve and appraise evidence</a:t>
            </a:r>
          </a:p>
          <a:p>
            <a:pPr algn="l" rtl="0"/>
            <a:r>
              <a:rPr lang="en-US" dirty="0" smtClean="0"/>
              <a:t>Integrate clinical evidence in order to implement an evidence-based decision</a:t>
            </a:r>
          </a:p>
          <a:p>
            <a:pPr algn="l" rtl="0"/>
            <a:r>
              <a:rPr lang="en-US" dirty="0" smtClean="0"/>
              <a:t>Evaluate clinical practice and EBP process outcomes   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7378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Barriers to EBP Implementation  </a:t>
            </a:r>
          </a:p>
          <a:p>
            <a:r>
              <a:rPr lang="en-US" dirty="0"/>
              <a:t>Lack </a:t>
            </a:r>
            <a:r>
              <a:rPr lang="en-US" dirty="0" smtClean="0"/>
              <a:t>of time</a:t>
            </a:r>
            <a:r>
              <a:rPr lang="en-US" dirty="0"/>
              <a:t>, organizational support, perceived power to effect change, and  literature</a:t>
            </a:r>
          </a:p>
          <a:p>
            <a:r>
              <a:rPr lang="en-US" dirty="0"/>
              <a:t>Uncertain of personnel’s ability to use research</a:t>
            </a:r>
          </a:p>
          <a:p>
            <a:r>
              <a:rPr lang="en-US" dirty="0"/>
              <a:t>Critical colleagues</a:t>
            </a:r>
          </a:p>
          <a:p>
            <a:r>
              <a:rPr lang="en-US" dirty="0"/>
              <a:t>Cost to implement</a:t>
            </a:r>
          </a:p>
          <a:p>
            <a:r>
              <a:rPr lang="en-US" dirty="0"/>
              <a:t>Interdisciplinary support</a:t>
            </a:r>
          </a:p>
          <a:p>
            <a:endParaRPr lang="en-US" dirty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071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5821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Paradigm</a:t>
            </a:r>
          </a:p>
          <a:p>
            <a:r>
              <a:rPr lang="en-US" dirty="0"/>
              <a:t>Is a particular viewpoint or perspective about the phenomena of concern to nursing  </a:t>
            </a:r>
          </a:p>
          <a:p>
            <a:r>
              <a:rPr lang="en-US" dirty="0"/>
              <a:t>Several paradigms grouped together is called met paradigm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Meta </a:t>
            </a:r>
            <a:r>
              <a:rPr lang="en-US" dirty="0"/>
              <a:t>paradigm </a:t>
            </a:r>
          </a:p>
          <a:p>
            <a:r>
              <a:rPr lang="en-US" dirty="0"/>
              <a:t>Is the most abstract component of knowledge and which can consist of more than one paradigm. </a:t>
            </a:r>
          </a:p>
          <a:p>
            <a:r>
              <a:rPr lang="en-US" dirty="0"/>
              <a:t>Each discipline has a defined metaparadigm</a:t>
            </a:r>
          </a:p>
          <a:p>
            <a:r>
              <a:rPr lang="en-US" dirty="0"/>
              <a:t>A metaparadigm is the unifying force in a discipline that names the phenomena of concern to that discipline.</a:t>
            </a:r>
          </a:p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71" y="5236029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1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Theory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Provides a perspective from which we can describe:</a:t>
            </a:r>
          </a:p>
          <a:p>
            <a:pPr lvl="1" algn="l" rtl="0"/>
            <a:r>
              <a:rPr lang="en-US" dirty="0" smtClean="0"/>
              <a:t>what  is nursing,  who of nursing (who is the client), when nursing is needed, and the boundaries and goals of nursing’s therapeutic Interventions. </a:t>
            </a:r>
          </a:p>
          <a:p>
            <a:pPr algn="l" rtl="0"/>
            <a:r>
              <a:rPr lang="en-US" dirty="0" smtClean="0"/>
              <a:t>The professionalization of nursing has been brought about through the development and use of nursing theory.</a:t>
            </a:r>
          </a:p>
          <a:p>
            <a:pPr algn="l" rtl="0"/>
            <a:r>
              <a:rPr lang="en-US" dirty="0" smtClean="0"/>
              <a:t>In this class, we will discuss the meaning of nursing theory and its relevance to professional nursing.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76200"/>
            <a:ext cx="1619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4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 related to the purpose, use, and diversity of nursing theories are discussed. </a:t>
            </a:r>
          </a:p>
          <a:p>
            <a:r>
              <a:rPr lang="en-US" dirty="0"/>
              <a:t>Then, abroad overview of selected nursing theories are provided. </a:t>
            </a:r>
          </a:p>
          <a:p>
            <a:r>
              <a:rPr lang="en-US" dirty="0"/>
              <a:t>Where, major ideas of these nursing theories are explained and examples of their use in nursing situations are provided.</a:t>
            </a:r>
          </a:p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876800"/>
            <a:ext cx="21989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21" y="1981200"/>
            <a:ext cx="751486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4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Theories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3600" b="1" dirty="0"/>
              <a:t>The basic elements of a nursing theory are concepts and propositions.   </a:t>
            </a:r>
          </a:p>
          <a:p>
            <a:pPr algn="l" rtl="0"/>
            <a:r>
              <a:rPr lang="en-US" sz="3300" dirty="0"/>
              <a:t>Concept:</a:t>
            </a:r>
          </a:p>
          <a:p>
            <a:pPr lvl="1" algn="l" rtl="0"/>
            <a:r>
              <a:rPr lang="en-US" dirty="0" smtClean="0"/>
              <a:t>Is the basic building block of a theory.</a:t>
            </a:r>
          </a:p>
          <a:p>
            <a:pPr lvl="1" algn="l" rtl="0"/>
            <a:r>
              <a:rPr lang="en-US" dirty="0" smtClean="0"/>
              <a:t>Is a vehicle of thought,  mental image , name or labels of perceptions about ideas, phenomena,  or things of the world.</a:t>
            </a:r>
          </a:p>
          <a:p>
            <a:pPr lvl="1" algn="l" rtl="0"/>
            <a:r>
              <a:rPr lang="en-US" dirty="0" smtClean="0"/>
              <a:t>Concepts help us to name things and occurrences in the world around us and assist us in communicating with each other about the world.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81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Two types of concepts Concrete and Abstract</a:t>
            </a:r>
          </a:p>
          <a:p>
            <a:r>
              <a:rPr lang="en-US" dirty="0"/>
              <a:t>Concrete concepts  </a:t>
            </a:r>
          </a:p>
          <a:p>
            <a:r>
              <a:rPr lang="en-US" dirty="0"/>
              <a:t>Have observable fact that can be perceived through the senses and explained (e. g. brain, chair, pen, key, hat, …etc.) </a:t>
            </a:r>
          </a:p>
          <a:p>
            <a:r>
              <a:rPr lang="en-US" dirty="0"/>
              <a:t>A concept has a clear mental image about an object or situation. </a:t>
            </a:r>
          </a:p>
          <a:p>
            <a:r>
              <a:rPr lang="en-US" dirty="0"/>
              <a:t>Abstract concept:</a:t>
            </a:r>
          </a:p>
          <a:p>
            <a:r>
              <a:rPr lang="en-US" dirty="0"/>
              <a:t>Complex, cannot be directly observed but must be inferred by certain concrete or less abstract indicators Intelligence, health, self concept, … etc.)</a:t>
            </a:r>
          </a:p>
          <a:p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0"/>
            <a:ext cx="1752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1876</Words>
  <Application>Microsoft Office PowerPoint</Application>
  <PresentationFormat>Widescreen</PresentationFormat>
  <Paragraphs>172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1_Office Theme</vt:lpstr>
      <vt:lpstr>KING SAUD UNIVERSITY</vt:lpstr>
      <vt:lpstr>Objectives</vt:lpstr>
      <vt:lpstr>KNOWLEDGE DEVELOPMENT IN NURSING</vt:lpstr>
      <vt:lpstr>PowerPoint Presentation</vt:lpstr>
      <vt:lpstr>Nursing Theory</vt:lpstr>
      <vt:lpstr>PowerPoint Presentation</vt:lpstr>
      <vt:lpstr>PowerPoint Presentation</vt:lpstr>
      <vt:lpstr>Components of Theories </vt:lpstr>
      <vt:lpstr>PowerPoint Presentation</vt:lpstr>
      <vt:lpstr>Concepts (cont.) </vt:lpstr>
      <vt:lpstr>PowerPoint Presentation</vt:lpstr>
      <vt:lpstr>Propositions</vt:lpstr>
      <vt:lpstr>Theory</vt:lpstr>
      <vt:lpstr>PowerPoint Presentation</vt:lpstr>
      <vt:lpstr>Why do we have nursing theories? </vt:lpstr>
      <vt:lpstr>PowerPoint Presentation</vt:lpstr>
      <vt:lpstr>Relationship between Nursing Practice, Theory, and Research </vt:lpstr>
      <vt:lpstr>PowerPoint Presentation</vt:lpstr>
      <vt:lpstr>Scope of Theory </vt:lpstr>
      <vt:lpstr>PowerPoint Presentation</vt:lpstr>
      <vt:lpstr>PowerPoint Presentation</vt:lpstr>
      <vt:lpstr>Scope of Theory </vt:lpstr>
      <vt:lpstr>PowerPoint Presentation</vt:lpstr>
      <vt:lpstr>PowerPoint Presentation</vt:lpstr>
      <vt:lpstr>Orem’s Self Care Model</vt:lpstr>
      <vt:lpstr>PowerPoint Presentation</vt:lpstr>
      <vt:lpstr>Roy’s Adaptation Model</vt:lpstr>
      <vt:lpstr>PowerPoint Presentation</vt:lpstr>
      <vt:lpstr>Evidenced Based Practice (EBP)</vt:lpstr>
      <vt:lpstr>PowerPoint Presentation</vt:lpstr>
      <vt:lpstr>Implementing New Practice</vt:lpstr>
      <vt:lpstr>PowerPoint Presentation</vt:lpstr>
      <vt:lpstr>Five Steps to Ensuring Practice is Evidence-Based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SAUD UNIVERSITY</dc:title>
  <dc:creator>Alshehri</dc:creator>
  <cp:lastModifiedBy>Alshehri</cp:lastModifiedBy>
  <cp:revision>1</cp:revision>
  <dcterms:created xsi:type="dcterms:W3CDTF">2016-11-29T06:45:38Z</dcterms:created>
  <dcterms:modified xsi:type="dcterms:W3CDTF">2016-11-29T06:46:52Z</dcterms:modified>
</cp:coreProperties>
</file>