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31"/>
  </p:notesMasterIdLst>
  <p:sldIdLst>
    <p:sldId id="256" r:id="rId2"/>
    <p:sldId id="257" r:id="rId3"/>
    <p:sldId id="261" r:id="rId4"/>
    <p:sldId id="259" r:id="rId5"/>
    <p:sldId id="269" r:id="rId6"/>
    <p:sldId id="279" r:id="rId7"/>
    <p:sldId id="280" r:id="rId8"/>
    <p:sldId id="281" r:id="rId9"/>
    <p:sldId id="282" r:id="rId10"/>
    <p:sldId id="283" r:id="rId11"/>
    <p:sldId id="284" r:id="rId12"/>
    <p:sldId id="285" r:id="rId13"/>
    <p:sldId id="260" r:id="rId14"/>
    <p:sldId id="286" r:id="rId15"/>
    <p:sldId id="262" r:id="rId16"/>
    <p:sldId id="273" r:id="rId17"/>
    <p:sldId id="274" r:id="rId18"/>
    <p:sldId id="263" r:id="rId19"/>
    <p:sldId id="275" r:id="rId20"/>
    <p:sldId id="276" r:id="rId21"/>
    <p:sldId id="277" r:id="rId22"/>
    <p:sldId id="264" r:id="rId23"/>
    <p:sldId id="268" r:id="rId24"/>
    <p:sldId id="265" r:id="rId25"/>
    <p:sldId id="287" r:id="rId26"/>
    <p:sldId id="270" r:id="rId27"/>
    <p:sldId id="267" r:id="rId28"/>
    <p:sldId id="271" r:id="rId29"/>
    <p:sldId id="278" r:id="rId3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84438" autoAdjust="0"/>
  </p:normalViewPr>
  <p:slideViewPr>
    <p:cSldViewPr>
      <p:cViewPr>
        <p:scale>
          <a:sx n="70" d="100"/>
          <a:sy n="70" d="100"/>
        </p:scale>
        <p:origin x="-1968" y="-2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B39538-E527-4DF0-91DA-9A8A98FF618D}" type="doc">
      <dgm:prSet loTypeId="urn:microsoft.com/office/officeart/2005/8/layout/cycle7" loCatId="cycle" qsTypeId="urn:microsoft.com/office/officeart/2005/8/quickstyle/simple1" qsCatId="simple" csTypeId="urn:microsoft.com/office/officeart/2005/8/colors/accent1_2" csCatId="accent1" phldr="1"/>
      <dgm:spPr/>
      <dgm:t>
        <a:bodyPr/>
        <a:lstStyle/>
        <a:p>
          <a:pPr rtl="1"/>
          <a:endParaRPr lang="ar-SA"/>
        </a:p>
      </dgm:t>
    </dgm:pt>
    <dgm:pt modelId="{A351D3D9-6531-46E3-A361-67DB47FA4CB8}">
      <dgm:prSet phldrT="[Text]" custT="1"/>
      <dgm:spPr/>
      <dgm:t>
        <a:bodyPr/>
        <a:lstStyle/>
        <a:p>
          <a:pPr rtl="1"/>
          <a:r>
            <a:rPr lang="ar-SA" sz="2000" b="1" dirty="0" smtClean="0"/>
            <a:t>المراجعة الداخلية</a:t>
          </a:r>
          <a:endParaRPr lang="ar-SA" sz="2000" dirty="0"/>
        </a:p>
      </dgm:t>
    </dgm:pt>
    <dgm:pt modelId="{CFA54873-9A13-400B-9D90-4B04BD4A338B}" type="parTrans" cxnId="{75B6D789-B0FF-4DA5-9E77-9800E8BE79FC}">
      <dgm:prSet/>
      <dgm:spPr/>
      <dgm:t>
        <a:bodyPr/>
        <a:lstStyle/>
        <a:p>
          <a:pPr rtl="1"/>
          <a:endParaRPr lang="ar-SA"/>
        </a:p>
      </dgm:t>
    </dgm:pt>
    <dgm:pt modelId="{C20D7548-18EA-47F5-AF80-1853EA5D7D9C}" type="sibTrans" cxnId="{75B6D789-B0FF-4DA5-9E77-9800E8BE79FC}">
      <dgm:prSet/>
      <dgm:spPr/>
      <dgm:t>
        <a:bodyPr/>
        <a:lstStyle/>
        <a:p>
          <a:pPr rtl="1"/>
          <a:r>
            <a:rPr lang="ar-SA" b="1" dirty="0" smtClean="0"/>
            <a:t>استشارات (تأكيد)</a:t>
          </a:r>
          <a:endParaRPr lang="ar-SA" dirty="0"/>
        </a:p>
      </dgm:t>
    </dgm:pt>
    <dgm:pt modelId="{9C46F07A-E52F-4EE5-95B8-9538FBA0BAD9}">
      <dgm:prSet phldrT="[Text]" custT="1"/>
      <dgm:spPr/>
      <dgm:t>
        <a:bodyPr/>
        <a:lstStyle/>
        <a:p>
          <a:pPr algn="ctr" rtl="1"/>
          <a:r>
            <a:rPr lang="ar-SA" sz="2000" b="1" u="sng" dirty="0" smtClean="0"/>
            <a:t>الادارة</a:t>
          </a:r>
          <a:r>
            <a:rPr lang="ar-SA" sz="2000" dirty="0" smtClean="0"/>
            <a:t>  تحتاج الى </a:t>
          </a:r>
        </a:p>
        <a:p>
          <a:pPr algn="r" rtl="1"/>
          <a:r>
            <a:rPr lang="ar-SA" sz="1600" b="1" dirty="0" smtClean="0"/>
            <a:t>- تقويم نظم الرقابة الداخلية </a:t>
          </a:r>
        </a:p>
        <a:p>
          <a:pPr algn="r" rtl="1"/>
          <a:r>
            <a:rPr lang="ar-SA" sz="1600" b="1" dirty="0" smtClean="0"/>
            <a:t>- المساعدة في تحسين نظم الرقابة</a:t>
          </a:r>
          <a:endParaRPr lang="en-US" sz="1600" dirty="0" smtClean="0"/>
        </a:p>
        <a:p>
          <a:pPr algn="r" rtl="0"/>
          <a:r>
            <a:rPr lang="ar-SA" sz="1600" b="1" dirty="0" smtClean="0"/>
            <a:t>- تقويم فعالية العمليات</a:t>
          </a:r>
          <a:endParaRPr lang="en-US" sz="1600" dirty="0" smtClean="0"/>
        </a:p>
        <a:p>
          <a:pPr algn="r" rtl="0"/>
          <a:r>
            <a:rPr lang="ar-SA" sz="1600" b="1" dirty="0" smtClean="0"/>
            <a:t>- المساعدة في تحسين فعالية العمليات</a:t>
          </a:r>
          <a:endParaRPr lang="en-US" sz="1600" dirty="0" smtClean="0"/>
        </a:p>
        <a:p>
          <a:pPr algn="r" rtl="0"/>
          <a:r>
            <a:rPr lang="ar-SA" sz="1600" b="1" dirty="0" smtClean="0"/>
            <a:t>- تقدير وإدارة المخاط</a:t>
          </a:r>
          <a:r>
            <a:rPr lang="ar-SA" sz="1400" b="1" dirty="0" smtClean="0"/>
            <a:t>ر</a:t>
          </a:r>
          <a:endParaRPr lang="ar-SA" sz="1400" dirty="0"/>
        </a:p>
      </dgm:t>
    </dgm:pt>
    <dgm:pt modelId="{959A10FD-90BF-4899-B41E-9D61C82E082A}" type="parTrans" cxnId="{112F39D1-25D3-451F-9059-590894A11496}">
      <dgm:prSet/>
      <dgm:spPr/>
      <dgm:t>
        <a:bodyPr/>
        <a:lstStyle/>
        <a:p>
          <a:pPr rtl="1"/>
          <a:endParaRPr lang="ar-SA"/>
        </a:p>
      </dgm:t>
    </dgm:pt>
    <dgm:pt modelId="{A3BE9DED-338F-47E9-8527-BD049222A145}" type="sibTrans" cxnId="{112F39D1-25D3-451F-9059-590894A11496}">
      <dgm:prSet/>
      <dgm:spPr>
        <a:noFill/>
      </dgm:spPr>
      <dgm:t>
        <a:bodyPr/>
        <a:lstStyle/>
        <a:p>
          <a:pPr rtl="1"/>
          <a:endParaRPr lang="ar-SA"/>
        </a:p>
      </dgm:t>
    </dgm:pt>
    <dgm:pt modelId="{E77DFCF8-7BD1-44FE-B88A-15ED47D0E1A0}">
      <dgm:prSet phldrT="[Text]" custT="1"/>
      <dgm:spPr/>
      <dgm:t>
        <a:bodyPr/>
        <a:lstStyle/>
        <a:p>
          <a:pPr algn="ctr" rtl="1"/>
          <a:r>
            <a:rPr lang="ar-SA" sz="1800" b="1" u="sng" dirty="0" smtClean="0"/>
            <a:t>لجنة المراجعه  </a:t>
          </a:r>
          <a:r>
            <a:rPr lang="ar-SA" sz="1800" dirty="0" smtClean="0"/>
            <a:t>تحتاج الى </a:t>
          </a:r>
        </a:p>
        <a:p>
          <a:pPr algn="r" rtl="1"/>
          <a:r>
            <a:rPr lang="ar-SA" sz="1600" b="1" dirty="0" smtClean="0"/>
            <a:t>- تأكيد عن المخاطر التنظيمية والرقابية</a:t>
          </a:r>
          <a:endParaRPr lang="en-US" sz="1600" dirty="0" smtClean="0"/>
        </a:p>
        <a:p>
          <a:pPr algn="r" rtl="0"/>
          <a:r>
            <a:rPr lang="ar-SA" sz="1600" b="1" dirty="0" smtClean="0"/>
            <a:t>- تقويم النظام المحاسبي والمعلومات المالية</a:t>
          </a:r>
          <a:endParaRPr lang="en-US" sz="1600" dirty="0" smtClean="0"/>
        </a:p>
        <a:p>
          <a:pPr algn="r" rtl="0"/>
          <a:r>
            <a:rPr lang="ar-SA" sz="1600" b="1" dirty="0" smtClean="0"/>
            <a:t>- فحص الغش والتلاعبات</a:t>
          </a:r>
          <a:endParaRPr lang="ar-SA" sz="1600" dirty="0"/>
        </a:p>
      </dgm:t>
    </dgm:pt>
    <dgm:pt modelId="{95309DF3-3E81-4F08-A8C4-E00F7E59D07F}" type="parTrans" cxnId="{DF07E88B-4BBE-44B3-9569-D01700FF7BF4}">
      <dgm:prSet/>
      <dgm:spPr/>
      <dgm:t>
        <a:bodyPr/>
        <a:lstStyle/>
        <a:p>
          <a:pPr rtl="1"/>
          <a:endParaRPr lang="ar-SA"/>
        </a:p>
      </dgm:t>
    </dgm:pt>
    <dgm:pt modelId="{93C2C833-43A5-4AA7-854C-3DC7E297AA31}" type="sibTrans" cxnId="{DF07E88B-4BBE-44B3-9569-D01700FF7BF4}">
      <dgm:prSet/>
      <dgm:spPr/>
      <dgm:t>
        <a:bodyPr/>
        <a:lstStyle/>
        <a:p>
          <a:pPr rtl="1"/>
          <a:r>
            <a:rPr lang="ar-SA" b="1" dirty="0" smtClean="0"/>
            <a:t>استشارات (تأكيد)</a:t>
          </a:r>
          <a:endParaRPr lang="ar-SA" dirty="0"/>
        </a:p>
      </dgm:t>
    </dgm:pt>
    <dgm:pt modelId="{80658FB7-EBB8-4E5B-BD76-9EE00FBACC53}" type="pres">
      <dgm:prSet presAssocID="{83B39538-E527-4DF0-91DA-9A8A98FF618D}" presName="Name0" presStyleCnt="0">
        <dgm:presLayoutVars>
          <dgm:dir/>
          <dgm:resizeHandles val="exact"/>
        </dgm:presLayoutVars>
      </dgm:prSet>
      <dgm:spPr/>
      <dgm:t>
        <a:bodyPr/>
        <a:lstStyle/>
        <a:p>
          <a:pPr rtl="1"/>
          <a:endParaRPr lang="ar-SA"/>
        </a:p>
      </dgm:t>
    </dgm:pt>
    <dgm:pt modelId="{68340493-3305-4A68-9D3C-B7741B189674}" type="pres">
      <dgm:prSet presAssocID="{A351D3D9-6531-46E3-A361-67DB47FA4CB8}" presName="node" presStyleLbl="node1" presStyleIdx="0" presStyleCnt="3" custRadScaleRad="85871" custRadScaleInc="3956">
        <dgm:presLayoutVars>
          <dgm:bulletEnabled val="1"/>
        </dgm:presLayoutVars>
      </dgm:prSet>
      <dgm:spPr/>
      <dgm:t>
        <a:bodyPr/>
        <a:lstStyle/>
        <a:p>
          <a:pPr rtl="1"/>
          <a:endParaRPr lang="ar-SA"/>
        </a:p>
      </dgm:t>
    </dgm:pt>
    <dgm:pt modelId="{7D679CF8-65B2-4A10-9A6B-907C946DB6E9}" type="pres">
      <dgm:prSet presAssocID="{C20D7548-18EA-47F5-AF80-1853EA5D7D9C}" presName="sibTrans" presStyleLbl="sibTrans2D1" presStyleIdx="0" presStyleCnt="3" custAng="20369994" custScaleX="801012" custScaleY="132167" custLinFactX="204961" custLinFactY="-45694" custLinFactNeighborX="300000" custLinFactNeighborY="-100000"/>
      <dgm:spPr/>
      <dgm:t>
        <a:bodyPr/>
        <a:lstStyle/>
        <a:p>
          <a:pPr rtl="1"/>
          <a:endParaRPr lang="ar-SA"/>
        </a:p>
      </dgm:t>
    </dgm:pt>
    <dgm:pt modelId="{B6D7449C-98EC-4699-86E4-DDEA9FCEFC83}" type="pres">
      <dgm:prSet presAssocID="{C20D7548-18EA-47F5-AF80-1853EA5D7D9C}" presName="connectorText" presStyleLbl="sibTrans2D1" presStyleIdx="0" presStyleCnt="3"/>
      <dgm:spPr/>
      <dgm:t>
        <a:bodyPr/>
        <a:lstStyle/>
        <a:p>
          <a:pPr rtl="1"/>
          <a:endParaRPr lang="ar-SA"/>
        </a:p>
      </dgm:t>
    </dgm:pt>
    <dgm:pt modelId="{34FC5AB3-26EF-4B2C-8163-DCA7D8F7ACEA}" type="pres">
      <dgm:prSet presAssocID="{9C46F07A-E52F-4EE5-95B8-9538FBA0BAD9}" presName="node" presStyleLbl="node1" presStyleIdx="1" presStyleCnt="3" custScaleX="158416" custScaleY="208893" custRadScaleRad="104790" custRadScaleInc="-28118">
        <dgm:presLayoutVars>
          <dgm:bulletEnabled val="1"/>
        </dgm:presLayoutVars>
      </dgm:prSet>
      <dgm:spPr/>
      <dgm:t>
        <a:bodyPr/>
        <a:lstStyle/>
        <a:p>
          <a:pPr rtl="1"/>
          <a:endParaRPr lang="ar-SA"/>
        </a:p>
      </dgm:t>
    </dgm:pt>
    <dgm:pt modelId="{69267C29-771A-4E7D-B3BA-39A667B7BE55}" type="pres">
      <dgm:prSet presAssocID="{A3BE9DED-338F-47E9-8527-BD049222A145}" presName="sibTrans" presStyleLbl="sibTrans2D1" presStyleIdx="1" presStyleCnt="3" custLinFactNeighborX="328" custLinFactNeighborY="-43338"/>
      <dgm:spPr/>
      <dgm:t>
        <a:bodyPr/>
        <a:lstStyle/>
        <a:p>
          <a:pPr rtl="1"/>
          <a:endParaRPr lang="ar-SA"/>
        </a:p>
      </dgm:t>
    </dgm:pt>
    <dgm:pt modelId="{0FD46BCC-9EA2-4D71-9767-FFB474E910AD}" type="pres">
      <dgm:prSet presAssocID="{A3BE9DED-338F-47E9-8527-BD049222A145}" presName="connectorText" presStyleLbl="sibTrans2D1" presStyleIdx="1" presStyleCnt="3"/>
      <dgm:spPr/>
      <dgm:t>
        <a:bodyPr/>
        <a:lstStyle/>
        <a:p>
          <a:pPr rtl="1"/>
          <a:endParaRPr lang="ar-SA"/>
        </a:p>
      </dgm:t>
    </dgm:pt>
    <dgm:pt modelId="{2B8C1CA0-A322-47EA-BC13-BF2572495CC5}" type="pres">
      <dgm:prSet presAssocID="{E77DFCF8-7BD1-44FE-B88A-15ED47D0E1A0}" presName="node" presStyleLbl="node1" presStyleIdx="2" presStyleCnt="3" custScaleX="159441" custScaleY="206866" custRadScaleRad="95330" custRadScaleInc="26451">
        <dgm:presLayoutVars>
          <dgm:bulletEnabled val="1"/>
        </dgm:presLayoutVars>
      </dgm:prSet>
      <dgm:spPr/>
      <dgm:t>
        <a:bodyPr/>
        <a:lstStyle/>
        <a:p>
          <a:pPr rtl="1"/>
          <a:endParaRPr lang="ar-SA"/>
        </a:p>
      </dgm:t>
    </dgm:pt>
    <dgm:pt modelId="{ECD06172-C13F-45DB-AA76-26B66DF05252}" type="pres">
      <dgm:prSet presAssocID="{93C2C833-43A5-4AA7-854C-3DC7E297AA31}" presName="sibTrans" presStyleLbl="sibTrans2D1" presStyleIdx="2" presStyleCnt="3" custAng="988869" custScaleX="799458" custLinFactX="-201779" custLinFactY="-34188" custLinFactNeighborX="-300000" custLinFactNeighborY="-100000"/>
      <dgm:spPr/>
      <dgm:t>
        <a:bodyPr/>
        <a:lstStyle/>
        <a:p>
          <a:pPr rtl="1"/>
          <a:endParaRPr lang="ar-SA"/>
        </a:p>
      </dgm:t>
    </dgm:pt>
    <dgm:pt modelId="{80B95B17-921D-4B8E-8790-5910EEB4B226}" type="pres">
      <dgm:prSet presAssocID="{93C2C833-43A5-4AA7-854C-3DC7E297AA31}" presName="connectorText" presStyleLbl="sibTrans2D1" presStyleIdx="2" presStyleCnt="3"/>
      <dgm:spPr/>
      <dgm:t>
        <a:bodyPr/>
        <a:lstStyle/>
        <a:p>
          <a:pPr rtl="1"/>
          <a:endParaRPr lang="ar-SA"/>
        </a:p>
      </dgm:t>
    </dgm:pt>
  </dgm:ptLst>
  <dgm:cxnLst>
    <dgm:cxn modelId="{9E633AFC-B63E-4839-9467-42FB0944956C}" type="presOf" srcId="{93C2C833-43A5-4AA7-854C-3DC7E297AA31}" destId="{80B95B17-921D-4B8E-8790-5910EEB4B226}" srcOrd="1" destOrd="0" presId="urn:microsoft.com/office/officeart/2005/8/layout/cycle7"/>
    <dgm:cxn modelId="{CEFDDC8E-C0C2-4CD0-BE08-8335361ECE60}" type="presOf" srcId="{9C46F07A-E52F-4EE5-95B8-9538FBA0BAD9}" destId="{34FC5AB3-26EF-4B2C-8163-DCA7D8F7ACEA}" srcOrd="0" destOrd="0" presId="urn:microsoft.com/office/officeart/2005/8/layout/cycle7"/>
    <dgm:cxn modelId="{75B6D789-B0FF-4DA5-9E77-9800E8BE79FC}" srcId="{83B39538-E527-4DF0-91DA-9A8A98FF618D}" destId="{A351D3D9-6531-46E3-A361-67DB47FA4CB8}" srcOrd="0" destOrd="0" parTransId="{CFA54873-9A13-400B-9D90-4B04BD4A338B}" sibTransId="{C20D7548-18EA-47F5-AF80-1853EA5D7D9C}"/>
    <dgm:cxn modelId="{C2E8996F-50B1-43DE-97F3-76FB7797C85A}" type="presOf" srcId="{93C2C833-43A5-4AA7-854C-3DC7E297AA31}" destId="{ECD06172-C13F-45DB-AA76-26B66DF05252}" srcOrd="0" destOrd="0" presId="urn:microsoft.com/office/officeart/2005/8/layout/cycle7"/>
    <dgm:cxn modelId="{0572AA53-7FCD-4B78-927C-D60A3A91A3EE}" type="presOf" srcId="{C20D7548-18EA-47F5-AF80-1853EA5D7D9C}" destId="{7D679CF8-65B2-4A10-9A6B-907C946DB6E9}" srcOrd="0" destOrd="0" presId="urn:microsoft.com/office/officeart/2005/8/layout/cycle7"/>
    <dgm:cxn modelId="{2BA63295-B5F2-49B9-BB2B-92366074C387}" type="presOf" srcId="{A3BE9DED-338F-47E9-8527-BD049222A145}" destId="{69267C29-771A-4E7D-B3BA-39A667B7BE55}" srcOrd="0" destOrd="0" presId="urn:microsoft.com/office/officeart/2005/8/layout/cycle7"/>
    <dgm:cxn modelId="{DF07E88B-4BBE-44B3-9569-D01700FF7BF4}" srcId="{83B39538-E527-4DF0-91DA-9A8A98FF618D}" destId="{E77DFCF8-7BD1-44FE-B88A-15ED47D0E1A0}" srcOrd="2" destOrd="0" parTransId="{95309DF3-3E81-4F08-A8C4-E00F7E59D07F}" sibTransId="{93C2C833-43A5-4AA7-854C-3DC7E297AA31}"/>
    <dgm:cxn modelId="{D58C6734-1A7D-4203-95F8-7CC91CE0C300}" type="presOf" srcId="{83B39538-E527-4DF0-91DA-9A8A98FF618D}" destId="{80658FB7-EBB8-4E5B-BD76-9EE00FBACC53}" srcOrd="0" destOrd="0" presId="urn:microsoft.com/office/officeart/2005/8/layout/cycle7"/>
    <dgm:cxn modelId="{112F39D1-25D3-451F-9059-590894A11496}" srcId="{83B39538-E527-4DF0-91DA-9A8A98FF618D}" destId="{9C46F07A-E52F-4EE5-95B8-9538FBA0BAD9}" srcOrd="1" destOrd="0" parTransId="{959A10FD-90BF-4899-B41E-9D61C82E082A}" sibTransId="{A3BE9DED-338F-47E9-8527-BD049222A145}"/>
    <dgm:cxn modelId="{B20DD88F-21DB-4CF8-8EB4-B456BC41071E}" type="presOf" srcId="{C20D7548-18EA-47F5-AF80-1853EA5D7D9C}" destId="{B6D7449C-98EC-4699-86E4-DDEA9FCEFC83}" srcOrd="1" destOrd="0" presId="urn:microsoft.com/office/officeart/2005/8/layout/cycle7"/>
    <dgm:cxn modelId="{E9E6A353-5EE4-441B-9A88-E080E1C32D22}" type="presOf" srcId="{E77DFCF8-7BD1-44FE-B88A-15ED47D0E1A0}" destId="{2B8C1CA0-A322-47EA-BC13-BF2572495CC5}" srcOrd="0" destOrd="0" presId="urn:microsoft.com/office/officeart/2005/8/layout/cycle7"/>
    <dgm:cxn modelId="{E3EDB316-E87B-4A8C-A645-E796DA0D12BB}" type="presOf" srcId="{A351D3D9-6531-46E3-A361-67DB47FA4CB8}" destId="{68340493-3305-4A68-9D3C-B7741B189674}" srcOrd="0" destOrd="0" presId="urn:microsoft.com/office/officeart/2005/8/layout/cycle7"/>
    <dgm:cxn modelId="{B5DD32D0-B964-49F1-A4D2-B4DD5A0EB5EA}" type="presOf" srcId="{A3BE9DED-338F-47E9-8527-BD049222A145}" destId="{0FD46BCC-9EA2-4D71-9767-FFB474E910AD}" srcOrd="1" destOrd="0" presId="urn:microsoft.com/office/officeart/2005/8/layout/cycle7"/>
    <dgm:cxn modelId="{077082EE-F1C2-49DA-9A9E-FB4D07317B15}" type="presParOf" srcId="{80658FB7-EBB8-4E5B-BD76-9EE00FBACC53}" destId="{68340493-3305-4A68-9D3C-B7741B189674}" srcOrd="0" destOrd="0" presId="urn:microsoft.com/office/officeart/2005/8/layout/cycle7"/>
    <dgm:cxn modelId="{EF714C5B-E321-40F2-896D-E823D97BF46C}" type="presParOf" srcId="{80658FB7-EBB8-4E5B-BD76-9EE00FBACC53}" destId="{7D679CF8-65B2-4A10-9A6B-907C946DB6E9}" srcOrd="1" destOrd="0" presId="urn:microsoft.com/office/officeart/2005/8/layout/cycle7"/>
    <dgm:cxn modelId="{8091C0DF-1BB4-494C-9F6C-75D6F20C6C84}" type="presParOf" srcId="{7D679CF8-65B2-4A10-9A6B-907C946DB6E9}" destId="{B6D7449C-98EC-4699-86E4-DDEA9FCEFC83}" srcOrd="0" destOrd="0" presId="urn:microsoft.com/office/officeart/2005/8/layout/cycle7"/>
    <dgm:cxn modelId="{E00028B6-757F-462D-900E-0059FEC4EBFD}" type="presParOf" srcId="{80658FB7-EBB8-4E5B-BD76-9EE00FBACC53}" destId="{34FC5AB3-26EF-4B2C-8163-DCA7D8F7ACEA}" srcOrd="2" destOrd="0" presId="urn:microsoft.com/office/officeart/2005/8/layout/cycle7"/>
    <dgm:cxn modelId="{948A3924-EA2F-41A6-A77E-D1B367CF3C81}" type="presParOf" srcId="{80658FB7-EBB8-4E5B-BD76-9EE00FBACC53}" destId="{69267C29-771A-4E7D-B3BA-39A667B7BE55}" srcOrd="3" destOrd="0" presId="urn:microsoft.com/office/officeart/2005/8/layout/cycle7"/>
    <dgm:cxn modelId="{15CB72DE-DC00-4A99-B4E4-5BBF99BF1843}" type="presParOf" srcId="{69267C29-771A-4E7D-B3BA-39A667B7BE55}" destId="{0FD46BCC-9EA2-4D71-9767-FFB474E910AD}" srcOrd="0" destOrd="0" presId="urn:microsoft.com/office/officeart/2005/8/layout/cycle7"/>
    <dgm:cxn modelId="{74E607CA-DEB8-449C-8616-C10A991A69D7}" type="presParOf" srcId="{80658FB7-EBB8-4E5B-BD76-9EE00FBACC53}" destId="{2B8C1CA0-A322-47EA-BC13-BF2572495CC5}" srcOrd="4" destOrd="0" presId="urn:microsoft.com/office/officeart/2005/8/layout/cycle7"/>
    <dgm:cxn modelId="{1E8CA62C-AA5E-4AB2-9BED-7F7485007666}" type="presParOf" srcId="{80658FB7-EBB8-4E5B-BD76-9EE00FBACC53}" destId="{ECD06172-C13F-45DB-AA76-26B66DF05252}" srcOrd="5" destOrd="0" presId="urn:microsoft.com/office/officeart/2005/8/layout/cycle7"/>
    <dgm:cxn modelId="{A410AD7E-1F7A-4988-8C84-4B583796A459}" type="presParOf" srcId="{ECD06172-C13F-45DB-AA76-26B66DF05252}" destId="{80B95B17-921D-4B8E-8790-5910EEB4B226}"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340493-3305-4A68-9D3C-B7741B189674}">
      <dsp:nvSpPr>
        <dsp:cNvPr id="0" name=""/>
        <dsp:cNvSpPr/>
      </dsp:nvSpPr>
      <dsp:spPr>
        <a:xfrm>
          <a:off x="2712584" y="-386"/>
          <a:ext cx="2237354" cy="111867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t>المراجعة الداخلية</a:t>
          </a:r>
          <a:endParaRPr lang="ar-SA" sz="2000" kern="1200" dirty="0"/>
        </a:p>
      </dsp:txBody>
      <dsp:txXfrm>
        <a:off x="2745349" y="32379"/>
        <a:ext cx="2171824" cy="1053147"/>
      </dsp:txXfrm>
    </dsp:sp>
    <dsp:sp modelId="{7D679CF8-65B2-4A10-9A6B-907C946DB6E9}">
      <dsp:nvSpPr>
        <dsp:cNvPr id="0" name=""/>
        <dsp:cNvSpPr/>
      </dsp:nvSpPr>
      <dsp:spPr>
        <a:xfrm rot="1827400">
          <a:off x="4856261" y="594056"/>
          <a:ext cx="2484818" cy="517482"/>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rtl="1">
            <a:lnSpc>
              <a:spcPct val="90000"/>
            </a:lnSpc>
            <a:spcBef>
              <a:spcPct val="0"/>
            </a:spcBef>
            <a:spcAft>
              <a:spcPct val="35000"/>
            </a:spcAft>
          </a:pPr>
          <a:r>
            <a:rPr lang="ar-SA" sz="1700" b="1" kern="1200" dirty="0" smtClean="0"/>
            <a:t>استشارات (تأكيد)</a:t>
          </a:r>
          <a:endParaRPr lang="ar-SA" sz="1700" kern="1200" dirty="0"/>
        </a:p>
      </dsp:txBody>
      <dsp:txXfrm>
        <a:off x="5011506" y="697552"/>
        <a:ext cx="2174328" cy="310490"/>
      </dsp:txXfrm>
    </dsp:sp>
    <dsp:sp modelId="{34FC5AB3-26EF-4B2C-8163-DCA7D8F7ACEA}">
      <dsp:nvSpPr>
        <dsp:cNvPr id="0" name=""/>
        <dsp:cNvSpPr/>
      </dsp:nvSpPr>
      <dsp:spPr>
        <a:xfrm>
          <a:off x="3955021" y="1728195"/>
          <a:ext cx="3544328" cy="233683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u="sng" kern="1200" dirty="0" smtClean="0"/>
            <a:t>الادارة</a:t>
          </a:r>
          <a:r>
            <a:rPr lang="ar-SA" sz="2000" kern="1200" dirty="0" smtClean="0"/>
            <a:t>  تحتاج الى </a:t>
          </a:r>
        </a:p>
        <a:p>
          <a:pPr lvl="0" algn="r" defTabSz="889000" rtl="1">
            <a:lnSpc>
              <a:spcPct val="90000"/>
            </a:lnSpc>
            <a:spcBef>
              <a:spcPct val="0"/>
            </a:spcBef>
            <a:spcAft>
              <a:spcPct val="35000"/>
            </a:spcAft>
          </a:pPr>
          <a:r>
            <a:rPr lang="ar-SA" sz="1600" b="1" kern="1200" dirty="0" smtClean="0"/>
            <a:t>- تقويم نظم الرقابة الداخلية </a:t>
          </a:r>
        </a:p>
        <a:p>
          <a:pPr lvl="0" algn="r" defTabSz="889000" rtl="1">
            <a:lnSpc>
              <a:spcPct val="90000"/>
            </a:lnSpc>
            <a:spcBef>
              <a:spcPct val="0"/>
            </a:spcBef>
            <a:spcAft>
              <a:spcPct val="35000"/>
            </a:spcAft>
          </a:pPr>
          <a:r>
            <a:rPr lang="ar-SA" sz="1600" b="1" kern="1200" dirty="0" smtClean="0"/>
            <a:t>- المساعدة في تحسين نظم الرقابة</a:t>
          </a:r>
          <a:endParaRPr lang="en-US" sz="1600" kern="1200" dirty="0" smtClean="0"/>
        </a:p>
        <a:p>
          <a:pPr lvl="0" algn="r" defTabSz="889000" rtl="0">
            <a:lnSpc>
              <a:spcPct val="90000"/>
            </a:lnSpc>
            <a:spcBef>
              <a:spcPct val="0"/>
            </a:spcBef>
            <a:spcAft>
              <a:spcPct val="35000"/>
            </a:spcAft>
          </a:pPr>
          <a:r>
            <a:rPr lang="ar-SA" sz="1600" b="1" kern="1200" dirty="0" smtClean="0"/>
            <a:t>- تقويم فعالية العمليات</a:t>
          </a:r>
          <a:endParaRPr lang="en-US" sz="1600" kern="1200" dirty="0" smtClean="0"/>
        </a:p>
        <a:p>
          <a:pPr lvl="0" algn="r" defTabSz="889000" rtl="0">
            <a:lnSpc>
              <a:spcPct val="90000"/>
            </a:lnSpc>
            <a:spcBef>
              <a:spcPct val="0"/>
            </a:spcBef>
            <a:spcAft>
              <a:spcPct val="35000"/>
            </a:spcAft>
          </a:pPr>
          <a:r>
            <a:rPr lang="ar-SA" sz="1600" b="1" kern="1200" dirty="0" smtClean="0"/>
            <a:t>- المساعدة في تحسين فعالية العمليات</a:t>
          </a:r>
          <a:endParaRPr lang="en-US" sz="1600" kern="1200" dirty="0" smtClean="0"/>
        </a:p>
        <a:p>
          <a:pPr lvl="0" algn="r" defTabSz="889000" rtl="0">
            <a:lnSpc>
              <a:spcPct val="90000"/>
            </a:lnSpc>
            <a:spcBef>
              <a:spcPct val="0"/>
            </a:spcBef>
            <a:spcAft>
              <a:spcPct val="35000"/>
            </a:spcAft>
          </a:pPr>
          <a:r>
            <a:rPr lang="ar-SA" sz="1600" b="1" kern="1200" dirty="0" smtClean="0"/>
            <a:t>- تقدير وإدارة المخاط</a:t>
          </a:r>
          <a:r>
            <a:rPr lang="ar-SA" sz="1400" b="1" kern="1200" dirty="0" smtClean="0"/>
            <a:t>ر</a:t>
          </a:r>
          <a:endParaRPr lang="ar-SA" sz="1400" kern="1200" dirty="0"/>
        </a:p>
      </dsp:txBody>
      <dsp:txXfrm>
        <a:off x="4023465" y="1796639"/>
        <a:ext cx="3407440" cy="2199950"/>
      </dsp:txXfrm>
    </dsp:sp>
    <dsp:sp modelId="{69267C29-771A-4E7D-B3BA-39A667B7BE55}">
      <dsp:nvSpPr>
        <dsp:cNvPr id="0" name=""/>
        <dsp:cNvSpPr/>
      </dsp:nvSpPr>
      <dsp:spPr>
        <a:xfrm rot="10809883">
          <a:off x="3607053" y="2525510"/>
          <a:ext cx="310209" cy="391537"/>
        </a:xfrm>
        <a:prstGeom prst="lef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rtl="1">
            <a:lnSpc>
              <a:spcPct val="90000"/>
            </a:lnSpc>
            <a:spcBef>
              <a:spcPct val="0"/>
            </a:spcBef>
            <a:spcAft>
              <a:spcPct val="35000"/>
            </a:spcAft>
          </a:pPr>
          <a:endParaRPr lang="ar-SA" sz="1700" kern="1200"/>
        </a:p>
      </dsp:txBody>
      <dsp:txXfrm rot="10800000">
        <a:off x="3700116" y="2603817"/>
        <a:ext cx="124083" cy="234923"/>
      </dsp:txXfrm>
    </dsp:sp>
    <dsp:sp modelId="{2B8C1CA0-A322-47EA-BC13-BF2572495CC5}">
      <dsp:nvSpPr>
        <dsp:cNvPr id="0" name=""/>
        <dsp:cNvSpPr/>
      </dsp:nvSpPr>
      <dsp:spPr>
        <a:xfrm>
          <a:off x="0" y="1728196"/>
          <a:ext cx="3567261" cy="23141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b="1" u="sng" kern="1200" dirty="0" smtClean="0"/>
            <a:t>لجنة المراجعه  </a:t>
          </a:r>
          <a:r>
            <a:rPr lang="ar-SA" sz="1800" kern="1200" dirty="0" smtClean="0"/>
            <a:t>تحتاج الى </a:t>
          </a:r>
        </a:p>
        <a:p>
          <a:pPr lvl="0" algn="r" defTabSz="800100" rtl="1">
            <a:lnSpc>
              <a:spcPct val="90000"/>
            </a:lnSpc>
            <a:spcBef>
              <a:spcPct val="0"/>
            </a:spcBef>
            <a:spcAft>
              <a:spcPct val="35000"/>
            </a:spcAft>
          </a:pPr>
          <a:r>
            <a:rPr lang="ar-SA" sz="1600" b="1" kern="1200" dirty="0" smtClean="0"/>
            <a:t>- تأكيد عن المخاطر التنظيمية والرقابية</a:t>
          </a:r>
          <a:endParaRPr lang="en-US" sz="1600" kern="1200" dirty="0" smtClean="0"/>
        </a:p>
        <a:p>
          <a:pPr lvl="0" algn="r" defTabSz="800100" rtl="0">
            <a:lnSpc>
              <a:spcPct val="90000"/>
            </a:lnSpc>
            <a:spcBef>
              <a:spcPct val="0"/>
            </a:spcBef>
            <a:spcAft>
              <a:spcPct val="35000"/>
            </a:spcAft>
          </a:pPr>
          <a:r>
            <a:rPr lang="ar-SA" sz="1600" b="1" kern="1200" dirty="0" smtClean="0"/>
            <a:t>- تقويم النظام المحاسبي والمعلومات المالية</a:t>
          </a:r>
          <a:endParaRPr lang="en-US" sz="1600" kern="1200" dirty="0" smtClean="0"/>
        </a:p>
        <a:p>
          <a:pPr lvl="0" algn="r" defTabSz="800100" rtl="0">
            <a:lnSpc>
              <a:spcPct val="90000"/>
            </a:lnSpc>
            <a:spcBef>
              <a:spcPct val="0"/>
            </a:spcBef>
            <a:spcAft>
              <a:spcPct val="35000"/>
            </a:spcAft>
          </a:pPr>
          <a:r>
            <a:rPr lang="ar-SA" sz="1600" b="1" kern="1200" dirty="0" smtClean="0"/>
            <a:t>- فحص الغش والتلاعبات</a:t>
          </a:r>
          <a:endParaRPr lang="ar-SA" sz="1600" kern="1200" dirty="0"/>
        </a:p>
      </dsp:txBody>
      <dsp:txXfrm>
        <a:off x="67780" y="1795976"/>
        <a:ext cx="3431701" cy="2178603"/>
      </dsp:txXfrm>
    </dsp:sp>
    <dsp:sp modelId="{ECD06172-C13F-45DB-AA76-26B66DF05252}">
      <dsp:nvSpPr>
        <dsp:cNvPr id="0" name=""/>
        <dsp:cNvSpPr/>
      </dsp:nvSpPr>
      <dsp:spPr>
        <a:xfrm rot="19670123">
          <a:off x="273945" y="702079"/>
          <a:ext cx="2479998" cy="39153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rtl="1">
            <a:lnSpc>
              <a:spcPct val="90000"/>
            </a:lnSpc>
            <a:spcBef>
              <a:spcPct val="0"/>
            </a:spcBef>
            <a:spcAft>
              <a:spcPct val="35000"/>
            </a:spcAft>
          </a:pPr>
          <a:r>
            <a:rPr lang="ar-SA" sz="1700" b="1" kern="1200" dirty="0" smtClean="0"/>
            <a:t>استشارات (تأكيد)</a:t>
          </a:r>
          <a:endParaRPr lang="ar-SA" sz="1700" kern="1200" dirty="0"/>
        </a:p>
      </dsp:txBody>
      <dsp:txXfrm>
        <a:off x="391406" y="780386"/>
        <a:ext cx="2245076" cy="234923"/>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DAF2D5A-A235-488A-A02B-B9887A3BDF0E}" type="datetimeFigureOut">
              <a:rPr lang="ar-SA" smtClean="0"/>
              <a:t>17/04/35</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E4D33FD-7DCA-44BF-9CC3-8D1C41FEB9F2}" type="slidenum">
              <a:rPr lang="ar-SA" smtClean="0"/>
              <a:t>‹#›</a:t>
            </a:fld>
            <a:endParaRPr lang="ar-SA"/>
          </a:p>
        </p:txBody>
      </p:sp>
    </p:spTree>
    <p:extLst>
      <p:ext uri="{BB962C8B-B14F-4D97-AF65-F5344CB8AC3E}">
        <p14:creationId xmlns:p14="http://schemas.microsoft.com/office/powerpoint/2010/main" val="391102047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dirty="0" smtClean="0"/>
              <a:t>تعريف</a:t>
            </a:r>
            <a:r>
              <a:rPr lang="ar-SA" baseline="0" dirty="0" smtClean="0"/>
              <a:t> آخر للحوكمة  بانه </a:t>
            </a:r>
            <a:r>
              <a:rPr lang="ar-SA" sz="1200" b="1" i="0" u="none" strike="noStrike" kern="1200" baseline="0" dirty="0" smtClean="0">
                <a:solidFill>
                  <a:schemeClr val="tx1"/>
                </a:solidFill>
                <a:latin typeface="+mn-lt"/>
                <a:ea typeface="+mn-ea"/>
                <a:cs typeface="+mn-cs"/>
              </a:rPr>
              <a:t>النظام الذي يحدَّد من خلاله حقوق ومسؤوليات مختلف الأطراف كمجلس الإدارة والمديرين والمساهمين وغيرهم من أصحاب المصالح في الشركة</a:t>
            </a:r>
            <a:endParaRPr lang="ar-SA" dirty="0"/>
          </a:p>
        </p:txBody>
      </p:sp>
      <p:sp>
        <p:nvSpPr>
          <p:cNvPr id="4" name="Slide Number Placeholder 3"/>
          <p:cNvSpPr>
            <a:spLocks noGrp="1"/>
          </p:cNvSpPr>
          <p:nvPr>
            <p:ph type="sldNum" sz="quarter" idx="10"/>
          </p:nvPr>
        </p:nvSpPr>
        <p:spPr/>
        <p:txBody>
          <a:bodyPr/>
          <a:lstStyle/>
          <a:p>
            <a:fld id="{4E4D33FD-7DCA-44BF-9CC3-8D1C41FEB9F2}" type="slidenum">
              <a:rPr lang="ar-SA" smtClean="0"/>
              <a:t>3</a:t>
            </a:fld>
            <a:endParaRPr lang="ar-SA"/>
          </a:p>
        </p:txBody>
      </p:sp>
    </p:spTree>
    <p:extLst>
      <p:ext uri="{BB962C8B-B14F-4D97-AF65-F5344CB8AC3E}">
        <p14:creationId xmlns:p14="http://schemas.microsoft.com/office/powerpoint/2010/main" val="3844594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4E4D33FD-7DCA-44BF-9CC3-8D1C41FEB9F2}" type="slidenum">
              <a:rPr lang="ar-SA" smtClean="0"/>
              <a:t>14</a:t>
            </a:fld>
            <a:endParaRPr lang="ar-SA"/>
          </a:p>
        </p:txBody>
      </p:sp>
    </p:spTree>
    <p:extLst>
      <p:ext uri="{BB962C8B-B14F-4D97-AF65-F5344CB8AC3E}">
        <p14:creationId xmlns:p14="http://schemas.microsoft.com/office/powerpoint/2010/main" val="981789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sz="1200" b="0" i="0" u="none" strike="noStrike" kern="1200" baseline="0" dirty="0" smtClean="0">
                <a:solidFill>
                  <a:schemeClr val="tx1"/>
                </a:solidFill>
                <a:latin typeface="+mn-lt"/>
                <a:ea typeface="+mn-ea"/>
                <a:cs typeface="+mn-cs"/>
              </a:rPr>
              <a:t>وترجع أهمية المحددات الخارجية إلى أن وجودها يضمن تنفيذ القوانين والقواعد التي تضمن حسن إدارة المنظمات ، والتي تقلل من التعارض بين العائد الاجتماعي والعائد الخاص</a:t>
            </a:r>
            <a:endParaRPr lang="ar-SA" dirty="0"/>
          </a:p>
        </p:txBody>
      </p:sp>
      <p:sp>
        <p:nvSpPr>
          <p:cNvPr id="4" name="Slide Number Placeholder 3"/>
          <p:cNvSpPr>
            <a:spLocks noGrp="1"/>
          </p:cNvSpPr>
          <p:nvPr>
            <p:ph type="sldNum" sz="quarter" idx="10"/>
          </p:nvPr>
        </p:nvSpPr>
        <p:spPr/>
        <p:txBody>
          <a:bodyPr/>
          <a:lstStyle/>
          <a:p>
            <a:fld id="{4E4D33FD-7DCA-44BF-9CC3-8D1C41FEB9F2}" type="slidenum">
              <a:rPr lang="ar-SA" smtClean="0"/>
              <a:t>16</a:t>
            </a:fld>
            <a:endParaRPr lang="ar-SA"/>
          </a:p>
        </p:txBody>
      </p:sp>
    </p:spTree>
    <p:extLst>
      <p:ext uri="{BB962C8B-B14F-4D97-AF65-F5344CB8AC3E}">
        <p14:creationId xmlns:p14="http://schemas.microsoft.com/office/powerpoint/2010/main" val="2306448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dirty="0" smtClean="0"/>
              <a:t>المستخدمة</a:t>
            </a:r>
            <a:r>
              <a:rPr lang="ar-SA" baseline="0" dirty="0" smtClean="0"/>
              <a:t>  في المملكة ؟</a:t>
            </a:r>
            <a:endParaRPr lang="ar-SA" dirty="0"/>
          </a:p>
        </p:txBody>
      </p:sp>
      <p:sp>
        <p:nvSpPr>
          <p:cNvPr id="4" name="Slide Number Placeholder 3"/>
          <p:cNvSpPr>
            <a:spLocks noGrp="1"/>
          </p:cNvSpPr>
          <p:nvPr>
            <p:ph type="sldNum" sz="quarter" idx="10"/>
          </p:nvPr>
        </p:nvSpPr>
        <p:spPr/>
        <p:txBody>
          <a:bodyPr/>
          <a:lstStyle/>
          <a:p>
            <a:fld id="{4E4D33FD-7DCA-44BF-9CC3-8D1C41FEB9F2}" type="slidenum">
              <a:rPr lang="ar-SA" smtClean="0"/>
              <a:t>18</a:t>
            </a:fld>
            <a:endParaRPr lang="ar-SA"/>
          </a:p>
        </p:txBody>
      </p:sp>
    </p:spTree>
    <p:extLst>
      <p:ext uri="{BB962C8B-B14F-4D97-AF65-F5344CB8AC3E}">
        <p14:creationId xmlns:p14="http://schemas.microsoft.com/office/powerpoint/2010/main" val="2405119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The </a:t>
            </a:r>
            <a:r>
              <a:rPr lang="en-US" b="1" dirty="0" err="1" smtClean="0"/>
              <a:t>Organisation</a:t>
            </a:r>
            <a:r>
              <a:rPr lang="en-US" b="1" dirty="0" smtClean="0"/>
              <a:t> for Economic Co-operation and Development</a:t>
            </a:r>
          </a:p>
          <a:p>
            <a:r>
              <a:rPr lang="ar-SA" dirty="0" smtClean="0"/>
              <a:t>1- </a:t>
            </a:r>
            <a:r>
              <a:rPr lang="ar-SA" sz="1200" b="0" i="0" u="none" strike="noStrike" kern="1200" baseline="0" dirty="0" smtClean="0">
                <a:solidFill>
                  <a:schemeClr val="tx1"/>
                </a:solidFill>
                <a:latin typeface="+mn-lt"/>
                <a:ea typeface="+mn-ea"/>
                <a:cs typeface="+mn-cs"/>
              </a:rPr>
              <a:t>يجب أن يتضمن إطار حوكمة الشركات كلا من تعزيز شفافية الأسواق وكفاءتها، كما يجب أن يكون متناسقا مع أحكام القانون، وأن يصيغ بوضوح تقسيم المسؤوليات فيما بين السلطات الإشرفاية والتنظيمية والتنفيذية المختلفة</a:t>
            </a:r>
          </a:p>
          <a:p>
            <a:r>
              <a:rPr lang="ar-SA" sz="1200" b="0" i="0" u="none" strike="noStrike" kern="1200" baseline="0" dirty="0" smtClean="0">
                <a:solidFill>
                  <a:schemeClr val="tx1"/>
                </a:solidFill>
                <a:latin typeface="+mn-lt"/>
                <a:ea typeface="+mn-ea"/>
                <a:cs typeface="+mn-cs"/>
              </a:rPr>
              <a:t>2- تشمل نقل ملكية الأسهم، واختيار مجلس الإدارة، والحصول على عائد في الأرباح، ومراجعة البيانات المالية، وحق المساهمين في المشاركة الفعالة في اجتماعات الجمعية العامة</a:t>
            </a:r>
          </a:p>
          <a:p>
            <a:r>
              <a:rPr lang="ar-SA" sz="1200" b="0" i="0" u="none" strike="noStrike" kern="1200" baseline="0" dirty="0" smtClean="0">
                <a:solidFill>
                  <a:schemeClr val="tx1"/>
                </a:solidFill>
                <a:latin typeface="+mn-lt"/>
                <a:ea typeface="+mn-ea"/>
                <a:cs typeface="+mn-cs"/>
              </a:rPr>
              <a:t>3- تعنى المساواة بين حملة الأسهم داخل كل فئة، وحقهم في الدفاع عن حقوقهم القانونية، والتصويت في الجمعية العامة على القرارات الأساسية، وكذلك حمايتهم من أي عمليات استحواذ أو دمج</a:t>
            </a:r>
          </a:p>
          <a:p>
            <a:r>
              <a:rPr lang="ar-SA" sz="1200" b="0" i="0" u="none" strike="noStrike" kern="1200" baseline="0" dirty="0" smtClean="0">
                <a:solidFill>
                  <a:schemeClr val="tx1"/>
                </a:solidFill>
                <a:latin typeface="+mn-lt"/>
                <a:ea typeface="+mn-ea"/>
                <a:cs typeface="+mn-cs"/>
              </a:rPr>
              <a:t>مشكوك فيها، أو من الاتجار في المعلومات الداخلية، وكذلك حقهم في الاطلاع على كافة المعاملات مع أعضاء مجلس الإدارة أو المديرين التنفيذيين</a:t>
            </a:r>
          </a:p>
          <a:p>
            <a:r>
              <a:rPr lang="ar-SA" sz="1200" b="0" i="0" u="none" strike="noStrike" kern="1200" baseline="0" dirty="0" smtClean="0">
                <a:solidFill>
                  <a:schemeClr val="tx1"/>
                </a:solidFill>
                <a:latin typeface="+mn-lt"/>
                <a:ea typeface="+mn-ea"/>
                <a:cs typeface="+mn-cs"/>
              </a:rPr>
              <a:t>4- تشمل احترام حقوقهم القانونية، والتعويض عن أي انتهاك لتلك الحقوق، وكذلك آليات مشاركتهم الفعالة في الرقابة على الشركة، وحصولهم على المعلومات المطلوبة. ويقصد بأصحاب المصالح</a:t>
            </a:r>
          </a:p>
          <a:p>
            <a:r>
              <a:rPr lang="ar-SA" sz="1200" b="0" i="0" u="none" strike="noStrike" kern="1200" baseline="0" dirty="0" smtClean="0">
                <a:solidFill>
                  <a:schemeClr val="tx1"/>
                </a:solidFill>
                <a:latin typeface="+mn-lt"/>
                <a:ea typeface="+mn-ea"/>
                <a:cs typeface="+mn-cs"/>
              </a:rPr>
              <a:t>البنوك والعاملين وحملة السندات والموردين والزبائن</a:t>
            </a:r>
          </a:p>
          <a:p>
            <a:r>
              <a:rPr lang="ar-SA" sz="1200" b="0" i="0" u="none" strike="noStrike" kern="1200" baseline="0" dirty="0" smtClean="0">
                <a:solidFill>
                  <a:schemeClr val="tx1"/>
                </a:solidFill>
                <a:latin typeface="+mn-lt"/>
                <a:ea typeface="+mn-ea"/>
                <a:cs typeface="+mn-cs"/>
              </a:rPr>
              <a:t>5- تتناول الإفصاح عن المعلومات الهامة ودور مراقب الحسابات، والإفصاح عن ملكية النسبة العظمى من الأسهم، والإفصاح المتعلق بأعضاء مجلس الإدارة والمديرين التنفيذيين. ويتم الإفصاح عن كل تلك المعلومات بطريقة عادلة بين جميع المساهمين وأصحاب المصالح في الوقت المناسب ودون تأخير.</a:t>
            </a:r>
          </a:p>
          <a:p>
            <a:r>
              <a:rPr lang="ar-SA" sz="1200" b="1" i="0" u="none" strike="noStrike" kern="1200" baseline="0" dirty="0" smtClean="0">
                <a:solidFill>
                  <a:schemeClr val="tx1"/>
                </a:solidFill>
                <a:latin typeface="+mn-lt"/>
                <a:ea typeface="+mn-ea"/>
                <a:cs typeface="+mn-cs"/>
              </a:rPr>
              <a:t>6 -</a:t>
            </a:r>
            <a:r>
              <a:rPr lang="ar-SA" sz="1200" b="0" i="0" u="none" strike="noStrike" kern="1200" baseline="0" dirty="0" smtClean="0">
                <a:solidFill>
                  <a:schemeClr val="tx1"/>
                </a:solidFill>
                <a:latin typeface="+mn-lt"/>
                <a:ea typeface="+mn-ea"/>
                <a:cs typeface="+mn-cs"/>
              </a:rPr>
              <a:t>تشمل هيكل مجلس الإدارة وواجباته القانونية، وكيفية اختيار أعضائه ومهامه الأساسية، ودوره في الإشراف على الإدارة التنفيذية.</a:t>
            </a:r>
          </a:p>
          <a:p>
            <a:endParaRPr lang="ar-SA" dirty="0"/>
          </a:p>
        </p:txBody>
      </p:sp>
      <p:sp>
        <p:nvSpPr>
          <p:cNvPr id="4" name="Slide Number Placeholder 3"/>
          <p:cNvSpPr>
            <a:spLocks noGrp="1"/>
          </p:cNvSpPr>
          <p:nvPr>
            <p:ph type="sldNum" sz="quarter" idx="10"/>
          </p:nvPr>
        </p:nvSpPr>
        <p:spPr/>
        <p:txBody>
          <a:bodyPr/>
          <a:lstStyle/>
          <a:p>
            <a:fld id="{4E4D33FD-7DCA-44BF-9CC3-8D1C41FEB9F2}" type="slidenum">
              <a:rPr lang="ar-SA" smtClean="0"/>
              <a:t>19</a:t>
            </a:fld>
            <a:endParaRPr lang="ar-SA"/>
          </a:p>
        </p:txBody>
      </p:sp>
    </p:spTree>
    <p:extLst>
      <p:ext uri="{BB962C8B-B14F-4D97-AF65-F5344CB8AC3E}">
        <p14:creationId xmlns:p14="http://schemas.microsoft.com/office/powerpoint/2010/main" val="17799483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4E4D33FD-7DCA-44BF-9CC3-8D1C41FEB9F2}" type="slidenum">
              <a:rPr lang="ar-SA" smtClean="0"/>
              <a:t>20</a:t>
            </a:fld>
            <a:endParaRPr lang="ar-SA"/>
          </a:p>
        </p:txBody>
      </p:sp>
    </p:spTree>
    <p:extLst>
      <p:ext uri="{BB962C8B-B14F-4D97-AF65-F5344CB8AC3E}">
        <p14:creationId xmlns:p14="http://schemas.microsoft.com/office/powerpoint/2010/main" val="12806412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OECD’s</a:t>
            </a:r>
            <a:endParaRPr lang="ar-SA" dirty="0"/>
          </a:p>
        </p:txBody>
      </p:sp>
      <p:sp>
        <p:nvSpPr>
          <p:cNvPr id="4" name="Slide Number Placeholder 3"/>
          <p:cNvSpPr>
            <a:spLocks noGrp="1"/>
          </p:cNvSpPr>
          <p:nvPr>
            <p:ph type="sldNum" sz="quarter" idx="10"/>
          </p:nvPr>
        </p:nvSpPr>
        <p:spPr/>
        <p:txBody>
          <a:bodyPr/>
          <a:lstStyle/>
          <a:p>
            <a:fld id="{4E4D33FD-7DCA-44BF-9CC3-8D1C41FEB9F2}" type="slidenum">
              <a:rPr lang="ar-SA" smtClean="0"/>
              <a:t>21</a:t>
            </a:fld>
            <a:endParaRPr lang="ar-SA"/>
          </a:p>
        </p:txBody>
      </p:sp>
    </p:spTree>
    <p:extLst>
      <p:ext uri="{BB962C8B-B14F-4D97-AF65-F5344CB8AC3E}">
        <p14:creationId xmlns:p14="http://schemas.microsoft.com/office/powerpoint/2010/main" val="26473418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4E4D33FD-7DCA-44BF-9CC3-8D1C41FEB9F2}" type="slidenum">
              <a:rPr lang="ar-SA" smtClean="0"/>
              <a:t>25</a:t>
            </a:fld>
            <a:endParaRPr lang="ar-SA"/>
          </a:p>
        </p:txBody>
      </p:sp>
    </p:spTree>
    <p:extLst>
      <p:ext uri="{BB962C8B-B14F-4D97-AF65-F5344CB8AC3E}">
        <p14:creationId xmlns:p14="http://schemas.microsoft.com/office/powerpoint/2010/main" val="4517713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r" defTabSz="914400" rtl="1" eaLnBrk="1" fontAlgn="auto" latinLnBrk="0" hangingPunct="1">
              <a:lnSpc>
                <a:spcPct val="100000"/>
              </a:lnSpc>
              <a:spcBef>
                <a:spcPts val="0"/>
              </a:spcBef>
              <a:spcAft>
                <a:spcPts val="0"/>
              </a:spcAft>
              <a:buClrTx/>
              <a:buSzTx/>
              <a:buFontTx/>
              <a:buNone/>
              <a:tabLst/>
              <a:defRPr/>
            </a:pPr>
            <a:r>
              <a:rPr lang="ar-EG" dirty="0" smtClean="0"/>
              <a:t>قدم معهد المراجعين الداخليين وصفا للعلاقة المتوقعة بين المراجعة الداخلية والإدارة وقد تضمن ذلك أن المراجعة الداخلية يجب أن تقدم تقارير دورية للإدارة العليا (المسئول الأول) عن أنشطة الرقابة الداخلية والمقترحات اللازمة لتطويرها ومدى تناسب السلطة والمسئولية ومستوى الإنجاز مقارنة بالمخطط. هذه التقارير يجب أن تتضمن أيضا عرض المخاطر ونظم الرقابة والقضايا المرتبطة بالحوكمة وأي أمور أخرى ضرورية أو تطلبها الإدارة </a:t>
            </a:r>
            <a:endParaRPr lang="ar-SA" dirty="0" smtClean="0"/>
          </a:p>
          <a:p>
            <a:endParaRPr lang="ar-SA" dirty="0"/>
          </a:p>
        </p:txBody>
      </p:sp>
      <p:sp>
        <p:nvSpPr>
          <p:cNvPr id="4" name="Slide Number Placeholder 3"/>
          <p:cNvSpPr>
            <a:spLocks noGrp="1"/>
          </p:cNvSpPr>
          <p:nvPr>
            <p:ph type="sldNum" sz="quarter" idx="10"/>
          </p:nvPr>
        </p:nvSpPr>
        <p:spPr/>
        <p:txBody>
          <a:bodyPr/>
          <a:lstStyle/>
          <a:p>
            <a:fld id="{4E4D33FD-7DCA-44BF-9CC3-8D1C41FEB9F2}" type="slidenum">
              <a:rPr lang="ar-SA" smtClean="0"/>
              <a:t>26</a:t>
            </a:fld>
            <a:endParaRPr lang="ar-SA"/>
          </a:p>
        </p:txBody>
      </p:sp>
    </p:spTree>
    <p:extLst>
      <p:ext uri="{BB962C8B-B14F-4D97-AF65-F5344CB8AC3E}">
        <p14:creationId xmlns:p14="http://schemas.microsoft.com/office/powerpoint/2010/main" val="2919335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1" indent="-171450" algn="r" defTabSz="914400" rtl="1" eaLnBrk="1" fontAlgn="auto" latinLnBrk="0" hangingPunct="1">
              <a:lnSpc>
                <a:spcPct val="100000"/>
              </a:lnSpc>
              <a:spcBef>
                <a:spcPts val="0"/>
              </a:spcBef>
              <a:spcAft>
                <a:spcPts val="0"/>
              </a:spcAft>
              <a:buClrTx/>
              <a:buSzTx/>
              <a:buFont typeface="Arial" pitchFamily="34" charset="0"/>
              <a:buChar char="•"/>
              <a:tabLst/>
              <a:defRPr/>
            </a:pPr>
            <a:r>
              <a:rPr lang="ar-EG" dirty="0" smtClean="0"/>
              <a:t>التوسع في متطلبات الحوكمة المفروضة على لجان المراجعة والمراجع الخارجي ومجلس الإدارة سوف يترتب عليه </a:t>
            </a:r>
            <a:r>
              <a:rPr lang="ar-SA" dirty="0" smtClean="0"/>
              <a:t>تلقائيا </a:t>
            </a:r>
            <a:r>
              <a:rPr lang="ar-EG" dirty="0" smtClean="0"/>
              <a:t>زيادة دور المراجعة الداخلية</a:t>
            </a:r>
            <a:r>
              <a:rPr lang="ar-SA" dirty="0" smtClean="0"/>
              <a:t> التي تعتمد</a:t>
            </a:r>
            <a:r>
              <a:rPr lang="ar-SA" baseline="0" dirty="0" smtClean="0"/>
              <a:t> عليها هذه الأطراف</a:t>
            </a:r>
            <a:endParaRPr lang="ar-SA" dirty="0" smtClean="0"/>
          </a:p>
          <a:p>
            <a:pPr marL="171450" marR="0" indent="-171450" algn="r" defTabSz="914400" rtl="1" eaLnBrk="1" fontAlgn="auto" latinLnBrk="0" hangingPunct="1">
              <a:lnSpc>
                <a:spcPct val="100000"/>
              </a:lnSpc>
              <a:spcBef>
                <a:spcPts val="0"/>
              </a:spcBef>
              <a:spcAft>
                <a:spcPts val="0"/>
              </a:spcAft>
              <a:buClrTx/>
              <a:buSzTx/>
              <a:buFont typeface="Arial" pitchFamily="34" charset="0"/>
              <a:buChar char="•"/>
              <a:tabLst/>
              <a:defRPr/>
            </a:pPr>
            <a:endParaRPr lang="ar-SA" dirty="0" smtClean="0"/>
          </a:p>
          <a:p>
            <a:endParaRPr lang="ar-SA" dirty="0"/>
          </a:p>
        </p:txBody>
      </p:sp>
      <p:sp>
        <p:nvSpPr>
          <p:cNvPr id="4" name="Slide Number Placeholder 3"/>
          <p:cNvSpPr>
            <a:spLocks noGrp="1"/>
          </p:cNvSpPr>
          <p:nvPr>
            <p:ph type="sldNum" sz="quarter" idx="10"/>
          </p:nvPr>
        </p:nvSpPr>
        <p:spPr/>
        <p:txBody>
          <a:bodyPr/>
          <a:lstStyle/>
          <a:p>
            <a:fld id="{4E4D33FD-7DCA-44BF-9CC3-8D1C41FEB9F2}" type="slidenum">
              <a:rPr lang="ar-SA" smtClean="0"/>
              <a:t>4</a:t>
            </a:fld>
            <a:endParaRPr lang="ar-SA"/>
          </a:p>
        </p:txBody>
      </p:sp>
    </p:spTree>
    <p:extLst>
      <p:ext uri="{BB962C8B-B14F-4D97-AF65-F5344CB8AC3E}">
        <p14:creationId xmlns:p14="http://schemas.microsoft.com/office/powerpoint/2010/main" val="914239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sz="1200" b="1" i="0" u="none" strike="noStrike" kern="1200" baseline="0" dirty="0" smtClean="0">
                <a:solidFill>
                  <a:schemeClr val="tx1"/>
                </a:solidFill>
                <a:latin typeface="+mn-lt"/>
                <a:ea typeface="+mn-ea"/>
                <a:cs typeface="+mn-cs"/>
              </a:rPr>
              <a:t>- هو أسلوب تصويت لاختيار أعضاء مجلس الإدارة يمنح كل مساهم قدرة تصويتية بعدد الأسهم التي يملكها، بحيث يحق له التصويت بها لمرشح واحد أو تقسيمها بين من يختارهم من المرشحين دون وجود تكرار لهذه الأصوات</a:t>
            </a:r>
          </a:p>
          <a:p>
            <a:r>
              <a:rPr lang="ar-SA" sz="1200" b="1" i="0" u="none" strike="noStrike" kern="1200" baseline="0" dirty="0" smtClean="0">
                <a:solidFill>
                  <a:schemeClr val="tx1"/>
                </a:solidFill>
                <a:latin typeface="+mn-lt"/>
                <a:ea typeface="+mn-ea"/>
                <a:cs typeface="+mn-cs"/>
              </a:rPr>
              <a:t>- يحق للمساهم أن يوكل عنه مساهماً آخر من غير أعضاء المجلس لتمثيله في التصويت </a:t>
            </a:r>
          </a:p>
          <a:p>
            <a:pPr marL="171450" indent="-171450">
              <a:buFontTx/>
              <a:buChar char="-"/>
            </a:pPr>
            <a:r>
              <a:rPr lang="ar-SA" sz="1200" b="1" i="0" u="none" strike="noStrike" kern="1200" baseline="0" dirty="0" smtClean="0">
                <a:solidFill>
                  <a:schemeClr val="tx1"/>
                </a:solidFill>
                <a:latin typeface="+mn-lt"/>
                <a:ea typeface="+mn-ea"/>
                <a:cs typeface="+mn-cs"/>
              </a:rPr>
              <a:t>يجب على المستثمرين من الأشخاص ذوي الصفة الاعتبارية ( ممثلي الشركات، صناديق الاستثمار)  أن يفصحوا عن سياساتهم في التصويت وتصويتهم الفعلي في تقاريرهم السنوية</a:t>
            </a:r>
          </a:p>
          <a:p>
            <a:r>
              <a:rPr lang="ar-SA" sz="1200" b="1" i="0" u="none" strike="noStrike" kern="1200" baseline="0" dirty="0" smtClean="0">
                <a:solidFill>
                  <a:schemeClr val="tx1"/>
                </a:solidFill>
                <a:latin typeface="+mn-lt"/>
                <a:ea typeface="+mn-ea"/>
                <a:cs typeface="+mn-cs"/>
              </a:rPr>
              <a:t>- تطبيق آلية التصويت من بعد بهدف زيادة حجم وتسهيل مشاركة المساهمين في اجتماع الجمعية العامة</a:t>
            </a:r>
            <a:endParaRPr lang="ar-SA" dirty="0"/>
          </a:p>
        </p:txBody>
      </p:sp>
      <p:sp>
        <p:nvSpPr>
          <p:cNvPr id="4" name="Slide Number Placeholder 3"/>
          <p:cNvSpPr>
            <a:spLocks noGrp="1"/>
          </p:cNvSpPr>
          <p:nvPr>
            <p:ph type="sldNum" sz="quarter" idx="10"/>
          </p:nvPr>
        </p:nvSpPr>
        <p:spPr/>
        <p:txBody>
          <a:bodyPr/>
          <a:lstStyle/>
          <a:p>
            <a:fld id="{4E4D33FD-7DCA-44BF-9CC3-8D1C41FEB9F2}" type="slidenum">
              <a:rPr lang="ar-SA" smtClean="0"/>
              <a:t>5</a:t>
            </a:fld>
            <a:endParaRPr lang="ar-SA"/>
          </a:p>
        </p:txBody>
      </p:sp>
    </p:spTree>
    <p:extLst>
      <p:ext uri="{BB962C8B-B14F-4D97-AF65-F5344CB8AC3E}">
        <p14:creationId xmlns:p14="http://schemas.microsoft.com/office/powerpoint/2010/main" val="1525740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4E4D33FD-7DCA-44BF-9CC3-8D1C41FEB9F2}" type="slidenum">
              <a:rPr lang="ar-SA" smtClean="0"/>
              <a:t>6</a:t>
            </a:fld>
            <a:endParaRPr lang="ar-SA"/>
          </a:p>
        </p:txBody>
      </p:sp>
    </p:spTree>
    <p:extLst>
      <p:ext uri="{BB962C8B-B14F-4D97-AF65-F5344CB8AC3E}">
        <p14:creationId xmlns:p14="http://schemas.microsoft.com/office/powerpoint/2010/main" val="2257190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sz="1200" b="1" i="0" u="none" strike="noStrike" kern="1200" baseline="0" dirty="0" smtClean="0">
                <a:solidFill>
                  <a:schemeClr val="tx1"/>
                </a:solidFill>
                <a:latin typeface="+mn-lt"/>
                <a:ea typeface="+mn-ea"/>
                <a:cs typeface="+mn-cs"/>
              </a:rPr>
              <a:t>العضو التنفيذي : عضو مجلس الإدارة الذي يكون متفرغاً لإدارة الشركة, أو يتقاضى راتباً شهرياً أو سنوياً منها.</a:t>
            </a:r>
          </a:p>
          <a:p>
            <a:r>
              <a:rPr lang="ar-SA" sz="1200" b="1" i="0" u="none" strike="noStrike" kern="1200" baseline="0" dirty="0" smtClean="0">
                <a:solidFill>
                  <a:schemeClr val="tx1"/>
                </a:solidFill>
                <a:latin typeface="+mn-lt"/>
                <a:ea typeface="+mn-ea"/>
                <a:cs typeface="+mn-cs"/>
              </a:rPr>
              <a:t>العضو غير التنفيذي: عضو مجلس الإدارة الذي لا يكون متفرغاً لإدارة الشركة, أو لا يتقاضى راتباً شهرياً أو سنوياً منها.</a:t>
            </a:r>
          </a:p>
          <a:p>
            <a:r>
              <a:rPr lang="ar-SA" sz="1200" b="1" i="0" u="none" strike="noStrike" kern="1200" baseline="0" dirty="0" smtClean="0">
                <a:solidFill>
                  <a:schemeClr val="tx1"/>
                </a:solidFill>
                <a:latin typeface="+mn-lt"/>
                <a:ea typeface="+mn-ea"/>
                <a:cs typeface="+mn-cs"/>
              </a:rPr>
              <a:t>العضو المستقل: هو عضو مجلس الإدارة الذي يتمتع بالاستقلالية التامة</a:t>
            </a:r>
            <a:endParaRPr lang="ar-SA" dirty="0"/>
          </a:p>
        </p:txBody>
      </p:sp>
      <p:sp>
        <p:nvSpPr>
          <p:cNvPr id="4" name="Slide Number Placeholder 3"/>
          <p:cNvSpPr>
            <a:spLocks noGrp="1"/>
          </p:cNvSpPr>
          <p:nvPr>
            <p:ph type="sldNum" sz="quarter" idx="10"/>
          </p:nvPr>
        </p:nvSpPr>
        <p:spPr/>
        <p:txBody>
          <a:bodyPr/>
          <a:lstStyle/>
          <a:p>
            <a:fld id="{4E4D33FD-7DCA-44BF-9CC3-8D1C41FEB9F2}" type="slidenum">
              <a:rPr lang="ar-SA" smtClean="0"/>
              <a:t>8</a:t>
            </a:fld>
            <a:endParaRPr lang="ar-SA"/>
          </a:p>
        </p:txBody>
      </p:sp>
    </p:spTree>
    <p:extLst>
      <p:ext uri="{BB962C8B-B14F-4D97-AF65-F5344CB8AC3E}">
        <p14:creationId xmlns:p14="http://schemas.microsoft.com/office/powerpoint/2010/main" val="1598615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4E4D33FD-7DCA-44BF-9CC3-8D1C41FEB9F2}" type="slidenum">
              <a:rPr lang="ar-SA" smtClean="0"/>
              <a:t>9</a:t>
            </a:fld>
            <a:endParaRPr lang="ar-SA"/>
          </a:p>
        </p:txBody>
      </p:sp>
    </p:spTree>
    <p:extLst>
      <p:ext uri="{BB962C8B-B14F-4D97-AF65-F5344CB8AC3E}">
        <p14:creationId xmlns:p14="http://schemas.microsoft.com/office/powerpoint/2010/main" val="3052436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4E4D33FD-7DCA-44BF-9CC3-8D1C41FEB9F2}" type="slidenum">
              <a:rPr lang="ar-SA" smtClean="0"/>
              <a:t>11</a:t>
            </a:fld>
            <a:endParaRPr lang="ar-SA"/>
          </a:p>
        </p:txBody>
      </p:sp>
    </p:spTree>
    <p:extLst>
      <p:ext uri="{BB962C8B-B14F-4D97-AF65-F5344CB8AC3E}">
        <p14:creationId xmlns:p14="http://schemas.microsoft.com/office/powerpoint/2010/main" val="3025785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4E4D33FD-7DCA-44BF-9CC3-8D1C41FEB9F2}" type="slidenum">
              <a:rPr lang="ar-SA" smtClean="0"/>
              <a:t>12</a:t>
            </a:fld>
            <a:endParaRPr lang="ar-SA"/>
          </a:p>
        </p:txBody>
      </p:sp>
    </p:spTree>
    <p:extLst>
      <p:ext uri="{BB962C8B-B14F-4D97-AF65-F5344CB8AC3E}">
        <p14:creationId xmlns:p14="http://schemas.microsoft.com/office/powerpoint/2010/main" val="1052795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SA" sz="1200" b="0" i="0" u="none" strike="noStrike" kern="1200" baseline="0" dirty="0" smtClean="0">
                <a:solidFill>
                  <a:schemeClr val="tx1"/>
                </a:solidFill>
                <a:latin typeface="+mn-lt"/>
                <a:ea typeface="+mn-ea"/>
                <a:cs typeface="+mn-cs"/>
              </a:rPr>
              <a:t>وفي النهاية تؤدى الحوكمة إلى زيادة الثقة في الاقتصاد القومي، وتعميق دور سوق المال، وزيادة قدرته على تعبئة المدخرات ورفع معدلات الاستثمار، والحفاظ على حقوق الأقلية أو صغار المستثمرين</a:t>
            </a:r>
          </a:p>
          <a:p>
            <a:r>
              <a:rPr lang="ar-SA" sz="1200" b="0" i="0" u="none" strike="noStrike" kern="1200" baseline="0" dirty="0" smtClean="0">
                <a:solidFill>
                  <a:schemeClr val="tx1"/>
                </a:solidFill>
                <a:latin typeface="+mn-lt"/>
                <a:ea typeface="+mn-ea"/>
                <a:cs typeface="+mn-cs"/>
              </a:rPr>
              <a:t>ومن ناحية أخرى، تشجع الحوكمة على نمو القطاع الخاص ودعم قد ارته التنافسية، وتساعد المشروعات في الحصول على التمويل وتوليد الأرباح، و خلق فرص عمل. كما تساهم في محاربة الفساد وملاحقة المفسدين ، وتساعد على ظهور قطاع عام قادر وفاعل يؤمن خدمة ، المجتمع ويوفر معدلات عالية من النمو ، ويحمي القطاع الخاص وينشطه ويرعى كافة مصالحه</a:t>
            </a:r>
            <a:endParaRPr lang="ar-SA" dirty="0"/>
          </a:p>
        </p:txBody>
      </p:sp>
      <p:sp>
        <p:nvSpPr>
          <p:cNvPr id="4" name="Slide Number Placeholder 3"/>
          <p:cNvSpPr>
            <a:spLocks noGrp="1"/>
          </p:cNvSpPr>
          <p:nvPr>
            <p:ph type="sldNum" sz="quarter" idx="10"/>
          </p:nvPr>
        </p:nvSpPr>
        <p:spPr/>
        <p:txBody>
          <a:bodyPr/>
          <a:lstStyle/>
          <a:p>
            <a:fld id="{4E4D33FD-7DCA-44BF-9CC3-8D1C41FEB9F2}" type="slidenum">
              <a:rPr lang="ar-SA" smtClean="0"/>
              <a:t>13</a:t>
            </a:fld>
            <a:endParaRPr lang="ar-SA"/>
          </a:p>
        </p:txBody>
      </p:sp>
    </p:spTree>
    <p:extLst>
      <p:ext uri="{BB962C8B-B14F-4D97-AF65-F5344CB8AC3E}">
        <p14:creationId xmlns:p14="http://schemas.microsoft.com/office/powerpoint/2010/main" val="981789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F54CFAF3-8974-4EE0-9B7E-FA95F9932C38}" type="datetimeFigureOut">
              <a:rPr lang="ar-SA" smtClean="0"/>
              <a:t>17/04/35</a:t>
            </a:fld>
            <a:endParaRPr lang="ar-SA"/>
          </a:p>
        </p:txBody>
      </p:sp>
      <p:sp>
        <p:nvSpPr>
          <p:cNvPr id="20" name="Footer Placeholder 19"/>
          <p:cNvSpPr>
            <a:spLocks noGrp="1"/>
          </p:cNvSpPr>
          <p:nvPr>
            <p:ph type="ftr" sz="quarter" idx="11"/>
          </p:nvPr>
        </p:nvSpPr>
        <p:spPr/>
        <p:txBody>
          <a:bodyPr/>
          <a:lstStyle>
            <a:extLst/>
          </a:lstStyle>
          <a:p>
            <a:endParaRPr lang="ar-SA"/>
          </a:p>
        </p:txBody>
      </p:sp>
      <p:sp>
        <p:nvSpPr>
          <p:cNvPr id="10" name="Slide Number Placeholder 9"/>
          <p:cNvSpPr>
            <a:spLocks noGrp="1"/>
          </p:cNvSpPr>
          <p:nvPr>
            <p:ph type="sldNum" sz="quarter" idx="12"/>
          </p:nvPr>
        </p:nvSpPr>
        <p:spPr/>
        <p:txBody>
          <a:bodyPr/>
          <a:lstStyle>
            <a:extLst/>
          </a:lstStyle>
          <a:p>
            <a:fld id="{B5C6A7F5-BA40-448F-B708-93F7A94A6153}" type="slidenum">
              <a:rPr lang="ar-SA" smtClean="0"/>
              <a:t>‹#›</a:t>
            </a:fld>
            <a:endParaRPr lang="ar-SA"/>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4CFAF3-8974-4EE0-9B7E-FA95F9932C38}" type="datetimeFigureOut">
              <a:rPr lang="ar-SA" smtClean="0"/>
              <a:t>17/04/35</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B5C6A7F5-BA40-448F-B708-93F7A94A6153}"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4CFAF3-8974-4EE0-9B7E-FA95F9932C38}" type="datetimeFigureOut">
              <a:rPr lang="ar-SA" smtClean="0"/>
              <a:t>17/04/35</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B5C6A7F5-BA40-448F-B708-93F7A94A6153}"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54CFAF3-8974-4EE0-9B7E-FA95F9932C38}" type="datetimeFigureOut">
              <a:rPr lang="ar-SA" smtClean="0"/>
              <a:t>17/04/35</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B5C6A7F5-BA40-448F-B708-93F7A94A6153}"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54CFAF3-8974-4EE0-9B7E-FA95F9932C38}" type="datetimeFigureOut">
              <a:rPr lang="ar-SA" smtClean="0"/>
              <a:t>17/04/35</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B5C6A7F5-BA40-448F-B708-93F7A94A6153}" type="slidenum">
              <a:rPr lang="ar-SA" smtClean="0"/>
              <a:t>‹#›</a:t>
            </a:fld>
            <a:endParaRPr lang="ar-SA"/>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54CFAF3-8974-4EE0-9B7E-FA95F9932C38}" type="datetimeFigureOut">
              <a:rPr lang="ar-SA" smtClean="0"/>
              <a:t>17/04/35</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B5C6A7F5-BA40-448F-B708-93F7A94A6153}"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54CFAF3-8974-4EE0-9B7E-FA95F9932C38}" type="datetimeFigureOut">
              <a:rPr lang="ar-SA" smtClean="0"/>
              <a:t>17/04/35</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B5C6A7F5-BA40-448F-B708-93F7A94A6153}"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54CFAF3-8974-4EE0-9B7E-FA95F9932C38}" type="datetimeFigureOut">
              <a:rPr lang="ar-SA" smtClean="0"/>
              <a:t>17/04/35</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B5C6A7F5-BA40-448F-B708-93F7A94A6153}"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F54CFAF3-8974-4EE0-9B7E-FA95F9932C38}" type="datetimeFigureOut">
              <a:rPr lang="ar-SA" smtClean="0"/>
              <a:t>17/04/35</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B5C6A7F5-BA40-448F-B708-93F7A94A6153}" type="slidenum">
              <a:rPr lang="ar-SA" smtClean="0"/>
              <a:t>‹#›</a:t>
            </a:fld>
            <a:endParaRPr lang="ar-SA"/>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54CFAF3-8974-4EE0-9B7E-FA95F9932C38}" type="datetimeFigureOut">
              <a:rPr lang="ar-SA" smtClean="0"/>
              <a:t>17/04/35</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B5C6A7F5-BA40-448F-B708-93F7A94A6153}"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F54CFAF3-8974-4EE0-9B7E-FA95F9932C38}" type="datetimeFigureOut">
              <a:rPr lang="ar-SA" smtClean="0"/>
              <a:t>17/04/35</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B5C6A7F5-BA40-448F-B708-93F7A94A6153}" type="slidenum">
              <a:rPr lang="ar-SA" smtClean="0"/>
              <a:t>‹#›</a:t>
            </a:fld>
            <a:endParaRPr lang="ar-SA"/>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54CFAF3-8974-4EE0-9B7E-FA95F9932C38}" type="datetimeFigureOut">
              <a:rPr lang="ar-SA" smtClean="0"/>
              <a:t>17/04/35</a:t>
            </a:fld>
            <a:endParaRPr lang="ar-S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5C6A7F5-BA40-448F-B708-93F7A94A6153}" type="slidenum">
              <a:rPr lang="ar-SA" smtClean="0"/>
              <a:t>‹#›</a:t>
            </a:fld>
            <a:endParaRPr lang="ar-SA"/>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1844824"/>
            <a:ext cx="7406640" cy="1472184"/>
          </a:xfrm>
        </p:spPr>
        <p:txBody>
          <a:bodyPr/>
          <a:lstStyle/>
          <a:p>
            <a:pPr algn="ctr"/>
            <a:r>
              <a:rPr lang="ar-SA" dirty="0"/>
              <a:t>نظام الحوكمة و دور </a:t>
            </a:r>
            <a:r>
              <a:rPr lang="ar-SA" dirty="0" smtClean="0"/>
              <a:t>المراجعه</a:t>
            </a:r>
            <a:br>
              <a:rPr lang="ar-SA" dirty="0" smtClean="0"/>
            </a:br>
            <a:r>
              <a:rPr lang="ar-SA" dirty="0" smtClean="0"/>
              <a:t> الداخلية فيها  </a:t>
            </a:r>
            <a:endParaRPr lang="ar-SA" dirty="0"/>
          </a:p>
        </p:txBody>
      </p:sp>
      <p:sp>
        <p:nvSpPr>
          <p:cNvPr id="3" name="Subtitle 2"/>
          <p:cNvSpPr>
            <a:spLocks noGrp="1"/>
          </p:cNvSpPr>
          <p:nvPr>
            <p:ph type="subTitle" idx="1"/>
          </p:nvPr>
        </p:nvSpPr>
        <p:spPr>
          <a:xfrm>
            <a:off x="1403648" y="3573016"/>
            <a:ext cx="7406640" cy="1752600"/>
          </a:xfrm>
        </p:spPr>
        <p:txBody>
          <a:bodyPr/>
          <a:lstStyle/>
          <a:p>
            <a:pPr algn="ctr"/>
            <a:r>
              <a:rPr lang="ar-SA" dirty="0" smtClean="0"/>
              <a:t>الفصل الثاني </a:t>
            </a:r>
          </a:p>
          <a:p>
            <a:endParaRPr lang="ar-SA" dirty="0"/>
          </a:p>
        </p:txBody>
      </p:sp>
    </p:spTree>
    <p:extLst>
      <p:ext uri="{BB962C8B-B14F-4D97-AF65-F5344CB8AC3E}">
        <p14:creationId xmlns:p14="http://schemas.microsoft.com/office/powerpoint/2010/main" val="42310939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الحوكمة في المملكة العربية السعودية </a:t>
            </a:r>
            <a:br>
              <a:rPr lang="ar-SA" dirty="0"/>
            </a:br>
            <a:endParaRPr lang="ar-SA" dirty="0"/>
          </a:p>
        </p:txBody>
      </p:sp>
      <p:sp>
        <p:nvSpPr>
          <p:cNvPr id="3" name="Content Placeholder 2"/>
          <p:cNvSpPr>
            <a:spLocks noGrp="1"/>
          </p:cNvSpPr>
          <p:nvPr>
            <p:ph idx="1"/>
          </p:nvPr>
        </p:nvSpPr>
        <p:spPr/>
        <p:txBody>
          <a:bodyPr>
            <a:normAutofit/>
          </a:bodyPr>
          <a:lstStyle/>
          <a:p>
            <a:r>
              <a:rPr lang="ar-SA" b="1" dirty="0"/>
              <a:t>لجان مجلس </a:t>
            </a:r>
            <a:r>
              <a:rPr lang="ar-SA" b="1" dirty="0" smtClean="0"/>
              <a:t>الإدارة</a:t>
            </a:r>
          </a:p>
          <a:p>
            <a:pPr lvl="1"/>
            <a:r>
              <a:rPr lang="ar-SA" dirty="0" smtClean="0"/>
              <a:t>يتفرع </a:t>
            </a:r>
            <a:r>
              <a:rPr lang="ar-SA" dirty="0"/>
              <a:t>م</a:t>
            </a:r>
            <a:r>
              <a:rPr lang="ar-SA" dirty="0" smtClean="0"/>
              <a:t>ن </a:t>
            </a:r>
            <a:r>
              <a:rPr lang="ar-SA" dirty="0"/>
              <a:t>مجلس إدارة الشركة عدد من اللجان </a:t>
            </a:r>
            <a:r>
              <a:rPr lang="ar-SA" dirty="0" smtClean="0"/>
              <a:t>تساعده على </a:t>
            </a:r>
            <a:r>
              <a:rPr lang="ar-SA" dirty="0"/>
              <a:t>تأدية أعماله ومهامه </a:t>
            </a:r>
            <a:endParaRPr lang="ar-SA" dirty="0" smtClean="0"/>
          </a:p>
          <a:p>
            <a:pPr lvl="2"/>
            <a:r>
              <a:rPr lang="ar-SA" dirty="0" smtClean="0"/>
              <a:t>غالباً </a:t>
            </a:r>
            <a:r>
              <a:rPr lang="ar-SA" dirty="0"/>
              <a:t>ما </a:t>
            </a:r>
            <a:r>
              <a:rPr lang="ar-SA" dirty="0" smtClean="0"/>
              <a:t>يكون أعضاء </a:t>
            </a:r>
            <a:r>
              <a:rPr lang="ar-SA" dirty="0"/>
              <a:t>اللجان من أعضاء </a:t>
            </a:r>
            <a:r>
              <a:rPr lang="ar-SA" dirty="0" smtClean="0"/>
              <a:t>المجلس</a:t>
            </a:r>
          </a:p>
          <a:p>
            <a:pPr lvl="1"/>
            <a:r>
              <a:rPr lang="ar-SA" dirty="0" smtClean="0"/>
              <a:t>تدرس </a:t>
            </a:r>
            <a:r>
              <a:rPr lang="ar-SA" dirty="0"/>
              <a:t>هذه </a:t>
            </a:r>
            <a:r>
              <a:rPr lang="ar-SA" dirty="0" smtClean="0"/>
              <a:t>اللجان مواضيع </a:t>
            </a:r>
            <a:r>
              <a:rPr lang="ar-SA" dirty="0"/>
              <a:t>محددة وترفع لمجلس الادارة ما تتوصل </a:t>
            </a:r>
            <a:r>
              <a:rPr lang="ar-SA" dirty="0" smtClean="0"/>
              <a:t>إليه من </a:t>
            </a:r>
            <a:r>
              <a:rPr lang="ar-SA" dirty="0"/>
              <a:t>نتائج أو ما تتخذه من </a:t>
            </a:r>
            <a:r>
              <a:rPr lang="ar-SA" dirty="0" smtClean="0"/>
              <a:t>قرارات</a:t>
            </a:r>
          </a:p>
          <a:p>
            <a:pPr lvl="1"/>
            <a:r>
              <a:rPr lang="ar-SA" dirty="0"/>
              <a:t>ي</a:t>
            </a:r>
            <a:r>
              <a:rPr lang="ar-SA" dirty="0" smtClean="0"/>
              <a:t>تابع مجلس </a:t>
            </a:r>
            <a:r>
              <a:rPr lang="ar-SA" dirty="0"/>
              <a:t>الإدارة أعمال كل لجنة على </a:t>
            </a:r>
            <a:r>
              <a:rPr lang="ar-SA" dirty="0" smtClean="0"/>
              <a:t>حدة</a:t>
            </a:r>
          </a:p>
          <a:p>
            <a:pPr lvl="1"/>
            <a:r>
              <a:rPr lang="ar-SA" dirty="0" smtClean="0"/>
              <a:t>من أهم اللجان  </a:t>
            </a:r>
          </a:p>
          <a:p>
            <a:pPr lvl="2"/>
            <a:r>
              <a:rPr lang="ar-SA" dirty="0" smtClean="0"/>
              <a:t>لجنة المراجعه</a:t>
            </a:r>
          </a:p>
          <a:p>
            <a:pPr lvl="2"/>
            <a:r>
              <a:rPr lang="ar-SA" dirty="0" smtClean="0"/>
              <a:t>لجنه الترشيحات و المكافآت</a:t>
            </a:r>
            <a:endParaRPr lang="ar-SA" dirty="0"/>
          </a:p>
        </p:txBody>
      </p:sp>
    </p:spTree>
    <p:extLst>
      <p:ext uri="{BB962C8B-B14F-4D97-AF65-F5344CB8AC3E}">
        <p14:creationId xmlns:p14="http://schemas.microsoft.com/office/powerpoint/2010/main" val="4048753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الحوكمة في المملكة العربية السعودية </a:t>
            </a:r>
            <a:br>
              <a:rPr lang="ar-SA" dirty="0"/>
            </a:br>
            <a:endParaRPr lang="ar-SA" dirty="0"/>
          </a:p>
        </p:txBody>
      </p:sp>
      <p:sp>
        <p:nvSpPr>
          <p:cNvPr id="3" name="Content Placeholder 2"/>
          <p:cNvSpPr>
            <a:spLocks noGrp="1"/>
          </p:cNvSpPr>
          <p:nvPr>
            <p:ph idx="1"/>
          </p:nvPr>
        </p:nvSpPr>
        <p:spPr/>
        <p:txBody>
          <a:bodyPr>
            <a:normAutofit fontScale="77500" lnSpcReduction="20000"/>
          </a:bodyPr>
          <a:lstStyle/>
          <a:p>
            <a:pPr marL="596646" indent="-514350">
              <a:buFont typeface="+mj-lt"/>
              <a:buAutoNum type="arabicPeriod"/>
            </a:pPr>
            <a:r>
              <a:rPr lang="ar-SA" sz="3600" b="1" dirty="0" smtClean="0"/>
              <a:t>لجنة المراجعه</a:t>
            </a:r>
          </a:p>
          <a:p>
            <a:pPr lvl="1"/>
            <a:r>
              <a:rPr lang="ar-SA" dirty="0" smtClean="0"/>
              <a:t>لجنة </a:t>
            </a:r>
            <a:r>
              <a:rPr lang="ar-SA" dirty="0"/>
              <a:t>تشكَّل من </a:t>
            </a:r>
            <a:r>
              <a:rPr lang="ar-SA" u="sng" dirty="0"/>
              <a:t>غير</a:t>
            </a:r>
            <a:r>
              <a:rPr lang="ar-SA" dirty="0"/>
              <a:t> أعضاء مجلس الإدارة التنفيذيين</a:t>
            </a:r>
          </a:p>
          <a:p>
            <a:pPr lvl="1"/>
            <a:r>
              <a:rPr lang="ar-SA" dirty="0"/>
              <a:t>لا يقل عدد أعضائها عن </a:t>
            </a:r>
            <a:r>
              <a:rPr lang="ar-SA" dirty="0" smtClean="0"/>
              <a:t>ثلاثة</a:t>
            </a:r>
          </a:p>
          <a:p>
            <a:pPr lvl="2"/>
            <a:r>
              <a:rPr lang="ar-SA" dirty="0" smtClean="0"/>
              <a:t>من </a:t>
            </a:r>
            <a:r>
              <a:rPr lang="ar-SA" dirty="0"/>
              <a:t>بينهم مختص </a:t>
            </a:r>
            <a:r>
              <a:rPr lang="ar-SA" dirty="0" smtClean="0"/>
              <a:t>بالشؤون المالية والمحاسبية</a:t>
            </a:r>
          </a:p>
          <a:p>
            <a:pPr lvl="1"/>
            <a:r>
              <a:rPr lang="ar-SA" dirty="0"/>
              <a:t>مهمات لجنة </a:t>
            </a:r>
            <a:r>
              <a:rPr lang="ar-SA" dirty="0" smtClean="0"/>
              <a:t>المراجعة</a:t>
            </a:r>
          </a:p>
          <a:p>
            <a:pPr lvl="2"/>
            <a:r>
              <a:rPr lang="ar-SA" dirty="0"/>
              <a:t>الإشراف على إدارة المراجعة الداخلية في </a:t>
            </a:r>
            <a:r>
              <a:rPr lang="ar-SA" dirty="0" smtClean="0"/>
              <a:t>الشركة</a:t>
            </a:r>
            <a:endParaRPr lang="ar-SA" dirty="0"/>
          </a:p>
          <a:p>
            <a:pPr lvl="2"/>
            <a:r>
              <a:rPr lang="ar-SA" dirty="0" smtClean="0"/>
              <a:t>دراسة </a:t>
            </a:r>
            <a:r>
              <a:rPr lang="ar-SA" dirty="0"/>
              <a:t>نظام الرقابة الداخلية ووضع تقرير </a:t>
            </a:r>
            <a:r>
              <a:rPr lang="ar-SA" dirty="0" smtClean="0"/>
              <a:t>مكتوب عن رأيها</a:t>
            </a:r>
          </a:p>
          <a:p>
            <a:pPr lvl="2"/>
            <a:r>
              <a:rPr lang="ar-SA" dirty="0" smtClean="0"/>
              <a:t>دراسة </a:t>
            </a:r>
            <a:r>
              <a:rPr lang="ar-SA" dirty="0"/>
              <a:t>تقارير المراجعة الداخلية </a:t>
            </a:r>
            <a:r>
              <a:rPr lang="ar-SA" dirty="0" smtClean="0"/>
              <a:t>ومتابعة تنفيذ </a:t>
            </a:r>
            <a:r>
              <a:rPr lang="ar-SA" dirty="0"/>
              <a:t>الإجراءات التصحيحية للملحوظات الواردة </a:t>
            </a:r>
            <a:r>
              <a:rPr lang="ar-SA" dirty="0" smtClean="0"/>
              <a:t>فيها</a:t>
            </a:r>
            <a:endParaRPr lang="ar-SA" dirty="0"/>
          </a:p>
          <a:p>
            <a:pPr lvl="2"/>
            <a:r>
              <a:rPr lang="ar-SA" dirty="0" smtClean="0"/>
              <a:t>توصية </a:t>
            </a:r>
            <a:r>
              <a:rPr lang="ar-SA" dirty="0"/>
              <a:t>مجلس الإدارة بتعيين المحاسبيين </a:t>
            </a:r>
            <a:r>
              <a:rPr lang="ar-SA" dirty="0" smtClean="0"/>
              <a:t>القانونيين وفصلهم </a:t>
            </a:r>
            <a:r>
              <a:rPr lang="ar-SA" dirty="0"/>
              <a:t>وتحديد </a:t>
            </a:r>
            <a:r>
              <a:rPr lang="ar-SA" dirty="0" smtClean="0"/>
              <a:t>أتعابهم</a:t>
            </a:r>
          </a:p>
          <a:p>
            <a:pPr lvl="2"/>
            <a:r>
              <a:rPr lang="ar-SA" dirty="0" smtClean="0"/>
              <a:t>متابعة </a:t>
            </a:r>
            <a:r>
              <a:rPr lang="ar-SA" dirty="0"/>
              <a:t>أعمال </a:t>
            </a:r>
            <a:r>
              <a:rPr lang="ar-SA" dirty="0" smtClean="0"/>
              <a:t>المحاسبين القانونيين ودراسة </a:t>
            </a:r>
            <a:r>
              <a:rPr lang="ar-SA" dirty="0"/>
              <a:t>خطة المراجعة مع </a:t>
            </a:r>
            <a:r>
              <a:rPr lang="ar-SA" dirty="0" smtClean="0"/>
              <a:t>المحاسبين القانونيين </a:t>
            </a:r>
            <a:r>
              <a:rPr lang="ar-SA" dirty="0"/>
              <a:t>وإبداء ملحوظاتها </a:t>
            </a:r>
            <a:r>
              <a:rPr lang="ar-SA" dirty="0" smtClean="0"/>
              <a:t>عليها</a:t>
            </a:r>
          </a:p>
          <a:p>
            <a:pPr lvl="2"/>
            <a:r>
              <a:rPr lang="ar-SA" dirty="0" smtClean="0"/>
              <a:t>دراسة ملحوظات المحاسب </a:t>
            </a:r>
            <a:r>
              <a:rPr lang="ar-SA" dirty="0"/>
              <a:t>القانوني على القوائم المالية </a:t>
            </a:r>
            <a:endParaRPr lang="ar-SA" dirty="0" smtClean="0"/>
          </a:p>
          <a:p>
            <a:pPr lvl="2"/>
            <a:r>
              <a:rPr lang="ar-SA" dirty="0" smtClean="0"/>
              <a:t>دراسة </a:t>
            </a:r>
            <a:r>
              <a:rPr lang="ar-SA" dirty="0"/>
              <a:t>القوائم المالية الأولية </a:t>
            </a:r>
            <a:r>
              <a:rPr lang="ar-SA" dirty="0" smtClean="0"/>
              <a:t>والسنوية قبل </a:t>
            </a:r>
            <a:r>
              <a:rPr lang="ar-SA" dirty="0"/>
              <a:t>عرضها على مجلس </a:t>
            </a:r>
            <a:r>
              <a:rPr lang="ar-SA" dirty="0" smtClean="0"/>
              <a:t>الإدارة</a:t>
            </a:r>
          </a:p>
          <a:p>
            <a:pPr lvl="2"/>
            <a:r>
              <a:rPr lang="ar-SA" dirty="0" smtClean="0"/>
              <a:t>دراسة السياسات </a:t>
            </a:r>
            <a:r>
              <a:rPr lang="ar-SA" dirty="0"/>
              <a:t>المحاسبية المتبعة وإبداء الرأي </a:t>
            </a:r>
            <a:r>
              <a:rPr lang="ar-SA" dirty="0" smtClean="0"/>
              <a:t>والتوصية لمجلس </a:t>
            </a:r>
            <a:r>
              <a:rPr lang="ar-SA" dirty="0"/>
              <a:t>الادارة في شأنها</a:t>
            </a:r>
          </a:p>
        </p:txBody>
      </p:sp>
    </p:spTree>
    <p:extLst>
      <p:ext uri="{BB962C8B-B14F-4D97-AF65-F5344CB8AC3E}">
        <p14:creationId xmlns:p14="http://schemas.microsoft.com/office/powerpoint/2010/main" val="38024830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الحوكمة في المملكة العربية السعودية </a:t>
            </a:r>
            <a:br>
              <a:rPr lang="ar-SA" dirty="0"/>
            </a:br>
            <a:endParaRPr lang="ar-SA" dirty="0"/>
          </a:p>
        </p:txBody>
      </p:sp>
      <p:sp>
        <p:nvSpPr>
          <p:cNvPr id="3" name="Content Placeholder 2"/>
          <p:cNvSpPr>
            <a:spLocks noGrp="1"/>
          </p:cNvSpPr>
          <p:nvPr>
            <p:ph idx="1"/>
          </p:nvPr>
        </p:nvSpPr>
        <p:spPr/>
        <p:txBody>
          <a:bodyPr>
            <a:normAutofit fontScale="92500" lnSpcReduction="10000"/>
          </a:bodyPr>
          <a:lstStyle/>
          <a:p>
            <a:pPr marL="596646" indent="-514350">
              <a:buFont typeface="+mj-lt"/>
              <a:buAutoNum type="arabicPeriod" startAt="2"/>
            </a:pPr>
            <a:r>
              <a:rPr lang="ar-SA" sz="3000" b="1" dirty="0" smtClean="0"/>
              <a:t>لجنة الترشيح و المكافآت </a:t>
            </a:r>
          </a:p>
          <a:p>
            <a:pPr lvl="1"/>
            <a:r>
              <a:rPr lang="ar-SA" sz="2600" dirty="0" smtClean="0"/>
              <a:t>لجنة </a:t>
            </a:r>
            <a:r>
              <a:rPr lang="ar-SA" sz="2600" dirty="0"/>
              <a:t>تشكَّل من أعضاء مجلس </a:t>
            </a:r>
            <a:r>
              <a:rPr lang="ar-SA" sz="2600" dirty="0" smtClean="0"/>
              <a:t>الإدارة</a:t>
            </a:r>
          </a:p>
          <a:p>
            <a:pPr lvl="1"/>
            <a:r>
              <a:rPr lang="ar-SA" sz="2600" dirty="0" smtClean="0"/>
              <a:t>مهامها تشمل </a:t>
            </a:r>
            <a:endParaRPr lang="ar-SA" sz="2600" dirty="0"/>
          </a:p>
          <a:p>
            <a:pPr lvl="2"/>
            <a:r>
              <a:rPr lang="ar-SA" sz="2200" dirty="0"/>
              <a:t>التوصية لمجلس الإدارة بالترشيح لعضوية </a:t>
            </a:r>
            <a:r>
              <a:rPr lang="ar-SA" sz="2200" dirty="0" smtClean="0"/>
              <a:t>المجلس وفقاً </a:t>
            </a:r>
            <a:r>
              <a:rPr lang="ar-SA" sz="2200" dirty="0"/>
              <a:t>للسياسات والمعايير </a:t>
            </a:r>
            <a:r>
              <a:rPr lang="ar-SA" sz="2200" dirty="0" smtClean="0"/>
              <a:t>المعتمدة</a:t>
            </a:r>
          </a:p>
          <a:p>
            <a:pPr lvl="2"/>
            <a:r>
              <a:rPr lang="ar-SA" sz="2200" dirty="0" smtClean="0"/>
              <a:t>المراجعة السنوية للاحتياجات </a:t>
            </a:r>
            <a:r>
              <a:rPr lang="ar-SA" sz="2200" dirty="0"/>
              <a:t>المطلوبة من المهارات المناسبة </a:t>
            </a:r>
            <a:r>
              <a:rPr lang="ar-SA" sz="2200" dirty="0" smtClean="0"/>
              <a:t>لعضوية مجلس الإدارة</a:t>
            </a:r>
          </a:p>
          <a:p>
            <a:pPr lvl="2"/>
            <a:r>
              <a:rPr lang="ar-SA" sz="2200" dirty="0" smtClean="0"/>
              <a:t>إعداد </a:t>
            </a:r>
            <a:r>
              <a:rPr lang="ar-SA" sz="2200" dirty="0"/>
              <a:t>وصف للقدرات </a:t>
            </a:r>
            <a:r>
              <a:rPr lang="ar-SA" sz="2200" dirty="0" smtClean="0"/>
              <a:t>والمؤهلات المطلوبة </a:t>
            </a:r>
            <a:r>
              <a:rPr lang="ar-SA" sz="2200" dirty="0"/>
              <a:t>لعضوية </a:t>
            </a:r>
            <a:r>
              <a:rPr lang="ar-SA" sz="2200" dirty="0" smtClean="0"/>
              <a:t>المجلس</a:t>
            </a:r>
          </a:p>
          <a:p>
            <a:pPr lvl="2"/>
            <a:r>
              <a:rPr lang="ar-SA" sz="2200" dirty="0" smtClean="0"/>
              <a:t>تحديد </a:t>
            </a:r>
            <a:r>
              <a:rPr lang="ar-SA" sz="2200" dirty="0"/>
              <a:t>جوانب </a:t>
            </a:r>
            <a:r>
              <a:rPr lang="ar-SA" sz="2200" dirty="0" smtClean="0"/>
              <a:t>الضعف والقوة </a:t>
            </a:r>
            <a:r>
              <a:rPr lang="ar-SA" sz="2200" dirty="0"/>
              <a:t>في مجلس الإدارة واقتراح معالجتها بما </a:t>
            </a:r>
            <a:r>
              <a:rPr lang="ar-SA" sz="2200" dirty="0" smtClean="0"/>
              <a:t>يتفق مع </a:t>
            </a:r>
            <a:r>
              <a:rPr lang="ar-SA" sz="2200" dirty="0"/>
              <a:t>مصلحة </a:t>
            </a:r>
            <a:r>
              <a:rPr lang="ar-SA" sz="2200" dirty="0" smtClean="0"/>
              <a:t>الشركة</a:t>
            </a:r>
          </a:p>
          <a:p>
            <a:pPr lvl="3"/>
            <a:r>
              <a:rPr lang="ar-SA" sz="1800" dirty="0" smtClean="0"/>
              <a:t>قد </a:t>
            </a:r>
            <a:r>
              <a:rPr lang="ar-SA" sz="1800" dirty="0"/>
              <a:t>تشمل التوصية </a:t>
            </a:r>
            <a:r>
              <a:rPr lang="ar-SA" sz="1800" dirty="0" smtClean="0"/>
              <a:t>بتدريب الأعضاء </a:t>
            </a:r>
            <a:r>
              <a:rPr lang="ar-SA" sz="1800" dirty="0"/>
              <a:t>أو عدد منهم في جوانب فنية وإدارية </a:t>
            </a:r>
            <a:r>
              <a:rPr lang="ar-SA" sz="1800" dirty="0" smtClean="0"/>
              <a:t>محددة</a:t>
            </a:r>
            <a:endParaRPr lang="ar-SA" sz="1800" dirty="0"/>
          </a:p>
          <a:p>
            <a:pPr lvl="2"/>
            <a:r>
              <a:rPr lang="ar-SA" sz="2200" dirty="0" smtClean="0"/>
              <a:t>التأكد سنويا من استقلالية الأعضاء المستقلين</a:t>
            </a:r>
          </a:p>
          <a:p>
            <a:pPr lvl="2"/>
            <a:r>
              <a:rPr lang="ar-SA" sz="2200" dirty="0" smtClean="0"/>
              <a:t>وضع </a:t>
            </a:r>
            <a:r>
              <a:rPr lang="ar-SA" sz="2200" dirty="0"/>
              <a:t>سياسات واضحة </a:t>
            </a:r>
            <a:r>
              <a:rPr lang="ar-SA" sz="2200" dirty="0" smtClean="0"/>
              <a:t>لتعويضات ومكافآت </a:t>
            </a:r>
            <a:r>
              <a:rPr lang="ar-SA" sz="2200" dirty="0"/>
              <a:t>أعضاء مجلس الإدارة وكبار التنفيذيين </a:t>
            </a:r>
            <a:r>
              <a:rPr lang="ar-SA" sz="2200" dirty="0" smtClean="0"/>
              <a:t>على أن </a:t>
            </a:r>
            <a:r>
              <a:rPr lang="ar-SA" sz="2200" dirty="0"/>
              <a:t>يراعى عند وضع تلك السياسات استخدام </a:t>
            </a:r>
            <a:r>
              <a:rPr lang="ar-SA" sz="2200" dirty="0" smtClean="0"/>
              <a:t>معايير ترتبط </a:t>
            </a:r>
            <a:r>
              <a:rPr lang="ar-SA" sz="2200" dirty="0"/>
              <a:t>بالأداء</a:t>
            </a:r>
            <a:r>
              <a:rPr lang="ar-SA" dirty="0"/>
              <a:t>.</a:t>
            </a:r>
          </a:p>
        </p:txBody>
      </p:sp>
    </p:spTree>
    <p:extLst>
      <p:ext uri="{BB962C8B-B14F-4D97-AF65-F5344CB8AC3E}">
        <p14:creationId xmlns:p14="http://schemas.microsoft.com/office/powerpoint/2010/main" val="35032898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116632"/>
            <a:ext cx="7498080" cy="1143000"/>
          </a:xfrm>
        </p:spPr>
        <p:txBody>
          <a:bodyPr/>
          <a:lstStyle/>
          <a:p>
            <a:r>
              <a:rPr lang="ar-SA" dirty="0" smtClean="0"/>
              <a:t>أهمية الحوكمة </a:t>
            </a:r>
            <a:endParaRPr lang="ar-SA" dirty="0"/>
          </a:p>
        </p:txBody>
      </p:sp>
      <p:sp>
        <p:nvSpPr>
          <p:cNvPr id="3" name="Content Placeholder 2"/>
          <p:cNvSpPr>
            <a:spLocks noGrp="1"/>
          </p:cNvSpPr>
          <p:nvPr>
            <p:ph idx="1"/>
          </p:nvPr>
        </p:nvSpPr>
        <p:spPr>
          <a:xfrm>
            <a:off x="1435608" y="1268760"/>
            <a:ext cx="7498080" cy="4979640"/>
          </a:xfrm>
        </p:spPr>
        <p:txBody>
          <a:bodyPr>
            <a:noAutofit/>
          </a:bodyPr>
          <a:lstStyle/>
          <a:p>
            <a:r>
              <a:rPr lang="ar-SA" sz="2400" b="1" dirty="0" smtClean="0"/>
              <a:t>على مستوى الاقتصاد </a:t>
            </a:r>
          </a:p>
          <a:p>
            <a:pPr lvl="1"/>
            <a:r>
              <a:rPr lang="ar-SA" sz="2000" dirty="0" smtClean="0"/>
              <a:t>المساعدة </a:t>
            </a:r>
            <a:r>
              <a:rPr lang="ar-SA" sz="2000" dirty="0"/>
              <a:t>على استقرار الأسواق </a:t>
            </a:r>
            <a:r>
              <a:rPr lang="ar-SA" sz="2000" dirty="0" smtClean="0"/>
              <a:t>المالية</a:t>
            </a:r>
          </a:p>
          <a:p>
            <a:pPr lvl="1"/>
            <a:r>
              <a:rPr lang="ar-SA" sz="2000" dirty="0" smtClean="0"/>
              <a:t>تحقيق </a:t>
            </a:r>
            <a:r>
              <a:rPr lang="ar-SA" sz="2000" dirty="0"/>
              <a:t>الشفافية و العدالة و منح حق مساءلة الشركة </a:t>
            </a:r>
            <a:endParaRPr lang="ar-SA" sz="2000" dirty="0" smtClean="0"/>
          </a:p>
          <a:p>
            <a:pPr lvl="1"/>
            <a:r>
              <a:rPr lang="ar-SA" sz="2000" dirty="0" smtClean="0"/>
              <a:t> جذب </a:t>
            </a:r>
            <a:r>
              <a:rPr lang="ar-SA" sz="2000" dirty="0"/>
              <a:t>الاستثمارات من </a:t>
            </a:r>
            <a:r>
              <a:rPr lang="ar-SA" sz="2000" dirty="0" smtClean="0"/>
              <a:t>الخارج والداخل </a:t>
            </a:r>
            <a:r>
              <a:rPr lang="ar-SA" sz="2000" dirty="0"/>
              <a:t>على حد </a:t>
            </a:r>
            <a:r>
              <a:rPr lang="ar-SA" sz="2000" dirty="0" smtClean="0"/>
              <a:t>سواء</a:t>
            </a:r>
          </a:p>
          <a:p>
            <a:pPr lvl="1"/>
            <a:r>
              <a:rPr lang="ar-SA" sz="2000" dirty="0" smtClean="0"/>
              <a:t>تقليص حجم المخاطر </a:t>
            </a:r>
            <a:r>
              <a:rPr lang="ar-SA" sz="2000" dirty="0"/>
              <a:t>التي تواجه النظام </a:t>
            </a:r>
            <a:r>
              <a:rPr lang="ar-SA" sz="2000" dirty="0" smtClean="0"/>
              <a:t>الاقتصادي</a:t>
            </a:r>
          </a:p>
          <a:p>
            <a:pPr lvl="1"/>
            <a:r>
              <a:rPr lang="ar-SA" sz="2000" dirty="0" smtClean="0"/>
              <a:t> </a:t>
            </a:r>
            <a:r>
              <a:rPr lang="ar-SA" sz="2000" dirty="0"/>
              <a:t>الحد من هروب رؤوس الاموال </a:t>
            </a:r>
            <a:endParaRPr lang="ar-SA" sz="2000" dirty="0" smtClean="0"/>
          </a:p>
          <a:p>
            <a:r>
              <a:rPr lang="ar-SA" sz="2400" b="1" dirty="0" smtClean="0"/>
              <a:t>على مستوى الشركة </a:t>
            </a:r>
          </a:p>
          <a:p>
            <a:pPr lvl="1"/>
            <a:r>
              <a:rPr lang="ar-SA" sz="2000" dirty="0" smtClean="0"/>
              <a:t>خلق </a:t>
            </a:r>
            <a:r>
              <a:rPr lang="ar-SA" sz="2000" dirty="0"/>
              <a:t>بيئة عمل سليمة </a:t>
            </a:r>
            <a:r>
              <a:rPr lang="ar-SA" sz="2000" dirty="0" smtClean="0"/>
              <a:t>تساعد </a:t>
            </a:r>
            <a:r>
              <a:rPr lang="ar-SA" sz="2000" dirty="0"/>
              <a:t>على تحقيق أداء أفضل مع توافر </a:t>
            </a:r>
            <a:r>
              <a:rPr lang="ar-SA" sz="2000" dirty="0" smtClean="0"/>
              <a:t>الإدارة الجيدة </a:t>
            </a:r>
          </a:p>
          <a:p>
            <a:pPr lvl="1"/>
            <a:r>
              <a:rPr lang="ar-SA" sz="2000" dirty="0" smtClean="0"/>
              <a:t>جعل القيمة </a:t>
            </a:r>
            <a:r>
              <a:rPr lang="ar-SA" sz="2000" dirty="0"/>
              <a:t>الاقتصادية </a:t>
            </a:r>
            <a:r>
              <a:rPr lang="ar-SA" sz="2000" dirty="0" smtClean="0"/>
              <a:t>للشركة أكبر</a:t>
            </a:r>
          </a:p>
          <a:p>
            <a:pPr lvl="1"/>
            <a:r>
              <a:rPr lang="ar-SA" sz="2000" dirty="0" smtClean="0"/>
              <a:t>الوصول </a:t>
            </a:r>
            <a:r>
              <a:rPr lang="ar-SA" sz="2000" dirty="0"/>
              <a:t>إلى أسواق </a:t>
            </a:r>
            <a:r>
              <a:rPr lang="ar-SA" sz="2000" dirty="0" smtClean="0"/>
              <a:t>المال والحصول </a:t>
            </a:r>
            <a:r>
              <a:rPr lang="ar-SA" sz="2000" dirty="0"/>
              <a:t>على التمويل اللازم بتكلفة أقل </a:t>
            </a:r>
            <a:r>
              <a:rPr lang="ar-SA" sz="2000" dirty="0" smtClean="0"/>
              <a:t>مما يعينها </a:t>
            </a:r>
            <a:r>
              <a:rPr lang="ar-SA" sz="2000" dirty="0"/>
              <a:t>على التوسع في نشاطها، وتقليل </a:t>
            </a:r>
            <a:r>
              <a:rPr lang="ar-SA" sz="2000" dirty="0" smtClean="0"/>
              <a:t>المخاطر,وبناء </a:t>
            </a:r>
            <a:r>
              <a:rPr lang="ar-SA" sz="2000" dirty="0"/>
              <a:t>الثقة مع أصحاب </a:t>
            </a:r>
            <a:r>
              <a:rPr lang="ar-SA" sz="2000" dirty="0" smtClean="0"/>
              <a:t>المصالح</a:t>
            </a:r>
            <a:endParaRPr lang="ar-SA" sz="2000" dirty="0"/>
          </a:p>
          <a:p>
            <a:pPr lvl="1"/>
            <a:r>
              <a:rPr lang="ar-SA" sz="2000" dirty="0" smtClean="0"/>
              <a:t> مكافحة </a:t>
            </a:r>
            <a:r>
              <a:rPr lang="ar-SA" sz="2000" dirty="0"/>
              <a:t>الفساد وملاحقة المفسدين </a:t>
            </a:r>
            <a:endParaRPr lang="ar-SA" sz="2000" dirty="0" smtClean="0"/>
          </a:p>
          <a:p>
            <a:endParaRPr lang="ar-SA" sz="2000" dirty="0"/>
          </a:p>
          <a:p>
            <a:pPr lvl="1"/>
            <a:endParaRPr lang="ar-SA" sz="2000" dirty="0" smtClean="0"/>
          </a:p>
          <a:p>
            <a:pPr lvl="2"/>
            <a:endParaRPr lang="ar-SA" sz="1600" dirty="0" smtClean="0"/>
          </a:p>
          <a:p>
            <a:pPr lvl="1"/>
            <a:endParaRPr lang="ar-SA" sz="2000" dirty="0" smtClean="0"/>
          </a:p>
        </p:txBody>
      </p:sp>
    </p:spTree>
    <p:extLst>
      <p:ext uri="{BB962C8B-B14F-4D97-AF65-F5344CB8AC3E}">
        <p14:creationId xmlns:p14="http://schemas.microsoft.com/office/powerpoint/2010/main" val="20493133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أهمية الحوكمة </a:t>
            </a:r>
            <a:endParaRPr lang="ar-SA" dirty="0"/>
          </a:p>
        </p:txBody>
      </p:sp>
      <p:sp>
        <p:nvSpPr>
          <p:cNvPr id="3" name="Content Placeholder 2"/>
          <p:cNvSpPr>
            <a:spLocks noGrp="1"/>
          </p:cNvSpPr>
          <p:nvPr>
            <p:ph idx="1"/>
          </p:nvPr>
        </p:nvSpPr>
        <p:spPr>
          <a:xfrm>
            <a:off x="1435608" y="1268760"/>
            <a:ext cx="7498080" cy="4979640"/>
          </a:xfrm>
        </p:spPr>
        <p:txBody>
          <a:bodyPr>
            <a:normAutofit/>
          </a:bodyPr>
          <a:lstStyle/>
          <a:p>
            <a:r>
              <a:rPr lang="ar-SA" sz="2400" b="1" dirty="0" smtClean="0"/>
              <a:t>على مستوى المستثمرون </a:t>
            </a:r>
            <a:r>
              <a:rPr lang="ar-SA" sz="2400" b="1" dirty="0"/>
              <a:t>و حملة الأسهم </a:t>
            </a:r>
            <a:endParaRPr lang="ar-SA" sz="2400" b="1" dirty="0" smtClean="0"/>
          </a:p>
          <a:p>
            <a:pPr lvl="1"/>
            <a:r>
              <a:rPr lang="ar-SA" sz="2000" dirty="0" smtClean="0"/>
              <a:t>حماية </a:t>
            </a:r>
            <a:r>
              <a:rPr lang="ar-SA" sz="2000" dirty="0"/>
              <a:t>المساهمين و الاستثمارات من التعرض للخسارة بسبب سوء استخدام السلطة في غير مصلحة المستثمرين </a:t>
            </a:r>
          </a:p>
          <a:p>
            <a:pPr lvl="1"/>
            <a:r>
              <a:rPr lang="ar-SA" sz="2000" dirty="0" smtClean="0"/>
              <a:t>تعظيم </a:t>
            </a:r>
            <a:r>
              <a:rPr lang="ar-SA" sz="2000" dirty="0"/>
              <a:t>عوائد الاستثمار وحقوق المساهمين والقيمة الاستثمارية </a:t>
            </a:r>
            <a:endParaRPr lang="ar-SA" sz="2000" dirty="0" smtClean="0"/>
          </a:p>
          <a:p>
            <a:pPr lvl="1"/>
            <a:r>
              <a:rPr lang="ar-SA" sz="2000" dirty="0" smtClean="0"/>
              <a:t>الحد </a:t>
            </a:r>
            <a:r>
              <a:rPr lang="ar-SA" sz="2000" dirty="0"/>
              <a:t>من حالات تضارب </a:t>
            </a:r>
            <a:r>
              <a:rPr lang="ar-SA" sz="2000" dirty="0" smtClean="0"/>
              <a:t>المصالح</a:t>
            </a:r>
          </a:p>
          <a:p>
            <a:pPr lvl="1"/>
            <a:r>
              <a:rPr lang="ar-SA" sz="2000" dirty="0" smtClean="0"/>
              <a:t>ضمان الالتزام بالقانون</a:t>
            </a:r>
          </a:p>
          <a:p>
            <a:r>
              <a:rPr lang="ar-SA" sz="2400" b="1" dirty="0" smtClean="0"/>
              <a:t>على مستوى أصحاب </a:t>
            </a:r>
            <a:r>
              <a:rPr lang="ar-SA" sz="2400" b="1" dirty="0"/>
              <a:t>المصالح </a:t>
            </a:r>
            <a:r>
              <a:rPr lang="ar-SA" sz="2400" b="1" dirty="0" smtClean="0"/>
              <a:t>الآخرين</a:t>
            </a:r>
          </a:p>
          <a:p>
            <a:pPr lvl="1"/>
            <a:r>
              <a:rPr lang="ar-SA" sz="2000" dirty="0" smtClean="0"/>
              <a:t>بناء </a:t>
            </a:r>
            <a:r>
              <a:rPr lang="ar-SA" sz="2000" dirty="0"/>
              <a:t>علاقة وثيقة وقوية بين إدارة </a:t>
            </a:r>
            <a:r>
              <a:rPr lang="ar-SA" sz="2000" dirty="0" smtClean="0"/>
              <a:t>الشركة و العاملين </a:t>
            </a:r>
            <a:r>
              <a:rPr lang="ar-SA" sz="2000" dirty="0"/>
              <a:t>بها ومورديها ودائينيها </a:t>
            </a:r>
            <a:r>
              <a:rPr lang="ar-SA" sz="2000" dirty="0" smtClean="0"/>
              <a:t>وغيرهم </a:t>
            </a:r>
            <a:endParaRPr lang="ar-SA" sz="2000" dirty="0"/>
          </a:p>
          <a:p>
            <a:endParaRPr lang="ar-SA" dirty="0"/>
          </a:p>
          <a:p>
            <a:pPr lvl="1"/>
            <a:endParaRPr lang="ar-SA" dirty="0" smtClean="0"/>
          </a:p>
          <a:p>
            <a:pPr lvl="2"/>
            <a:endParaRPr lang="ar-SA" dirty="0" smtClean="0"/>
          </a:p>
          <a:p>
            <a:pPr lvl="1"/>
            <a:endParaRPr lang="ar-SA" dirty="0" smtClean="0"/>
          </a:p>
        </p:txBody>
      </p:sp>
    </p:spTree>
    <p:extLst>
      <p:ext uri="{BB962C8B-B14F-4D97-AF65-F5344CB8AC3E}">
        <p14:creationId xmlns:p14="http://schemas.microsoft.com/office/powerpoint/2010/main" val="19498153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محددات الحوكمة </a:t>
            </a:r>
            <a:endParaRPr lang="ar-SA" dirty="0"/>
          </a:p>
        </p:txBody>
      </p:sp>
      <p:sp>
        <p:nvSpPr>
          <p:cNvPr id="3" name="Content Placeholder 2"/>
          <p:cNvSpPr>
            <a:spLocks noGrp="1"/>
          </p:cNvSpPr>
          <p:nvPr>
            <p:ph idx="1"/>
          </p:nvPr>
        </p:nvSpPr>
        <p:spPr/>
        <p:txBody>
          <a:bodyPr/>
          <a:lstStyle/>
          <a:p>
            <a:r>
              <a:rPr lang="ar-SA" sz="2800" dirty="0"/>
              <a:t>التطبيق الجيد لحوكمة المنظمات من عدمه يتوقف على مدى توافر </a:t>
            </a:r>
            <a:r>
              <a:rPr lang="ar-SA" sz="2800" dirty="0" smtClean="0"/>
              <a:t>ومستوى جودة </a:t>
            </a:r>
            <a:r>
              <a:rPr lang="ar-SA" sz="2800" dirty="0"/>
              <a:t>مجموعتين من المحددات هما</a:t>
            </a:r>
            <a:r>
              <a:rPr lang="ar-SA" dirty="0"/>
              <a:t> </a:t>
            </a:r>
            <a:endParaRPr lang="ar-SA" dirty="0" smtClean="0"/>
          </a:p>
          <a:p>
            <a:pPr lvl="1"/>
            <a:r>
              <a:rPr lang="ar-SA" dirty="0" smtClean="0"/>
              <a:t>المحددات </a:t>
            </a:r>
            <a:r>
              <a:rPr lang="ar-SA" dirty="0"/>
              <a:t>الخارجية </a:t>
            </a:r>
            <a:endParaRPr lang="ar-SA" dirty="0" smtClean="0"/>
          </a:p>
          <a:p>
            <a:pPr lvl="1"/>
            <a:r>
              <a:rPr lang="ar-SA" dirty="0"/>
              <a:t>ا</a:t>
            </a:r>
            <a:r>
              <a:rPr lang="ar-SA" dirty="0" smtClean="0"/>
              <a:t>لمحددات </a:t>
            </a:r>
            <a:r>
              <a:rPr lang="ar-SA" dirty="0"/>
              <a:t>الداخلية</a:t>
            </a:r>
          </a:p>
        </p:txBody>
      </p:sp>
    </p:spTree>
    <p:extLst>
      <p:ext uri="{BB962C8B-B14F-4D97-AF65-F5344CB8AC3E}">
        <p14:creationId xmlns:p14="http://schemas.microsoft.com/office/powerpoint/2010/main" val="29098666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محددات الحوكمة </a:t>
            </a:r>
          </a:p>
        </p:txBody>
      </p:sp>
      <p:sp>
        <p:nvSpPr>
          <p:cNvPr id="3" name="Content Placeholder 2"/>
          <p:cNvSpPr>
            <a:spLocks noGrp="1"/>
          </p:cNvSpPr>
          <p:nvPr>
            <p:ph idx="1"/>
          </p:nvPr>
        </p:nvSpPr>
        <p:spPr>
          <a:xfrm>
            <a:off x="1187624" y="1268760"/>
            <a:ext cx="7746064" cy="5256584"/>
          </a:xfrm>
        </p:spPr>
        <p:txBody>
          <a:bodyPr>
            <a:normAutofit fontScale="92500" lnSpcReduction="20000"/>
          </a:bodyPr>
          <a:lstStyle/>
          <a:p>
            <a:r>
              <a:rPr lang="ar-SA" sz="3600" b="1" dirty="0" smtClean="0"/>
              <a:t>المحددات الخارجية</a:t>
            </a:r>
          </a:p>
          <a:p>
            <a:pPr lvl="1"/>
            <a:r>
              <a:rPr lang="ar-SA" dirty="0" smtClean="0"/>
              <a:t> تشير الى المناخ </a:t>
            </a:r>
            <a:r>
              <a:rPr lang="ar-SA" dirty="0"/>
              <a:t>العام للاستثمار في </a:t>
            </a:r>
            <a:r>
              <a:rPr lang="ar-SA" dirty="0" smtClean="0"/>
              <a:t>الدولة </a:t>
            </a:r>
            <a:r>
              <a:rPr lang="ar-SA" dirty="0"/>
              <a:t>والذي </a:t>
            </a:r>
            <a:r>
              <a:rPr lang="ar-SA" dirty="0" smtClean="0"/>
              <a:t>يشمل التالي  </a:t>
            </a:r>
          </a:p>
          <a:p>
            <a:pPr lvl="2"/>
            <a:r>
              <a:rPr lang="ar-SA" dirty="0" smtClean="0"/>
              <a:t>القوانين المنظمة للنشاط الاقتصادي</a:t>
            </a:r>
          </a:p>
          <a:p>
            <a:pPr lvl="3"/>
            <a:r>
              <a:rPr lang="ar-SA" dirty="0" smtClean="0"/>
              <a:t> مثل </a:t>
            </a:r>
            <a:r>
              <a:rPr lang="ar-SA" dirty="0"/>
              <a:t>قوانين سوق المال والشركات وتنظيم المنافسة ومنع </a:t>
            </a:r>
            <a:r>
              <a:rPr lang="ar-SA" dirty="0" smtClean="0"/>
              <a:t>الممارسات الاحتكارية </a:t>
            </a:r>
            <a:r>
              <a:rPr lang="ar-SA" dirty="0"/>
              <a:t>والإفلاس ومكافحة </a:t>
            </a:r>
            <a:r>
              <a:rPr lang="ar-SA" dirty="0" smtClean="0"/>
              <a:t>الفساد</a:t>
            </a:r>
          </a:p>
          <a:p>
            <a:pPr lvl="2"/>
            <a:r>
              <a:rPr lang="ar-SA" dirty="0" smtClean="0"/>
              <a:t>كفاءة </a:t>
            </a:r>
            <a:r>
              <a:rPr lang="ar-SA" dirty="0"/>
              <a:t>القطاع المالي </a:t>
            </a:r>
            <a:r>
              <a:rPr lang="ar-SA" dirty="0" smtClean="0"/>
              <a:t>(البنوك </a:t>
            </a:r>
            <a:r>
              <a:rPr lang="ar-SA" dirty="0"/>
              <a:t>وسوق </a:t>
            </a:r>
            <a:r>
              <a:rPr lang="ar-SA" dirty="0" smtClean="0"/>
              <a:t>المال ) </a:t>
            </a:r>
            <a:r>
              <a:rPr lang="ar-SA" dirty="0"/>
              <a:t>في </a:t>
            </a:r>
            <a:r>
              <a:rPr lang="ar-SA" dirty="0" smtClean="0"/>
              <a:t>توفيرالتمويل </a:t>
            </a:r>
            <a:r>
              <a:rPr lang="ar-SA" dirty="0"/>
              <a:t>اللازم </a:t>
            </a:r>
            <a:r>
              <a:rPr lang="ar-SA" dirty="0" smtClean="0"/>
              <a:t>للمشروعات </a:t>
            </a:r>
          </a:p>
          <a:p>
            <a:pPr lvl="2"/>
            <a:r>
              <a:rPr lang="ar-SA" dirty="0" smtClean="0"/>
              <a:t>درجة تنافسية </a:t>
            </a:r>
            <a:r>
              <a:rPr lang="ar-SA" dirty="0"/>
              <a:t>أسواق السلع وعناصر </a:t>
            </a:r>
            <a:r>
              <a:rPr lang="ar-SA" dirty="0" smtClean="0"/>
              <a:t>الإنتاج</a:t>
            </a:r>
          </a:p>
          <a:p>
            <a:pPr lvl="2"/>
            <a:r>
              <a:rPr lang="ar-SA" dirty="0" smtClean="0"/>
              <a:t>كفاءة </a:t>
            </a:r>
            <a:r>
              <a:rPr lang="ar-SA" dirty="0"/>
              <a:t>الأجهزة </a:t>
            </a:r>
            <a:r>
              <a:rPr lang="ar-SA" dirty="0" smtClean="0"/>
              <a:t>والهيئات الرقابية </a:t>
            </a:r>
            <a:r>
              <a:rPr lang="ar-SA" dirty="0"/>
              <a:t>في إحكام الرقابة على جميع منظمات </a:t>
            </a:r>
            <a:r>
              <a:rPr lang="ar-SA" dirty="0" smtClean="0"/>
              <a:t>المجتمع</a:t>
            </a:r>
          </a:p>
          <a:p>
            <a:pPr lvl="2"/>
            <a:r>
              <a:rPr lang="ar-SA" dirty="0"/>
              <a:t>المؤسسات ذاتية التنظيم التي تضمن عمل الأسواق </a:t>
            </a:r>
            <a:r>
              <a:rPr lang="ar-SA" dirty="0" smtClean="0"/>
              <a:t>بكفاءة</a:t>
            </a:r>
          </a:p>
          <a:p>
            <a:pPr lvl="2"/>
            <a:r>
              <a:rPr lang="ar-SA" dirty="0" smtClean="0"/>
              <a:t>مثل الجمعيات </a:t>
            </a:r>
            <a:r>
              <a:rPr lang="ar-SA" dirty="0"/>
              <a:t>المهنية التي تضع ميثاق شرف للعاملين في </a:t>
            </a:r>
            <a:r>
              <a:rPr lang="ar-SA" dirty="0" smtClean="0"/>
              <a:t>السوق </a:t>
            </a:r>
            <a:r>
              <a:rPr lang="ar-SA" dirty="0"/>
              <a:t>مثل </a:t>
            </a:r>
            <a:r>
              <a:rPr lang="ar-SA" dirty="0" smtClean="0"/>
              <a:t>المراجعين والمحاسبين والمحامين</a:t>
            </a:r>
          </a:p>
          <a:p>
            <a:pPr lvl="2"/>
            <a:r>
              <a:rPr lang="ar-SA" dirty="0"/>
              <a:t>جهاز قضائي شفاف وعادل </a:t>
            </a:r>
            <a:r>
              <a:rPr lang="ar-SA" dirty="0" smtClean="0"/>
              <a:t>وقادر على </a:t>
            </a:r>
            <a:r>
              <a:rPr lang="ar-SA" dirty="0"/>
              <a:t>تحديد المسؤولية ومحاكمة مرتكبي المخالفات الادارية والمالية وفي الاوقات </a:t>
            </a:r>
            <a:r>
              <a:rPr lang="ar-SA" dirty="0" smtClean="0"/>
              <a:t>السريعة والمناسبة</a:t>
            </a:r>
            <a:endParaRPr lang="ar-SA" dirty="0"/>
          </a:p>
        </p:txBody>
      </p:sp>
    </p:spTree>
    <p:extLst>
      <p:ext uri="{BB962C8B-B14F-4D97-AF65-F5344CB8AC3E}">
        <p14:creationId xmlns:p14="http://schemas.microsoft.com/office/powerpoint/2010/main" val="37657777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محددات الحوكمة </a:t>
            </a:r>
          </a:p>
        </p:txBody>
      </p:sp>
      <p:sp>
        <p:nvSpPr>
          <p:cNvPr id="3" name="Content Placeholder 2"/>
          <p:cNvSpPr>
            <a:spLocks noGrp="1"/>
          </p:cNvSpPr>
          <p:nvPr>
            <p:ph idx="1"/>
          </p:nvPr>
        </p:nvSpPr>
        <p:spPr/>
        <p:txBody>
          <a:bodyPr/>
          <a:lstStyle/>
          <a:p>
            <a:r>
              <a:rPr lang="ar-SA" b="1" dirty="0" smtClean="0"/>
              <a:t>المحددات الداخلية</a:t>
            </a:r>
          </a:p>
          <a:p>
            <a:pPr lvl="1"/>
            <a:r>
              <a:rPr lang="ar-SA" dirty="0" smtClean="0"/>
              <a:t>تشير </a:t>
            </a:r>
            <a:r>
              <a:rPr lang="ar-SA" dirty="0"/>
              <a:t>إلى القواعد والأسس التي تحدد كيفية اتخاذ </a:t>
            </a:r>
            <a:r>
              <a:rPr lang="ar-SA" dirty="0" smtClean="0"/>
              <a:t>القرارات </a:t>
            </a:r>
            <a:r>
              <a:rPr lang="ar-SA" dirty="0"/>
              <a:t>وتوزيع السلطات داخل المنظمة </a:t>
            </a:r>
            <a:r>
              <a:rPr lang="ar-SA" dirty="0" smtClean="0"/>
              <a:t>بين الجمعية </a:t>
            </a:r>
            <a:r>
              <a:rPr lang="ar-SA" dirty="0"/>
              <a:t>العامة ومجلس الإدارة والمديرين </a:t>
            </a:r>
            <a:r>
              <a:rPr lang="ar-SA" dirty="0" smtClean="0"/>
              <a:t>التنفيذيين</a:t>
            </a:r>
          </a:p>
          <a:p>
            <a:pPr lvl="1"/>
            <a:r>
              <a:rPr lang="ar-SA" dirty="0" smtClean="0"/>
              <a:t>توافر هذه المحددات من </a:t>
            </a:r>
            <a:r>
              <a:rPr lang="ar-SA" dirty="0"/>
              <a:t>ناحية وتطبيقها </a:t>
            </a:r>
            <a:r>
              <a:rPr lang="ar-SA" dirty="0" smtClean="0"/>
              <a:t>من ناحية أخرى يؤدي </a:t>
            </a:r>
            <a:r>
              <a:rPr lang="ar-SA" dirty="0"/>
              <a:t>إلى تقليل التعارض بين مصالح </a:t>
            </a:r>
            <a:r>
              <a:rPr lang="ar-SA" dirty="0" smtClean="0"/>
              <a:t>الأطراف </a:t>
            </a:r>
            <a:r>
              <a:rPr lang="ar-SA" dirty="0"/>
              <a:t>الثلاثة</a:t>
            </a:r>
          </a:p>
        </p:txBody>
      </p:sp>
    </p:spTree>
    <p:extLst>
      <p:ext uri="{BB962C8B-B14F-4D97-AF65-F5344CB8AC3E}">
        <p14:creationId xmlns:p14="http://schemas.microsoft.com/office/powerpoint/2010/main" val="40736024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معايير الحوكمة </a:t>
            </a:r>
            <a:endParaRPr lang="ar-SA" dirty="0"/>
          </a:p>
        </p:txBody>
      </p:sp>
      <p:sp>
        <p:nvSpPr>
          <p:cNvPr id="3" name="Content Placeholder 2"/>
          <p:cNvSpPr>
            <a:spLocks noGrp="1"/>
          </p:cNvSpPr>
          <p:nvPr>
            <p:ph idx="1"/>
          </p:nvPr>
        </p:nvSpPr>
        <p:spPr/>
        <p:txBody>
          <a:bodyPr/>
          <a:lstStyle/>
          <a:p>
            <a:r>
              <a:rPr lang="ar-SA" dirty="0" smtClean="0"/>
              <a:t>العديد </a:t>
            </a:r>
            <a:r>
              <a:rPr lang="ar-SA" dirty="0"/>
              <a:t>من المؤسسات </a:t>
            </a:r>
            <a:r>
              <a:rPr lang="ar-SA" dirty="0" smtClean="0"/>
              <a:t>حرصت على دراسة </a:t>
            </a:r>
            <a:r>
              <a:rPr lang="ar-SA" dirty="0"/>
              <a:t>هذا </a:t>
            </a:r>
            <a:r>
              <a:rPr lang="ar-SA" dirty="0" smtClean="0"/>
              <a:t>المفهوم وتحليله </a:t>
            </a:r>
            <a:r>
              <a:rPr lang="ar-SA" dirty="0"/>
              <a:t>ووضع معايير محددة </a:t>
            </a:r>
            <a:r>
              <a:rPr lang="ar-SA" dirty="0" smtClean="0"/>
              <a:t>لتطبيقه</a:t>
            </a:r>
          </a:p>
          <a:p>
            <a:r>
              <a:rPr lang="ar-SA" dirty="0" smtClean="0"/>
              <a:t> </a:t>
            </a:r>
            <a:r>
              <a:rPr lang="ar-SA" dirty="0"/>
              <a:t>من هذه </a:t>
            </a:r>
            <a:r>
              <a:rPr lang="ar-SA" dirty="0" smtClean="0"/>
              <a:t>المؤسسات</a:t>
            </a:r>
          </a:p>
          <a:p>
            <a:pPr marL="916686" lvl="1" indent="-514350">
              <a:buFont typeface="+mj-lt"/>
              <a:buAutoNum type="arabicPeriod"/>
            </a:pPr>
            <a:r>
              <a:rPr lang="ar-SA" dirty="0" smtClean="0"/>
              <a:t>منظمة </a:t>
            </a:r>
            <a:r>
              <a:rPr lang="ar-SA" dirty="0"/>
              <a:t>التعاون الاقتصادي </a:t>
            </a:r>
            <a:r>
              <a:rPr lang="ar-SA" dirty="0" smtClean="0"/>
              <a:t>والتنمية</a:t>
            </a:r>
            <a:endParaRPr lang="ar-SA" dirty="0"/>
          </a:p>
          <a:p>
            <a:pPr marL="916686" lvl="1" indent="-514350">
              <a:buFont typeface="+mj-lt"/>
              <a:buAutoNum type="arabicPeriod"/>
            </a:pPr>
            <a:r>
              <a:rPr lang="ar-SA" dirty="0" smtClean="0"/>
              <a:t>بنك </a:t>
            </a:r>
            <a:r>
              <a:rPr lang="ar-SA" dirty="0"/>
              <a:t>التسويات الدولية </a:t>
            </a:r>
            <a:r>
              <a:rPr lang="en-US" dirty="0" smtClean="0"/>
              <a:t> BIS </a:t>
            </a:r>
            <a:r>
              <a:rPr lang="ar-SA" dirty="0"/>
              <a:t>ممثلا في لجنة بازل </a:t>
            </a:r>
            <a:r>
              <a:rPr lang="en-US" dirty="0" smtClean="0"/>
              <a:t>Basel</a:t>
            </a:r>
          </a:p>
          <a:p>
            <a:pPr marL="916686" lvl="1" indent="-514350">
              <a:buFont typeface="+mj-lt"/>
              <a:buAutoNum type="arabicPeriod"/>
            </a:pPr>
            <a:r>
              <a:rPr lang="ar-SA" dirty="0" smtClean="0"/>
              <a:t>مؤسسة </a:t>
            </a:r>
            <a:r>
              <a:rPr lang="ar-SA" dirty="0"/>
              <a:t>التمويل الدولية التابعة </a:t>
            </a:r>
            <a:r>
              <a:rPr lang="ar-SA" dirty="0" smtClean="0"/>
              <a:t>للبنك الدولي</a:t>
            </a:r>
            <a:endParaRPr lang="ar-SA" dirty="0"/>
          </a:p>
        </p:txBody>
      </p:sp>
    </p:spTree>
    <p:extLst>
      <p:ext uri="{BB962C8B-B14F-4D97-AF65-F5344CB8AC3E}">
        <p14:creationId xmlns:p14="http://schemas.microsoft.com/office/powerpoint/2010/main" val="15644437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معايير الحوكمة </a:t>
            </a:r>
          </a:p>
        </p:txBody>
      </p:sp>
      <p:sp>
        <p:nvSpPr>
          <p:cNvPr id="3" name="Content Placeholder 2"/>
          <p:cNvSpPr>
            <a:spLocks noGrp="1"/>
          </p:cNvSpPr>
          <p:nvPr>
            <p:ph idx="1"/>
          </p:nvPr>
        </p:nvSpPr>
        <p:spPr/>
        <p:txBody>
          <a:bodyPr>
            <a:normAutofit/>
          </a:bodyPr>
          <a:lstStyle/>
          <a:p>
            <a:pPr marL="365760" lvl="1" indent="-283464">
              <a:spcBef>
                <a:spcPts val="600"/>
              </a:spcBef>
              <a:buSzPct val="80000"/>
              <a:buFont typeface="Wingdings 2"/>
              <a:buChar char=""/>
            </a:pPr>
            <a:r>
              <a:rPr lang="ar-SA" b="1" dirty="0" smtClean="0"/>
              <a:t>معايير منظمة </a:t>
            </a:r>
            <a:r>
              <a:rPr lang="ar-SA" b="1" dirty="0"/>
              <a:t>التعاون الاقتصادي </a:t>
            </a:r>
            <a:r>
              <a:rPr lang="ar-SA" b="1" dirty="0" smtClean="0"/>
              <a:t>والتنمية </a:t>
            </a:r>
            <a:r>
              <a:rPr lang="en-US" b="1" dirty="0" smtClean="0"/>
              <a:t>OECD </a:t>
            </a:r>
            <a:endParaRPr lang="ar-SA" b="1" dirty="0" smtClean="0"/>
          </a:p>
          <a:p>
            <a:pPr marL="786384" lvl="2" indent="-457200">
              <a:spcBef>
                <a:spcPts val="600"/>
              </a:spcBef>
              <a:buSzPct val="80000"/>
              <a:buFont typeface="+mj-lt"/>
              <a:buAutoNum type="arabicPeriod"/>
            </a:pPr>
            <a:r>
              <a:rPr lang="ar-SA" dirty="0"/>
              <a:t>ضمان وجود أساس لإطار فعال لحوكمة </a:t>
            </a:r>
            <a:r>
              <a:rPr lang="ar-SA" dirty="0" smtClean="0"/>
              <a:t>الشركات</a:t>
            </a:r>
          </a:p>
          <a:p>
            <a:pPr marL="786384" lvl="2" indent="-457200">
              <a:spcBef>
                <a:spcPts val="600"/>
              </a:spcBef>
              <a:buSzPct val="80000"/>
              <a:buFont typeface="+mj-lt"/>
              <a:buAutoNum type="arabicPeriod"/>
            </a:pPr>
            <a:r>
              <a:rPr lang="ar-SA" dirty="0"/>
              <a:t>حفظ حقوق جميع </a:t>
            </a:r>
            <a:r>
              <a:rPr lang="ar-SA" dirty="0" smtClean="0"/>
              <a:t>المساهمين</a:t>
            </a:r>
          </a:p>
          <a:p>
            <a:pPr marL="786384" lvl="2" indent="-457200">
              <a:spcBef>
                <a:spcPts val="600"/>
              </a:spcBef>
              <a:buSzPct val="80000"/>
              <a:buFont typeface="+mj-lt"/>
              <a:buAutoNum type="arabicPeriod"/>
            </a:pPr>
            <a:r>
              <a:rPr lang="ar-SA" dirty="0"/>
              <a:t>المعاملة المتساوية بين جميع </a:t>
            </a:r>
            <a:r>
              <a:rPr lang="ar-SA" dirty="0" smtClean="0"/>
              <a:t>المساهمين</a:t>
            </a:r>
          </a:p>
          <a:p>
            <a:pPr marL="786384" lvl="2" indent="-457200">
              <a:spcBef>
                <a:spcPts val="600"/>
              </a:spcBef>
              <a:buSzPct val="80000"/>
              <a:buFont typeface="+mj-lt"/>
              <a:buAutoNum type="arabicPeriod"/>
            </a:pPr>
            <a:r>
              <a:rPr lang="ar-SA" dirty="0"/>
              <a:t>دور أصحاب المصالح في أساليب ممارسة سلطات الإدارة </a:t>
            </a:r>
            <a:r>
              <a:rPr lang="ar-SA" dirty="0" smtClean="0"/>
              <a:t>بالشركة</a:t>
            </a:r>
          </a:p>
          <a:p>
            <a:pPr marL="786384" lvl="2" indent="-457200">
              <a:spcBef>
                <a:spcPts val="600"/>
              </a:spcBef>
              <a:buSzPct val="80000"/>
              <a:buFont typeface="+mj-lt"/>
              <a:buAutoNum type="arabicPeriod"/>
            </a:pPr>
            <a:r>
              <a:rPr lang="ar-SA" sz="2400" dirty="0" smtClean="0"/>
              <a:t>الإفصاح والشفافية</a:t>
            </a:r>
          </a:p>
          <a:p>
            <a:pPr marL="786384" lvl="2" indent="-457200">
              <a:spcBef>
                <a:spcPts val="600"/>
              </a:spcBef>
              <a:buSzPct val="80000"/>
              <a:buFont typeface="+mj-lt"/>
              <a:buAutoNum type="arabicPeriod"/>
            </a:pPr>
            <a:r>
              <a:rPr lang="ar-SA" sz="2400" dirty="0" smtClean="0"/>
              <a:t>مسؤوليات </a:t>
            </a:r>
            <a:r>
              <a:rPr lang="ar-SA" sz="2400" dirty="0"/>
              <a:t>مجلس الإدارة</a:t>
            </a:r>
          </a:p>
          <a:p>
            <a:pPr marL="596646" lvl="1" indent="-514350">
              <a:spcBef>
                <a:spcPts val="600"/>
              </a:spcBef>
              <a:buSzPct val="80000"/>
              <a:buFont typeface="+mj-lt"/>
              <a:buAutoNum type="arabicPeriod"/>
            </a:pPr>
            <a:endParaRPr lang="ar-SA" dirty="0" smtClean="0"/>
          </a:p>
          <a:p>
            <a:pPr marL="365760" lvl="1" indent="-283464">
              <a:spcBef>
                <a:spcPts val="600"/>
              </a:spcBef>
              <a:buSzPct val="80000"/>
              <a:buFont typeface="Wingdings 2"/>
              <a:buChar char=""/>
            </a:pPr>
            <a:endParaRPr lang="ar-SA" dirty="0"/>
          </a:p>
          <a:p>
            <a:pPr marL="82296" indent="0">
              <a:buNone/>
            </a:pPr>
            <a:endParaRPr lang="ar-SA" dirty="0"/>
          </a:p>
        </p:txBody>
      </p:sp>
    </p:spTree>
    <p:extLst>
      <p:ext uri="{BB962C8B-B14F-4D97-AF65-F5344CB8AC3E}">
        <p14:creationId xmlns:p14="http://schemas.microsoft.com/office/powerpoint/2010/main" val="1417460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الأجندة </a:t>
            </a:r>
            <a:endParaRPr lang="ar-SA" dirty="0"/>
          </a:p>
        </p:txBody>
      </p:sp>
      <p:sp>
        <p:nvSpPr>
          <p:cNvPr id="3" name="Content Placeholder 2"/>
          <p:cNvSpPr>
            <a:spLocks noGrp="1"/>
          </p:cNvSpPr>
          <p:nvPr>
            <p:ph idx="1"/>
          </p:nvPr>
        </p:nvSpPr>
        <p:spPr/>
        <p:txBody>
          <a:bodyPr/>
          <a:lstStyle/>
          <a:p>
            <a:pPr lvl="1"/>
            <a:r>
              <a:rPr lang="ar-SA" dirty="0" smtClean="0"/>
              <a:t>مفهوم الحوكمة </a:t>
            </a:r>
          </a:p>
          <a:p>
            <a:pPr lvl="1"/>
            <a:r>
              <a:rPr lang="ar-SA" dirty="0" smtClean="0"/>
              <a:t>نشأة فكرة الحوكمة </a:t>
            </a:r>
          </a:p>
          <a:p>
            <a:pPr lvl="1"/>
            <a:r>
              <a:rPr lang="ar-SA" dirty="0" smtClean="0"/>
              <a:t>الحوكمة في المملكة العربية السعودية</a:t>
            </a:r>
            <a:endParaRPr lang="ar-SA" dirty="0"/>
          </a:p>
          <a:p>
            <a:pPr lvl="1"/>
            <a:r>
              <a:rPr lang="ar-SA" dirty="0" smtClean="0"/>
              <a:t>أهمية </a:t>
            </a:r>
            <a:r>
              <a:rPr lang="ar-SA" dirty="0"/>
              <a:t>الحوكمة </a:t>
            </a:r>
            <a:endParaRPr lang="en-US" dirty="0"/>
          </a:p>
          <a:p>
            <a:pPr lvl="1"/>
            <a:r>
              <a:rPr lang="ar-SA" dirty="0"/>
              <a:t>محددات الحوكمة </a:t>
            </a:r>
            <a:endParaRPr lang="en-US" dirty="0"/>
          </a:p>
          <a:p>
            <a:pPr lvl="1"/>
            <a:r>
              <a:rPr lang="ar-SA" dirty="0"/>
              <a:t>معايير الحوكمة </a:t>
            </a:r>
            <a:endParaRPr lang="en-US" dirty="0"/>
          </a:p>
          <a:p>
            <a:pPr lvl="1"/>
            <a:r>
              <a:rPr lang="ar-SA" dirty="0"/>
              <a:t>دور المراجعه الداخلية في حوكمة الشركات </a:t>
            </a:r>
            <a:endParaRPr lang="en-US" dirty="0"/>
          </a:p>
          <a:p>
            <a:endParaRPr lang="ar-SA" dirty="0"/>
          </a:p>
        </p:txBody>
      </p:sp>
    </p:spTree>
    <p:extLst>
      <p:ext uri="{BB962C8B-B14F-4D97-AF65-F5344CB8AC3E}">
        <p14:creationId xmlns:p14="http://schemas.microsoft.com/office/powerpoint/2010/main" val="30876037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78098"/>
          </a:xfrm>
        </p:spPr>
        <p:txBody>
          <a:bodyPr/>
          <a:lstStyle/>
          <a:p>
            <a:r>
              <a:rPr lang="ar-SA" dirty="0"/>
              <a:t>معايير الحوكمة </a:t>
            </a:r>
          </a:p>
        </p:txBody>
      </p:sp>
      <p:sp>
        <p:nvSpPr>
          <p:cNvPr id="3" name="Content Placeholder 2"/>
          <p:cNvSpPr>
            <a:spLocks noGrp="1"/>
          </p:cNvSpPr>
          <p:nvPr>
            <p:ph idx="1"/>
          </p:nvPr>
        </p:nvSpPr>
        <p:spPr>
          <a:xfrm>
            <a:off x="1187624" y="1052736"/>
            <a:ext cx="7746064" cy="5472608"/>
          </a:xfrm>
        </p:spPr>
        <p:txBody>
          <a:bodyPr>
            <a:normAutofit fontScale="77500" lnSpcReduction="20000"/>
          </a:bodyPr>
          <a:lstStyle/>
          <a:p>
            <a:r>
              <a:rPr lang="ar-SA" b="1" dirty="0"/>
              <a:t>معايير لجنة بازل للرقابة المصرفية العالمية </a:t>
            </a:r>
            <a:r>
              <a:rPr lang="ar-SA" b="1" dirty="0" smtClean="0"/>
              <a:t>- </a:t>
            </a:r>
            <a:r>
              <a:rPr lang="en-US" dirty="0" smtClean="0"/>
              <a:t>Basel Committee</a:t>
            </a:r>
            <a:endParaRPr lang="ar-SA" dirty="0" smtClean="0"/>
          </a:p>
          <a:p>
            <a:pPr lvl="1"/>
            <a:r>
              <a:rPr lang="ar-SA" sz="2900" dirty="0"/>
              <a:t>وضعت لجنة بازل في العام </a:t>
            </a:r>
            <a:r>
              <a:rPr lang="ar-SA" sz="2900" dirty="0" smtClean="0"/>
              <a:t>1999 </a:t>
            </a:r>
            <a:r>
              <a:rPr lang="ar-SA" sz="2900" dirty="0"/>
              <a:t>إرشادات خاصة بالحوكمة في المؤسسات المصرفية </a:t>
            </a:r>
            <a:r>
              <a:rPr lang="ar-SA" sz="2900" dirty="0" smtClean="0"/>
              <a:t>والمالية، تركز </a:t>
            </a:r>
            <a:r>
              <a:rPr lang="ar-SA" sz="2900" dirty="0"/>
              <a:t>على النقاط التالية:</a:t>
            </a:r>
          </a:p>
          <a:p>
            <a:pPr marL="1117854" lvl="2" indent="-514350">
              <a:buFont typeface="+mj-lt"/>
              <a:buAutoNum type="arabicPeriod"/>
            </a:pPr>
            <a:r>
              <a:rPr lang="ar-SA" sz="2500" dirty="0" smtClean="0"/>
              <a:t>قيم </a:t>
            </a:r>
            <a:r>
              <a:rPr lang="ar-SA" sz="2500" dirty="0"/>
              <a:t>الشركة ومواثيق الشرف للتصرفات السليمة وغيرها من المعايير للتصرفات الجيدة </a:t>
            </a:r>
            <a:r>
              <a:rPr lang="ar-SA" sz="2500" dirty="0" smtClean="0"/>
              <a:t>والنظم التي </a:t>
            </a:r>
            <a:r>
              <a:rPr lang="ar-SA" sz="2500" dirty="0"/>
              <a:t>يتحقق باستخدامها تطبيق هذه </a:t>
            </a:r>
            <a:r>
              <a:rPr lang="ar-SA" sz="2500" dirty="0" smtClean="0"/>
              <a:t>المعايير</a:t>
            </a:r>
            <a:endParaRPr lang="ar-SA" sz="2500" dirty="0"/>
          </a:p>
          <a:p>
            <a:pPr marL="1117854" lvl="2" indent="-514350">
              <a:buFont typeface="+mj-lt"/>
              <a:buAutoNum type="arabicPeriod"/>
            </a:pPr>
            <a:r>
              <a:rPr lang="ar-SA" sz="2500" dirty="0" smtClean="0"/>
              <a:t>ان تكون إستراتيجية </a:t>
            </a:r>
            <a:r>
              <a:rPr lang="ar-SA" sz="2500" dirty="0"/>
              <a:t>الشركة معدة جيدا، </a:t>
            </a:r>
            <a:r>
              <a:rPr lang="ar-SA" sz="2500" dirty="0" smtClean="0"/>
              <a:t>مما يمكن من قياس </a:t>
            </a:r>
            <a:r>
              <a:rPr lang="ar-SA" sz="2500" dirty="0"/>
              <a:t>نجاحها الكلي ومساهمة </a:t>
            </a:r>
            <a:r>
              <a:rPr lang="ar-SA" sz="2500" dirty="0" smtClean="0"/>
              <a:t>الأفراد في ذلك</a:t>
            </a:r>
            <a:endParaRPr lang="ar-SA" sz="2500" dirty="0"/>
          </a:p>
          <a:p>
            <a:pPr marL="1117854" lvl="2" indent="-514350">
              <a:buFont typeface="+mj-lt"/>
              <a:buAutoNum type="arabicPeriod"/>
            </a:pPr>
            <a:r>
              <a:rPr lang="ar-SA" sz="2500" dirty="0" smtClean="0"/>
              <a:t>التوزيع </a:t>
            </a:r>
            <a:r>
              <a:rPr lang="ar-SA" sz="2500" dirty="0"/>
              <a:t>السليم </a:t>
            </a:r>
            <a:r>
              <a:rPr lang="ar-SA" sz="2500" dirty="0" smtClean="0"/>
              <a:t>للمسؤوليات ومركاز </a:t>
            </a:r>
            <a:r>
              <a:rPr lang="ar-SA" sz="2500" dirty="0"/>
              <a:t>اتخاذ </a:t>
            </a:r>
            <a:r>
              <a:rPr lang="ar-SA" sz="2500" dirty="0" smtClean="0"/>
              <a:t>القرار </a:t>
            </a:r>
            <a:r>
              <a:rPr lang="ar-SA" sz="2500" dirty="0"/>
              <a:t>متضمنا تسلسلا وظيفيا للموافقات </a:t>
            </a:r>
            <a:r>
              <a:rPr lang="ar-SA" sz="2500" dirty="0" smtClean="0"/>
              <a:t>المطلوبة من الأفراد للمجلس</a:t>
            </a:r>
            <a:endParaRPr lang="ar-SA" sz="2500" dirty="0"/>
          </a:p>
          <a:p>
            <a:pPr marL="1117854" lvl="2" indent="-514350">
              <a:buFont typeface="+mj-lt"/>
              <a:buAutoNum type="arabicPeriod"/>
            </a:pPr>
            <a:r>
              <a:rPr lang="ar-SA" sz="2500" dirty="0" smtClean="0"/>
              <a:t>وضع </a:t>
            </a:r>
            <a:r>
              <a:rPr lang="ar-SA" sz="2500" dirty="0"/>
              <a:t>آلية للتعاون الفعال بين مجلس الإدارة ومدققي الحسابات والإدارة </a:t>
            </a:r>
            <a:r>
              <a:rPr lang="ar-SA" sz="2500" dirty="0" smtClean="0"/>
              <a:t>العليا</a:t>
            </a:r>
            <a:endParaRPr lang="ar-SA" sz="2500" dirty="0"/>
          </a:p>
          <a:p>
            <a:pPr marL="1117854" lvl="2" indent="-514350">
              <a:buFont typeface="+mj-lt"/>
              <a:buAutoNum type="arabicPeriod"/>
            </a:pPr>
            <a:r>
              <a:rPr lang="ar-SA" sz="2500" dirty="0" smtClean="0"/>
              <a:t>توافر </a:t>
            </a:r>
            <a:r>
              <a:rPr lang="ar-SA" sz="2500" dirty="0"/>
              <a:t>نظام ضبط داخلي قوي يتضمن مهام التدقيق الداخلي والخارجي وادارة مستقلة </a:t>
            </a:r>
            <a:r>
              <a:rPr lang="ar-SA" sz="2500" dirty="0" smtClean="0"/>
              <a:t>للمخاطر عن </a:t>
            </a:r>
            <a:r>
              <a:rPr lang="ar-SA" sz="2500" dirty="0"/>
              <a:t>خطوط العمل مع </a:t>
            </a:r>
            <a:r>
              <a:rPr lang="ar-SA" sz="2500" dirty="0" smtClean="0"/>
              <a:t>مراعاة </a:t>
            </a:r>
            <a:r>
              <a:rPr lang="ar-SA" sz="2500" dirty="0"/>
              <a:t>تناسب السلطات مع </a:t>
            </a:r>
            <a:r>
              <a:rPr lang="ar-SA" sz="2500" dirty="0" smtClean="0"/>
              <a:t>المسؤوليات </a:t>
            </a:r>
            <a:r>
              <a:rPr lang="en-US" sz="2500" dirty="0" smtClean="0"/>
              <a:t>Checks </a:t>
            </a:r>
            <a:r>
              <a:rPr lang="en-US" sz="2500" dirty="0"/>
              <a:t>&amp; </a:t>
            </a:r>
            <a:r>
              <a:rPr lang="en-US" sz="2500" dirty="0" smtClean="0"/>
              <a:t>Balances -</a:t>
            </a:r>
            <a:endParaRPr lang="ar-SA" sz="2500" dirty="0" smtClean="0"/>
          </a:p>
          <a:p>
            <a:pPr marL="1117854" lvl="2" indent="-514350">
              <a:buFont typeface="+mj-lt"/>
              <a:buAutoNum type="arabicPeriod"/>
            </a:pPr>
            <a:r>
              <a:rPr lang="ar-SA" sz="2500" dirty="0" smtClean="0"/>
              <a:t>مراقبة </a:t>
            </a:r>
            <a:r>
              <a:rPr lang="ar-SA" sz="2500" dirty="0"/>
              <a:t>خاصة </a:t>
            </a:r>
            <a:r>
              <a:rPr lang="ar-SA" sz="2500" dirty="0" smtClean="0"/>
              <a:t>لمراكز </a:t>
            </a:r>
            <a:r>
              <a:rPr lang="ar-SA" sz="2500" dirty="0"/>
              <a:t>المخاطر في المواقع التي يتصاعد فيها تضارب </a:t>
            </a:r>
            <a:r>
              <a:rPr lang="ar-SA" sz="2500" dirty="0" smtClean="0"/>
              <a:t>المصالح</a:t>
            </a:r>
          </a:p>
          <a:p>
            <a:pPr marL="1156716" lvl="3" indent="-342900"/>
            <a:r>
              <a:rPr lang="ar-SA" sz="2100" dirty="0" smtClean="0"/>
              <a:t>علاقات </a:t>
            </a:r>
            <a:r>
              <a:rPr lang="ar-SA" sz="2100" dirty="0"/>
              <a:t>العمل مع المقترضين المرتبطين </a:t>
            </a:r>
            <a:r>
              <a:rPr lang="ar-SA" sz="2100" dirty="0" smtClean="0"/>
              <a:t>بالمصارف </a:t>
            </a:r>
            <a:r>
              <a:rPr lang="ar-SA" sz="2100" dirty="0"/>
              <a:t>وكبار المساهمين والإدارة العليا، </a:t>
            </a:r>
            <a:r>
              <a:rPr lang="ar-SA" sz="2100" dirty="0" smtClean="0"/>
              <a:t>أو متخذي القرارت </a:t>
            </a:r>
            <a:r>
              <a:rPr lang="ar-SA" sz="2100" dirty="0"/>
              <a:t>الرئيسية في </a:t>
            </a:r>
            <a:r>
              <a:rPr lang="ar-SA" sz="2100" dirty="0" smtClean="0"/>
              <a:t>المؤسسة</a:t>
            </a:r>
            <a:endParaRPr lang="ar-SA" sz="2100" dirty="0"/>
          </a:p>
          <a:p>
            <a:pPr marL="1117854" lvl="2" indent="-514350">
              <a:buFont typeface="+mj-lt"/>
              <a:buAutoNum type="arabicPeriod"/>
            </a:pPr>
            <a:r>
              <a:rPr lang="ar-SA" sz="2500" dirty="0" smtClean="0"/>
              <a:t>الحوافز </a:t>
            </a:r>
            <a:r>
              <a:rPr lang="ar-SA" sz="2500" dirty="0"/>
              <a:t>المالية والإدارية للإدارة العليا التي تحقق العمل بطريقة سليمة، وأيضا بالنسبة </a:t>
            </a:r>
            <a:r>
              <a:rPr lang="ar-SA" sz="2500" dirty="0" smtClean="0"/>
              <a:t>للمديرين أو </a:t>
            </a:r>
            <a:r>
              <a:rPr lang="ar-SA" sz="2500" dirty="0"/>
              <a:t>الموظفين سواء كانت في شكل تعويضات أو ترقيات أو عناصر </a:t>
            </a:r>
            <a:r>
              <a:rPr lang="ar-SA" sz="2500" dirty="0" smtClean="0"/>
              <a:t>أخرى</a:t>
            </a:r>
            <a:endParaRPr lang="ar-SA" sz="2500" dirty="0"/>
          </a:p>
          <a:p>
            <a:pPr marL="1117854" lvl="2" indent="-514350">
              <a:buFont typeface="+mj-lt"/>
              <a:buAutoNum type="arabicPeriod"/>
            </a:pPr>
            <a:r>
              <a:rPr lang="ar-SA" sz="2500" dirty="0" smtClean="0"/>
              <a:t>تدفق </a:t>
            </a:r>
            <a:r>
              <a:rPr lang="ar-SA" sz="2500" dirty="0"/>
              <a:t>المعلومات بشكل مناسب داخليا أو إلى </a:t>
            </a:r>
            <a:r>
              <a:rPr lang="ar-SA" sz="2500" dirty="0" smtClean="0"/>
              <a:t>الخارج</a:t>
            </a:r>
            <a:endParaRPr lang="ar-SA" sz="2500" dirty="0"/>
          </a:p>
        </p:txBody>
      </p:sp>
    </p:spTree>
    <p:extLst>
      <p:ext uri="{BB962C8B-B14F-4D97-AF65-F5344CB8AC3E}">
        <p14:creationId xmlns:p14="http://schemas.microsoft.com/office/powerpoint/2010/main" val="34570989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معايير الحوكمة </a:t>
            </a:r>
          </a:p>
        </p:txBody>
      </p:sp>
      <p:sp>
        <p:nvSpPr>
          <p:cNvPr id="3" name="Content Placeholder 2"/>
          <p:cNvSpPr>
            <a:spLocks noGrp="1"/>
          </p:cNvSpPr>
          <p:nvPr>
            <p:ph idx="1"/>
          </p:nvPr>
        </p:nvSpPr>
        <p:spPr/>
        <p:txBody>
          <a:bodyPr>
            <a:normAutofit/>
          </a:bodyPr>
          <a:lstStyle/>
          <a:p>
            <a:r>
              <a:rPr lang="ar-SA" b="1" dirty="0"/>
              <a:t>معايير مؤسسة التمويل </a:t>
            </a:r>
            <a:r>
              <a:rPr lang="ar-SA" b="1" dirty="0" smtClean="0"/>
              <a:t>الدولية</a:t>
            </a:r>
          </a:p>
          <a:p>
            <a:pPr lvl="1"/>
            <a:r>
              <a:rPr lang="ar-SA" dirty="0" smtClean="0"/>
              <a:t>وضعت عام 2003  قواعد </a:t>
            </a:r>
            <a:r>
              <a:rPr lang="ar-SA" dirty="0"/>
              <a:t>ومعايير </a:t>
            </a:r>
            <a:r>
              <a:rPr lang="ar-SA" dirty="0" smtClean="0"/>
              <a:t>عامة تراها </a:t>
            </a:r>
            <a:r>
              <a:rPr lang="ar-SA" dirty="0"/>
              <a:t>أساسية لدعم الحوكمة في المؤسسات على اختلافها ، </a:t>
            </a:r>
            <a:r>
              <a:rPr lang="ar-SA" dirty="0" smtClean="0"/>
              <a:t>مالية </a:t>
            </a:r>
            <a:r>
              <a:rPr lang="ar-SA" dirty="0"/>
              <a:t>أو غير مالية، </a:t>
            </a:r>
            <a:r>
              <a:rPr lang="ar-SA" dirty="0" smtClean="0"/>
              <a:t>وذلك على أربعة مستويات :</a:t>
            </a:r>
            <a:endParaRPr lang="ar-SA" dirty="0"/>
          </a:p>
          <a:p>
            <a:pPr marL="1115568" lvl="2" indent="-457200">
              <a:buFont typeface="+mj-lt"/>
              <a:buAutoNum type="arabicPeriod"/>
            </a:pPr>
            <a:r>
              <a:rPr lang="ar-SA" dirty="0" smtClean="0"/>
              <a:t>الممارسات </a:t>
            </a:r>
            <a:r>
              <a:rPr lang="ar-SA" dirty="0"/>
              <a:t>المقبولة للحكم الجيد </a:t>
            </a:r>
          </a:p>
          <a:p>
            <a:pPr marL="1115568" lvl="2" indent="-457200">
              <a:buFont typeface="+mj-lt"/>
              <a:buAutoNum type="arabicPeriod"/>
            </a:pPr>
            <a:r>
              <a:rPr lang="ar-SA" dirty="0" smtClean="0"/>
              <a:t>خطوات </a:t>
            </a:r>
            <a:r>
              <a:rPr lang="ar-SA" dirty="0"/>
              <a:t>إضافية لضمان الحكم الجيد الجديد </a:t>
            </a:r>
          </a:p>
          <a:p>
            <a:pPr marL="1115568" lvl="2" indent="-457200">
              <a:buFont typeface="+mj-lt"/>
              <a:buAutoNum type="arabicPeriod"/>
            </a:pPr>
            <a:r>
              <a:rPr lang="ar-SA" dirty="0" smtClean="0"/>
              <a:t>إسهامات </a:t>
            </a:r>
            <a:r>
              <a:rPr lang="ar-SA" dirty="0"/>
              <a:t>أساسية لتحسين الحكم الجيد محليا </a:t>
            </a:r>
          </a:p>
          <a:p>
            <a:pPr marL="1115568" lvl="2" indent="-457200">
              <a:buFont typeface="+mj-lt"/>
              <a:buAutoNum type="arabicPeriod"/>
            </a:pPr>
            <a:r>
              <a:rPr lang="ar-SA" dirty="0" smtClean="0"/>
              <a:t>القيادة </a:t>
            </a:r>
            <a:r>
              <a:rPr lang="ar-SA" dirty="0"/>
              <a:t>العليا </a:t>
            </a:r>
            <a:endParaRPr lang="ar-SA" dirty="0" smtClean="0"/>
          </a:p>
          <a:p>
            <a:pPr marL="594360" indent="-457200"/>
            <a:r>
              <a:rPr lang="ar-SA" dirty="0" smtClean="0"/>
              <a:t>سؤال : ايها مستخدم في المملكة ؟؟ </a:t>
            </a:r>
            <a:endParaRPr lang="ar-SA" dirty="0"/>
          </a:p>
        </p:txBody>
      </p:sp>
    </p:spTree>
    <p:extLst>
      <p:ext uri="{BB962C8B-B14F-4D97-AF65-F5344CB8AC3E}">
        <p14:creationId xmlns:p14="http://schemas.microsoft.com/office/powerpoint/2010/main" val="41470167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دور المراجعه الداخلية في حوكمة الشركات</a:t>
            </a:r>
            <a:endParaRPr lang="ar-SA" dirty="0"/>
          </a:p>
        </p:txBody>
      </p:sp>
      <p:sp>
        <p:nvSpPr>
          <p:cNvPr id="3" name="Content Placeholder 2"/>
          <p:cNvSpPr>
            <a:spLocks noGrp="1"/>
          </p:cNvSpPr>
          <p:nvPr>
            <p:ph idx="1"/>
          </p:nvPr>
        </p:nvSpPr>
        <p:spPr/>
        <p:txBody>
          <a:bodyPr/>
          <a:lstStyle/>
          <a:p>
            <a:r>
              <a:rPr lang="ar-SA" dirty="0" smtClean="0"/>
              <a:t>الاطار العام للحوكمة </a:t>
            </a:r>
          </a:p>
          <a:p>
            <a:pPr marL="82296" indent="0">
              <a:buNone/>
            </a:pPr>
            <a:endParaRPr lang="ar-SA" dirty="0"/>
          </a:p>
        </p:txBody>
      </p:sp>
      <p:pic>
        <p:nvPicPr>
          <p:cNvPr id="4" name="Content Placeholder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2411760" y="2204864"/>
            <a:ext cx="6192539" cy="4033838"/>
          </a:xfrm>
          <a:prstGeom prst="rect">
            <a:avLst/>
          </a:prstGeom>
        </p:spPr>
      </p:pic>
    </p:spTree>
    <p:extLst>
      <p:ext uri="{BB962C8B-B14F-4D97-AF65-F5344CB8AC3E}">
        <p14:creationId xmlns:p14="http://schemas.microsoft.com/office/powerpoint/2010/main" val="13501318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دور المراجعه الداخلية في حوكمة الشركات</a:t>
            </a:r>
          </a:p>
        </p:txBody>
      </p:sp>
      <p:sp>
        <p:nvSpPr>
          <p:cNvPr id="3" name="Content Placeholder 2"/>
          <p:cNvSpPr>
            <a:spLocks noGrp="1"/>
          </p:cNvSpPr>
          <p:nvPr>
            <p:ph idx="1"/>
          </p:nvPr>
        </p:nvSpPr>
        <p:spPr/>
        <p:txBody>
          <a:bodyPr/>
          <a:lstStyle/>
          <a:p>
            <a:r>
              <a:rPr lang="ar-SA" dirty="0"/>
              <a:t>أركان </a:t>
            </a:r>
            <a:r>
              <a:rPr lang="ar-SA" dirty="0" smtClean="0"/>
              <a:t>عملية </a:t>
            </a:r>
            <a:r>
              <a:rPr lang="ar-SA" dirty="0"/>
              <a:t>حوكمة الشركات هي </a:t>
            </a:r>
            <a:endParaRPr lang="ar-SA" dirty="0" smtClean="0"/>
          </a:p>
          <a:p>
            <a:pPr lvl="1"/>
            <a:r>
              <a:rPr lang="ar-SA" dirty="0" smtClean="0"/>
              <a:t>المراجعة الداخلية</a:t>
            </a:r>
          </a:p>
          <a:p>
            <a:pPr lvl="1"/>
            <a:r>
              <a:rPr lang="ar-SA" dirty="0" smtClean="0"/>
              <a:t>المراجعة الخارجية</a:t>
            </a:r>
          </a:p>
          <a:p>
            <a:pPr lvl="1"/>
            <a:r>
              <a:rPr lang="ar-SA" dirty="0" smtClean="0"/>
              <a:t> لجنة </a:t>
            </a:r>
            <a:r>
              <a:rPr lang="ar-SA" dirty="0"/>
              <a:t>المراجعة </a:t>
            </a:r>
            <a:endParaRPr lang="ar-SA" dirty="0" smtClean="0"/>
          </a:p>
          <a:p>
            <a:pPr lvl="1"/>
            <a:r>
              <a:rPr lang="ar-SA" dirty="0" smtClean="0"/>
              <a:t>الإدارة</a:t>
            </a:r>
            <a:endParaRPr lang="ar-SA" dirty="0"/>
          </a:p>
        </p:txBody>
      </p:sp>
    </p:spTree>
    <p:extLst>
      <p:ext uri="{BB962C8B-B14F-4D97-AF65-F5344CB8AC3E}">
        <p14:creationId xmlns:p14="http://schemas.microsoft.com/office/powerpoint/2010/main" val="14246979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دور المراجعه الداخلية في حوكمة الشركات</a:t>
            </a:r>
          </a:p>
        </p:txBody>
      </p:sp>
      <p:sp>
        <p:nvSpPr>
          <p:cNvPr id="3" name="Content Placeholder 2"/>
          <p:cNvSpPr>
            <a:spLocks noGrp="1"/>
          </p:cNvSpPr>
          <p:nvPr>
            <p:ph idx="1"/>
          </p:nvPr>
        </p:nvSpPr>
        <p:spPr/>
        <p:txBody>
          <a:bodyPr>
            <a:normAutofit/>
          </a:bodyPr>
          <a:lstStyle/>
          <a:p>
            <a:r>
              <a:rPr lang="ar-SA" altLang="ar-SA" b="1" dirty="0"/>
              <a:t>المراجعة الداخلية </a:t>
            </a:r>
            <a:endParaRPr lang="ar-SA" altLang="ar-SA" b="1" dirty="0" smtClean="0"/>
          </a:p>
          <a:p>
            <a:pPr lvl="1"/>
            <a:r>
              <a:rPr lang="ar-SA" altLang="ar-SA" sz="2400" dirty="0" smtClean="0"/>
              <a:t>هي مصدر </a:t>
            </a:r>
            <a:r>
              <a:rPr lang="ar-SA" altLang="ar-SA" sz="2400" dirty="0"/>
              <a:t>معلومات ذو قيمة للأطراف الثلاثة الأخرى المهتمة بعملية </a:t>
            </a:r>
            <a:r>
              <a:rPr lang="ar-SA" altLang="ar-SA" sz="2400" dirty="0" smtClean="0"/>
              <a:t>الحوكمة</a:t>
            </a:r>
          </a:p>
          <a:p>
            <a:pPr lvl="2"/>
            <a:r>
              <a:rPr lang="ar-SA" dirty="0">
                <a:solidFill>
                  <a:schemeClr val="tx1">
                    <a:lumMod val="75000"/>
                    <a:lumOff val="25000"/>
                  </a:schemeClr>
                </a:solidFill>
              </a:rPr>
              <a:t>الأطراف </a:t>
            </a:r>
            <a:r>
              <a:rPr lang="ar-SA" dirty="0" smtClean="0">
                <a:solidFill>
                  <a:schemeClr val="tx1">
                    <a:lumMod val="75000"/>
                    <a:lumOff val="25000"/>
                  </a:schemeClr>
                </a:solidFill>
              </a:rPr>
              <a:t>الثلاثه </a:t>
            </a:r>
            <a:r>
              <a:rPr lang="ar-SA" dirty="0">
                <a:solidFill>
                  <a:schemeClr val="tx1">
                    <a:lumMod val="75000"/>
                    <a:lumOff val="25000"/>
                  </a:schemeClr>
                </a:solidFill>
              </a:rPr>
              <a:t>يعتمدون على عمل المراجعة </a:t>
            </a:r>
            <a:r>
              <a:rPr lang="ar-SA" dirty="0" smtClean="0">
                <a:solidFill>
                  <a:schemeClr val="tx1">
                    <a:lumMod val="75000"/>
                    <a:lumOff val="25000"/>
                  </a:schemeClr>
                </a:solidFill>
              </a:rPr>
              <a:t>الداخلية</a:t>
            </a:r>
            <a:endParaRPr lang="ar-SA" altLang="ar-SA" dirty="0" smtClean="0"/>
          </a:p>
          <a:p>
            <a:pPr lvl="1"/>
            <a:r>
              <a:rPr lang="ar-SA" altLang="ar-SA" sz="2400" dirty="0" smtClean="0"/>
              <a:t>المراجعة </a:t>
            </a:r>
            <a:r>
              <a:rPr lang="ar-SA" altLang="ar-SA" sz="2400" dirty="0"/>
              <a:t>الداخلية مصدر ذو قيمة </a:t>
            </a:r>
            <a:r>
              <a:rPr lang="ar-SA" altLang="ar-SA" sz="2400" dirty="0" smtClean="0"/>
              <a:t>عندما تكون بمستوى </a:t>
            </a:r>
            <a:r>
              <a:rPr lang="ar-SA" altLang="ar-SA" sz="2400" dirty="0"/>
              <a:t>جودة مناسب </a:t>
            </a:r>
            <a:endParaRPr lang="ar-SA" altLang="ar-SA" sz="2400" dirty="0" smtClean="0"/>
          </a:p>
          <a:p>
            <a:pPr lvl="2"/>
            <a:r>
              <a:rPr lang="ar-SA" altLang="ar-SA" sz="2200" dirty="0" smtClean="0"/>
              <a:t>جودة </a:t>
            </a:r>
            <a:r>
              <a:rPr lang="ar-SA" altLang="ar-SA" sz="2200" dirty="0"/>
              <a:t>خدمات المراجعة الداخلية سوف يكون لها تأثير على جودة </a:t>
            </a:r>
            <a:r>
              <a:rPr lang="ar-SA" altLang="ar-SA" sz="2200" dirty="0" smtClean="0"/>
              <a:t>الحوكمة</a:t>
            </a:r>
          </a:p>
        </p:txBody>
      </p:sp>
    </p:spTree>
    <p:extLst>
      <p:ext uri="{BB962C8B-B14F-4D97-AF65-F5344CB8AC3E}">
        <p14:creationId xmlns:p14="http://schemas.microsoft.com/office/powerpoint/2010/main" val="41325433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دور المراجعه الداخلية في حوكمة الشركات</a:t>
            </a:r>
          </a:p>
        </p:txBody>
      </p:sp>
      <p:sp>
        <p:nvSpPr>
          <p:cNvPr id="3" name="Content Placeholder 2"/>
          <p:cNvSpPr>
            <a:spLocks noGrp="1"/>
          </p:cNvSpPr>
          <p:nvPr>
            <p:ph idx="1"/>
          </p:nvPr>
        </p:nvSpPr>
        <p:spPr/>
        <p:txBody>
          <a:bodyPr>
            <a:normAutofit fontScale="70000" lnSpcReduction="20000"/>
          </a:bodyPr>
          <a:lstStyle/>
          <a:p>
            <a:r>
              <a:rPr lang="ar-SA" sz="4600" b="1" dirty="0"/>
              <a:t>المراجع الخارجي</a:t>
            </a:r>
          </a:p>
          <a:p>
            <a:pPr lvl="1"/>
            <a:r>
              <a:rPr lang="ar-EG" sz="3400" dirty="0"/>
              <a:t>العلاقة بين المراجع الداخلي و الخارجي موجودة منذ زمن بعيد</a:t>
            </a:r>
            <a:endParaRPr lang="ar-SA" sz="3400" dirty="0"/>
          </a:p>
          <a:p>
            <a:pPr lvl="2"/>
            <a:r>
              <a:rPr lang="ar-EG" sz="2600" dirty="0"/>
              <a:t> </a:t>
            </a:r>
            <a:r>
              <a:rPr lang="ar-SA" sz="2600" dirty="0"/>
              <a:t>نتيجه </a:t>
            </a:r>
            <a:r>
              <a:rPr lang="ar-EG" sz="2600" dirty="0"/>
              <a:t>لمتطلبات الحوكمة أصبح دور كل منهما أكثر تنظيما والعلاقة بينهما أصبحت أكثر عمقا </a:t>
            </a:r>
            <a:r>
              <a:rPr lang="ar-SA" sz="2600" dirty="0"/>
              <a:t> </a:t>
            </a:r>
          </a:p>
          <a:p>
            <a:pPr lvl="1"/>
            <a:r>
              <a:rPr lang="ar-SA" sz="3400" dirty="0" smtClean="0">
                <a:solidFill>
                  <a:schemeClr val="tx1">
                    <a:lumMod val="75000"/>
                    <a:lumOff val="25000"/>
                  </a:schemeClr>
                </a:solidFill>
              </a:rPr>
              <a:t>المعايير </a:t>
            </a:r>
            <a:r>
              <a:rPr lang="ar-SA" sz="3400" dirty="0">
                <a:solidFill>
                  <a:schemeClr val="tx1">
                    <a:lumMod val="75000"/>
                    <a:lumOff val="25000"/>
                  </a:schemeClr>
                </a:solidFill>
              </a:rPr>
              <a:t>والتوصيات المهنية للمراجعة الخارجية </a:t>
            </a:r>
            <a:r>
              <a:rPr lang="ar-SA" sz="3400" dirty="0" smtClean="0">
                <a:solidFill>
                  <a:schemeClr val="tx1">
                    <a:lumMod val="75000"/>
                    <a:lumOff val="25000"/>
                  </a:schemeClr>
                </a:solidFill>
              </a:rPr>
              <a:t> أشارت إلى إمكانية </a:t>
            </a:r>
            <a:r>
              <a:rPr lang="ar-SA" sz="3400" dirty="0">
                <a:solidFill>
                  <a:schemeClr val="tx1">
                    <a:lumMod val="75000"/>
                    <a:lumOff val="25000"/>
                  </a:schemeClr>
                </a:solidFill>
              </a:rPr>
              <a:t>اعتماد المراجع الخارجي على المراجعة الداخلية </a:t>
            </a:r>
          </a:p>
          <a:p>
            <a:pPr lvl="2"/>
            <a:r>
              <a:rPr lang="ar-SA" sz="2600" dirty="0">
                <a:solidFill>
                  <a:schemeClr val="tx1">
                    <a:lumMod val="75000"/>
                    <a:lumOff val="25000"/>
                  </a:schemeClr>
                </a:solidFill>
              </a:rPr>
              <a:t>الرغبه في الاستفادة من هذا التعاون سوف يشجع الشركات على الاهتمام بجودة أنشطة المراجعة </a:t>
            </a:r>
            <a:r>
              <a:rPr lang="ar-SA" sz="2600" dirty="0" smtClean="0">
                <a:solidFill>
                  <a:schemeClr val="tx1">
                    <a:lumMod val="75000"/>
                    <a:lumOff val="25000"/>
                  </a:schemeClr>
                </a:solidFill>
              </a:rPr>
              <a:t>الداخلية </a:t>
            </a:r>
            <a:endParaRPr lang="ar-SA" sz="2600" dirty="0">
              <a:solidFill>
                <a:schemeClr val="tx1">
                  <a:lumMod val="75000"/>
                  <a:lumOff val="25000"/>
                </a:schemeClr>
              </a:solidFill>
            </a:endParaRPr>
          </a:p>
          <a:p>
            <a:pPr lvl="2"/>
            <a:r>
              <a:rPr lang="ar-SA" sz="2600" dirty="0">
                <a:solidFill>
                  <a:schemeClr val="tx1">
                    <a:lumMod val="75000"/>
                    <a:lumOff val="25000"/>
                  </a:schemeClr>
                </a:solidFill>
              </a:rPr>
              <a:t>كلما كانت أنشطة المراجعة الداخلية على مستوى عالي من الجودة والموضوعية كلما زاد اعتماد المراجع الخارجي </a:t>
            </a:r>
            <a:r>
              <a:rPr lang="ar-SA" sz="2600" dirty="0" smtClean="0">
                <a:solidFill>
                  <a:schemeClr val="tx1">
                    <a:lumMod val="75000"/>
                    <a:lumOff val="25000"/>
                  </a:schemeClr>
                </a:solidFill>
              </a:rPr>
              <a:t>عليها </a:t>
            </a:r>
            <a:r>
              <a:rPr lang="en-US" sz="2600" dirty="0" smtClean="0">
                <a:solidFill>
                  <a:schemeClr val="tx1">
                    <a:lumMod val="75000"/>
                    <a:lumOff val="25000"/>
                  </a:schemeClr>
                </a:solidFill>
              </a:rPr>
              <a:t>&lt; </a:t>
            </a:r>
            <a:r>
              <a:rPr lang="ar-SA" sz="2600" dirty="0" smtClean="0">
                <a:solidFill>
                  <a:schemeClr val="tx1">
                    <a:lumMod val="75000"/>
                    <a:lumOff val="25000"/>
                  </a:schemeClr>
                </a:solidFill>
              </a:rPr>
              <a:t> قل الجهد و الوقت و التكلفه</a:t>
            </a:r>
            <a:endParaRPr lang="ar-SA" sz="2600" dirty="0">
              <a:solidFill>
                <a:schemeClr val="tx1">
                  <a:lumMod val="75000"/>
                  <a:lumOff val="25000"/>
                </a:schemeClr>
              </a:solidFill>
            </a:endParaRPr>
          </a:p>
          <a:p>
            <a:pPr lvl="1"/>
            <a:r>
              <a:rPr lang="ar-SA" sz="3400" dirty="0" smtClean="0"/>
              <a:t>الاعتماد يكون في الأوجه التالية : </a:t>
            </a:r>
          </a:p>
          <a:p>
            <a:pPr lvl="2"/>
            <a:r>
              <a:rPr lang="ar-EG" sz="2600" dirty="0"/>
              <a:t>المراجع الخارجي قد يعتمد على اختبارات الرقابة الداخلية التي تقوم بها المراجعة </a:t>
            </a:r>
            <a:r>
              <a:rPr lang="ar-EG" sz="2600" dirty="0" smtClean="0"/>
              <a:t>الداخلية</a:t>
            </a:r>
            <a:endParaRPr lang="ar-SA" sz="2600" dirty="0" smtClean="0"/>
          </a:p>
          <a:p>
            <a:pPr lvl="2"/>
            <a:r>
              <a:rPr lang="ar-EG" sz="2600" dirty="0" smtClean="0"/>
              <a:t>المراجعة </a:t>
            </a:r>
            <a:r>
              <a:rPr lang="ar-EG" sz="2600" dirty="0"/>
              <a:t>الداخلية يمكن أن تؤثر على طبيعة وتوقيت ومدى العمل </a:t>
            </a:r>
            <a:r>
              <a:rPr lang="ar-EG" sz="2600" dirty="0" smtClean="0"/>
              <a:t>المراجع </a:t>
            </a:r>
            <a:r>
              <a:rPr lang="ar-EG" sz="2600" dirty="0"/>
              <a:t>الخارجي وكذلك الإجراءات التي يقوم بها </a:t>
            </a:r>
            <a:r>
              <a:rPr lang="ar-SA" sz="2600" dirty="0" smtClean="0"/>
              <a:t>ل</a:t>
            </a:r>
            <a:r>
              <a:rPr lang="ar-EG" sz="2600" dirty="0" smtClean="0"/>
              <a:t>تقدير </a:t>
            </a:r>
            <a:r>
              <a:rPr lang="ar-EG" sz="2600" dirty="0"/>
              <a:t>الخطر وتجميع الأدلة </a:t>
            </a:r>
            <a:endParaRPr lang="ar-SA" sz="2600" dirty="0"/>
          </a:p>
          <a:p>
            <a:pPr lvl="2"/>
            <a:r>
              <a:rPr lang="ar-EG" sz="2600" dirty="0" smtClean="0"/>
              <a:t>المراجع </a:t>
            </a:r>
            <a:r>
              <a:rPr lang="ar-EG" sz="2600" dirty="0"/>
              <a:t>الخارجي قد </a:t>
            </a:r>
            <a:r>
              <a:rPr lang="ar-EG" sz="2600" dirty="0" smtClean="0"/>
              <a:t>يطلب </a:t>
            </a:r>
            <a:r>
              <a:rPr lang="ar-EG" sz="2600" dirty="0"/>
              <a:t>مساعدة مباشرة من المراجعين الداخليين مثل تنفيذ بعض الأعمال المكملة لعمل المراجعين الخارجيين</a:t>
            </a:r>
            <a:endParaRPr lang="ar-SA" sz="2600" dirty="0">
              <a:solidFill>
                <a:schemeClr val="tx1">
                  <a:lumMod val="75000"/>
                  <a:lumOff val="25000"/>
                </a:schemeClr>
              </a:solidFill>
            </a:endParaRPr>
          </a:p>
          <a:p>
            <a:pPr lvl="2"/>
            <a:endParaRPr lang="ar-SA" dirty="0">
              <a:solidFill>
                <a:schemeClr val="tx1">
                  <a:lumMod val="75000"/>
                  <a:lumOff val="25000"/>
                </a:schemeClr>
              </a:solidFill>
            </a:endParaRPr>
          </a:p>
          <a:p>
            <a:endParaRPr lang="ar-SA" dirty="0"/>
          </a:p>
        </p:txBody>
      </p:sp>
    </p:spTree>
    <p:extLst>
      <p:ext uri="{BB962C8B-B14F-4D97-AF65-F5344CB8AC3E}">
        <p14:creationId xmlns:p14="http://schemas.microsoft.com/office/powerpoint/2010/main" val="39481071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دور المراجعه الداخلية في حوكمة الشركات</a:t>
            </a:r>
          </a:p>
        </p:txBody>
      </p:sp>
      <p:sp>
        <p:nvSpPr>
          <p:cNvPr id="3" name="Content Placeholder 2"/>
          <p:cNvSpPr>
            <a:spLocks noGrp="1"/>
          </p:cNvSpPr>
          <p:nvPr>
            <p:ph idx="1"/>
          </p:nvPr>
        </p:nvSpPr>
        <p:spPr/>
        <p:txBody>
          <a:bodyPr>
            <a:normAutofit/>
          </a:bodyPr>
          <a:lstStyle/>
          <a:p>
            <a:r>
              <a:rPr lang="ar-SA" sz="3600" b="1" dirty="0"/>
              <a:t>الادارة </a:t>
            </a:r>
            <a:endParaRPr lang="ar-SA" b="1" dirty="0"/>
          </a:p>
          <a:p>
            <a:pPr lvl="1"/>
            <a:r>
              <a:rPr lang="ar-EG" dirty="0" smtClean="0"/>
              <a:t>تعتمد </a:t>
            </a:r>
            <a:r>
              <a:rPr lang="ar-SA" dirty="0" smtClean="0"/>
              <a:t>الادارة </a:t>
            </a:r>
            <a:r>
              <a:rPr lang="ar-EG" dirty="0" smtClean="0"/>
              <a:t>على </a:t>
            </a:r>
            <a:r>
              <a:rPr lang="ar-EG" dirty="0"/>
              <a:t>المراجعة الداخلية للقيام باختبارات </a:t>
            </a:r>
            <a:r>
              <a:rPr lang="ar-EG" dirty="0" smtClean="0"/>
              <a:t>الرقابة</a:t>
            </a:r>
            <a:r>
              <a:rPr lang="ar-SA" dirty="0" smtClean="0"/>
              <a:t> </a:t>
            </a:r>
            <a:endParaRPr lang="ar-SA" dirty="0"/>
          </a:p>
          <a:p>
            <a:pPr lvl="2"/>
            <a:r>
              <a:rPr lang="ar-SA" dirty="0" smtClean="0"/>
              <a:t>من</a:t>
            </a:r>
            <a:r>
              <a:rPr lang="ar-EG" dirty="0" smtClean="0"/>
              <a:t> </a:t>
            </a:r>
            <a:r>
              <a:rPr lang="ar-EG" dirty="0"/>
              <a:t>شروط التسجيل في بورصة نيويورك </a:t>
            </a:r>
            <a:r>
              <a:rPr lang="en-US" dirty="0"/>
              <a:t>NYSE</a:t>
            </a:r>
            <a:r>
              <a:rPr lang="ar-EG" dirty="0"/>
              <a:t> ضرورة أن تكون الشركة لديها أنشطة للمراجعة الداخلية </a:t>
            </a:r>
            <a:r>
              <a:rPr lang="ar-SA" dirty="0"/>
              <a:t> </a:t>
            </a:r>
            <a:r>
              <a:rPr lang="ar-EG" dirty="0" smtClean="0"/>
              <a:t>و</a:t>
            </a:r>
            <a:r>
              <a:rPr lang="ar-SA" dirty="0" smtClean="0"/>
              <a:t>ان تكون </a:t>
            </a:r>
            <a:r>
              <a:rPr lang="ar-EG" dirty="0" smtClean="0"/>
              <a:t>أنشطة </a:t>
            </a:r>
            <a:r>
              <a:rPr lang="ar-EG" dirty="0"/>
              <a:t>المراجعة الداخلية تتداخل مع الإدارة عن طريقة إمدادها بتقييم مستمر للمخاطر وتقييم نظام الرقابة الداخلية </a:t>
            </a:r>
            <a:endParaRPr lang="ar-SA" dirty="0" smtClean="0"/>
          </a:p>
          <a:p>
            <a:pPr lvl="1"/>
            <a:r>
              <a:rPr lang="ar-EG" dirty="0" smtClean="0"/>
              <a:t>نطاق </a:t>
            </a:r>
            <a:r>
              <a:rPr lang="ar-EG" dirty="0"/>
              <a:t>عمل المراجعة الداخلية سوف يمتد لمساعدة الإدارة في مقابلة أي متطلبات تنظيمية جديدة</a:t>
            </a:r>
            <a:endParaRPr lang="ar-SA" b="1" dirty="0"/>
          </a:p>
        </p:txBody>
      </p:sp>
    </p:spTree>
    <p:extLst>
      <p:ext uri="{BB962C8B-B14F-4D97-AF65-F5344CB8AC3E}">
        <p14:creationId xmlns:p14="http://schemas.microsoft.com/office/powerpoint/2010/main" val="20846983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دور المراجعه الداخلية في حوكمة الشركات</a:t>
            </a:r>
          </a:p>
        </p:txBody>
      </p:sp>
      <p:sp>
        <p:nvSpPr>
          <p:cNvPr id="3" name="Content Placeholder 2"/>
          <p:cNvSpPr>
            <a:spLocks noGrp="1"/>
          </p:cNvSpPr>
          <p:nvPr>
            <p:ph idx="1"/>
          </p:nvPr>
        </p:nvSpPr>
        <p:spPr/>
        <p:txBody>
          <a:bodyPr>
            <a:normAutofit/>
          </a:bodyPr>
          <a:lstStyle/>
          <a:p>
            <a:pPr marL="365760" lvl="1" indent="-283464">
              <a:spcBef>
                <a:spcPts val="600"/>
              </a:spcBef>
              <a:buSzPct val="80000"/>
              <a:buFont typeface="Wingdings 2"/>
              <a:buChar char=""/>
            </a:pPr>
            <a:r>
              <a:rPr lang="ar-SA" b="1" dirty="0" smtClean="0"/>
              <a:t>لجنة المراجعه</a:t>
            </a:r>
          </a:p>
          <a:p>
            <a:pPr marL="612648" lvl="2" indent="-283464">
              <a:spcBef>
                <a:spcPts val="600"/>
              </a:spcBef>
              <a:buSzPct val="80000"/>
              <a:buFont typeface="Wingdings 2"/>
              <a:buChar char=""/>
            </a:pPr>
            <a:r>
              <a:rPr lang="ar-EG" dirty="0" smtClean="0"/>
              <a:t>الدور الأساسي</a:t>
            </a:r>
            <a:r>
              <a:rPr lang="ar-SA" dirty="0" smtClean="0"/>
              <a:t> سابقا</a:t>
            </a:r>
            <a:r>
              <a:rPr lang="ar-EG" dirty="0" smtClean="0"/>
              <a:t> </a:t>
            </a:r>
            <a:r>
              <a:rPr lang="ar-EG" dirty="0"/>
              <a:t>للجنة المراجعة هو مراقبة عملية التقرير المالي التي تقوم بها </a:t>
            </a:r>
            <a:r>
              <a:rPr lang="ar-EG" dirty="0" smtClean="0"/>
              <a:t>الإدارة</a:t>
            </a:r>
            <a:endParaRPr lang="ar-SA" dirty="0" smtClean="0"/>
          </a:p>
          <a:p>
            <a:pPr marL="612648" lvl="2" indent="-283464">
              <a:spcBef>
                <a:spcPts val="600"/>
              </a:spcBef>
              <a:buSzPct val="80000"/>
              <a:buFont typeface="Wingdings 2"/>
              <a:buChar char=""/>
            </a:pPr>
            <a:r>
              <a:rPr lang="ar-EG" dirty="0"/>
              <a:t>هذا الدور امتد في الوقت الحاضر ليشمل ضمان جودة عملية الحوكمة من خلال التأكد من سلامة الرقابة الداخلية ومتابعة أنشطة المراجع </a:t>
            </a:r>
            <a:r>
              <a:rPr lang="ar-EG" dirty="0" smtClean="0"/>
              <a:t>الخارجي</a:t>
            </a:r>
            <a:endParaRPr lang="ar-SA" dirty="0" smtClean="0"/>
          </a:p>
          <a:p>
            <a:pPr marL="822960" lvl="3" indent="-283464">
              <a:spcBef>
                <a:spcPts val="600"/>
              </a:spcBef>
              <a:buSzPct val="80000"/>
              <a:buFont typeface="Wingdings 2"/>
              <a:buChar char=""/>
            </a:pPr>
            <a:r>
              <a:rPr lang="ar-EG" dirty="0" smtClean="0"/>
              <a:t>لجنة </a:t>
            </a:r>
            <a:r>
              <a:rPr lang="ar-EG" dirty="0"/>
              <a:t>المراجعة سوف تعتمد على المراجعة الداخلية لكي تجعلها على علم دائم بما تتخذه الشركة من </a:t>
            </a:r>
            <a:r>
              <a:rPr lang="ar-EG" dirty="0" smtClean="0"/>
              <a:t>إجراءات</a:t>
            </a:r>
            <a:endParaRPr lang="ar-SA" dirty="0" smtClean="0"/>
          </a:p>
          <a:p>
            <a:pPr marL="822960" lvl="3" indent="-283464">
              <a:spcBef>
                <a:spcPts val="600"/>
              </a:spcBef>
              <a:buSzPct val="80000"/>
              <a:buFont typeface="Wingdings 2"/>
              <a:buChar char=""/>
            </a:pPr>
            <a:r>
              <a:rPr lang="ar-SA" dirty="0" smtClean="0"/>
              <a:t>من </a:t>
            </a:r>
            <a:r>
              <a:rPr lang="ar-EG" dirty="0" smtClean="0"/>
              <a:t>شروط </a:t>
            </a:r>
            <a:r>
              <a:rPr lang="ar-EG" dirty="0"/>
              <a:t>التسجيل في بورصة نيويورك </a:t>
            </a:r>
            <a:r>
              <a:rPr lang="en-US" dirty="0"/>
              <a:t>NYSE</a:t>
            </a:r>
            <a:r>
              <a:rPr lang="ar-EG" dirty="0"/>
              <a:t> </a:t>
            </a:r>
            <a:r>
              <a:rPr lang="ar-EG" dirty="0" smtClean="0"/>
              <a:t>أن </a:t>
            </a:r>
            <a:r>
              <a:rPr lang="ar-EG" dirty="0"/>
              <a:t>تكون الشركة لديها أنشطة للمراجعة الداخلية وأن أنشطة المراجعة الداخلية تتداخل مع لجنة المراجعة عن </a:t>
            </a:r>
            <a:r>
              <a:rPr lang="ar-EG" dirty="0" smtClean="0"/>
              <a:t>طريق</a:t>
            </a:r>
            <a:r>
              <a:rPr lang="ar-SA" dirty="0" smtClean="0"/>
              <a:t> </a:t>
            </a:r>
            <a:r>
              <a:rPr lang="ar-EG" dirty="0" smtClean="0"/>
              <a:t>إمداد </a:t>
            </a:r>
            <a:r>
              <a:rPr lang="ar-EG" dirty="0"/>
              <a:t>اللجنة بتقييم مستمر لعمليات إدارة الخطر بالشركة ونظام الرقابة الداخلية </a:t>
            </a:r>
            <a:endParaRPr lang="ar-SA" dirty="0" smtClean="0"/>
          </a:p>
          <a:p>
            <a:pPr marL="612648" lvl="2" indent="-283464">
              <a:spcBef>
                <a:spcPts val="600"/>
              </a:spcBef>
              <a:buSzPct val="80000"/>
              <a:buFont typeface="Wingdings 2"/>
              <a:buChar char=""/>
            </a:pPr>
            <a:endParaRPr lang="ar-SA" dirty="0"/>
          </a:p>
          <a:p>
            <a:endParaRPr lang="ar-SA" dirty="0"/>
          </a:p>
        </p:txBody>
      </p:sp>
    </p:spTree>
    <p:extLst>
      <p:ext uri="{BB962C8B-B14F-4D97-AF65-F5344CB8AC3E}">
        <p14:creationId xmlns:p14="http://schemas.microsoft.com/office/powerpoint/2010/main" val="42033210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دور المراجعه الداخلية في حوكمة الشركات</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369875684"/>
              </p:ext>
            </p:extLst>
          </p:nvPr>
        </p:nvGraphicFramePr>
        <p:xfrm>
          <a:off x="1331640" y="1916832"/>
          <a:ext cx="7499350" cy="4320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327490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المصادر</a:t>
            </a:r>
            <a:endParaRPr lang="ar-SA" dirty="0"/>
          </a:p>
        </p:txBody>
      </p:sp>
      <p:sp>
        <p:nvSpPr>
          <p:cNvPr id="3" name="Content Placeholder 2"/>
          <p:cNvSpPr>
            <a:spLocks noGrp="1"/>
          </p:cNvSpPr>
          <p:nvPr>
            <p:ph idx="1"/>
          </p:nvPr>
        </p:nvSpPr>
        <p:spPr/>
        <p:txBody>
          <a:bodyPr/>
          <a:lstStyle/>
          <a:p>
            <a:r>
              <a:rPr lang="ar-SA" dirty="0" smtClean="0"/>
              <a:t>حوكمة الشركات – هيئة سوق المال </a:t>
            </a:r>
          </a:p>
          <a:p>
            <a:r>
              <a:rPr lang="ar-SA" altLang="ar-SA" dirty="0">
                <a:ea typeface="Majalla UI"/>
              </a:rPr>
              <a:t>الرقابة والمراجعة الداخلية في الأجهزة الحكومية والمؤسسات العامة – </a:t>
            </a:r>
            <a:r>
              <a:rPr lang="en-US" altLang="ar-SA" dirty="0"/>
              <a:t>SOCPA</a:t>
            </a:r>
          </a:p>
          <a:p>
            <a:r>
              <a:rPr lang="ar-SA" altLang="ar-SA" dirty="0">
                <a:ea typeface="Majalla UI"/>
              </a:rPr>
              <a:t>ملاحظات و عروض الاستاذه هناء العقيل </a:t>
            </a:r>
          </a:p>
          <a:p>
            <a:r>
              <a:rPr lang="ar-SA" altLang="ar-SA" dirty="0">
                <a:ea typeface="Majalla UI"/>
              </a:rPr>
              <a:t>ما هية المراجعه الداخلية – نايف آل خليفه</a:t>
            </a:r>
          </a:p>
          <a:p>
            <a:r>
              <a:rPr lang="ar-SA" altLang="ar-SA" dirty="0">
                <a:ea typeface="Majalla UI"/>
              </a:rPr>
              <a:t>أساسيات التدقيق الداخلي - </a:t>
            </a:r>
            <a:r>
              <a:rPr lang="en-US" altLang="ar-SA" dirty="0"/>
              <a:t>PRC</a:t>
            </a:r>
            <a:endParaRPr lang="ar-SA" altLang="ar-SA" dirty="0">
              <a:ea typeface="Majalla UI"/>
            </a:endParaRPr>
          </a:p>
          <a:p>
            <a:endParaRPr lang="ar-SA" dirty="0"/>
          </a:p>
        </p:txBody>
      </p:sp>
    </p:spTree>
    <p:extLst>
      <p:ext uri="{BB962C8B-B14F-4D97-AF65-F5344CB8AC3E}">
        <p14:creationId xmlns:p14="http://schemas.microsoft.com/office/powerpoint/2010/main" val="3309555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مفهوم الحوكمة </a:t>
            </a:r>
            <a:r>
              <a:rPr lang="en-US" dirty="0" smtClean="0"/>
              <a:t> Governance </a:t>
            </a:r>
            <a:endParaRPr lang="ar-SA" dirty="0"/>
          </a:p>
        </p:txBody>
      </p:sp>
      <p:sp>
        <p:nvSpPr>
          <p:cNvPr id="3" name="Content Placeholder 2"/>
          <p:cNvSpPr>
            <a:spLocks noGrp="1"/>
          </p:cNvSpPr>
          <p:nvPr>
            <p:ph idx="1"/>
          </p:nvPr>
        </p:nvSpPr>
        <p:spPr/>
        <p:txBody>
          <a:bodyPr/>
          <a:lstStyle/>
          <a:p>
            <a:r>
              <a:rPr lang="ar-SA" dirty="0" smtClean="0"/>
              <a:t>هي مجموعه من العمليات و النظم التي يعتمدها مجلس الادارة من أجل تبليغ و توجيه و ادارة و مراقبة أداء أنشطة المؤسسة بغية تحقيق أهدافها </a:t>
            </a:r>
            <a:endParaRPr lang="ar-SA" dirty="0"/>
          </a:p>
        </p:txBody>
      </p:sp>
    </p:spTree>
    <p:extLst>
      <p:ext uri="{BB962C8B-B14F-4D97-AF65-F5344CB8AC3E}">
        <p14:creationId xmlns:p14="http://schemas.microsoft.com/office/powerpoint/2010/main" val="38772286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نشأة فكرة الحوكمة</a:t>
            </a:r>
            <a:endParaRPr lang="ar-SA" dirty="0"/>
          </a:p>
        </p:txBody>
      </p:sp>
      <p:sp>
        <p:nvSpPr>
          <p:cNvPr id="3" name="Content Placeholder 2"/>
          <p:cNvSpPr>
            <a:spLocks noGrp="1"/>
          </p:cNvSpPr>
          <p:nvPr>
            <p:ph idx="1"/>
          </p:nvPr>
        </p:nvSpPr>
        <p:spPr>
          <a:xfrm>
            <a:off x="1259632" y="1268760"/>
            <a:ext cx="7674056" cy="5256584"/>
          </a:xfrm>
        </p:spPr>
        <p:txBody>
          <a:bodyPr>
            <a:normAutofit fontScale="77500" lnSpcReduction="20000"/>
          </a:bodyPr>
          <a:lstStyle/>
          <a:p>
            <a:r>
              <a:rPr lang="ar-SA" dirty="0" smtClean="0"/>
              <a:t>كانت فكره موجودة في فترة الثمنينات لكن الاهتمام لم يكن منصبا عليها</a:t>
            </a:r>
          </a:p>
          <a:p>
            <a:pPr lvl="1"/>
            <a:r>
              <a:rPr lang="ar-SA" dirty="0" smtClean="0"/>
              <a:t>تقرير كادبري </a:t>
            </a:r>
          </a:p>
          <a:p>
            <a:r>
              <a:rPr lang="ar-SA" dirty="0" smtClean="0"/>
              <a:t>اتجاه </a:t>
            </a:r>
            <a:r>
              <a:rPr lang="ar-SA" dirty="0"/>
              <a:t>العديد من الدول في العالم الى الاعتماد على الشركات الخاصه </a:t>
            </a:r>
            <a:r>
              <a:rPr lang="ar-SA" dirty="0" smtClean="0"/>
              <a:t>بدلا من المؤسسات الحكومية </a:t>
            </a:r>
            <a:endParaRPr lang="ar-SA" dirty="0"/>
          </a:p>
          <a:p>
            <a:pPr lvl="1"/>
            <a:r>
              <a:rPr lang="ar-SA" dirty="0"/>
              <a:t>اتساع </a:t>
            </a:r>
            <a:r>
              <a:rPr lang="ar-SA" dirty="0" smtClean="0"/>
              <a:t>حجم الشركات ادى </a:t>
            </a:r>
            <a:r>
              <a:rPr lang="ar-SA" dirty="0"/>
              <a:t>الى انفصال الملكية عن الادارة </a:t>
            </a:r>
          </a:p>
          <a:p>
            <a:pPr lvl="2"/>
            <a:r>
              <a:rPr lang="ar-SA" dirty="0"/>
              <a:t>ضعف آليات الرقابة على تصرفات المديرين </a:t>
            </a:r>
            <a:endParaRPr lang="ar-SA" dirty="0" smtClean="0"/>
          </a:p>
          <a:p>
            <a:r>
              <a:rPr lang="ar-SA" dirty="0" smtClean="0"/>
              <a:t>الانهيارات </a:t>
            </a:r>
            <a:r>
              <a:rPr lang="ar-SA" dirty="0"/>
              <a:t>المالية </a:t>
            </a:r>
            <a:r>
              <a:rPr lang="ar-SA" dirty="0" smtClean="0"/>
              <a:t>في </a:t>
            </a:r>
            <a:r>
              <a:rPr lang="ar-SA" dirty="0"/>
              <a:t>عدد من دول شرق آسيا </a:t>
            </a:r>
            <a:r>
              <a:rPr lang="ar-SA" dirty="0" smtClean="0"/>
              <a:t>وأمريكا اللاتينية </a:t>
            </a:r>
            <a:r>
              <a:rPr lang="ar-SA" dirty="0"/>
              <a:t>عام </a:t>
            </a:r>
            <a:r>
              <a:rPr lang="ar-SA" dirty="0" smtClean="0"/>
              <a:t>1997 </a:t>
            </a:r>
            <a:r>
              <a:rPr lang="ar-SA" dirty="0"/>
              <a:t>م</a:t>
            </a:r>
            <a:endParaRPr lang="ar-SA" dirty="0" smtClean="0"/>
          </a:p>
          <a:p>
            <a:r>
              <a:rPr lang="ar-SA" dirty="0"/>
              <a:t>أ</a:t>
            </a:r>
            <a:r>
              <a:rPr lang="ar-SA" dirty="0" smtClean="0"/>
              <a:t>زمات شركات كبيرة مثل </a:t>
            </a:r>
            <a:r>
              <a:rPr lang="en-US" dirty="0" smtClean="0"/>
              <a:t>Enron &amp; WorldCom </a:t>
            </a:r>
            <a:r>
              <a:rPr lang="ar-SA" dirty="0" smtClean="0"/>
              <a:t> 2001 م</a:t>
            </a:r>
          </a:p>
          <a:p>
            <a:pPr lvl="1"/>
            <a:r>
              <a:rPr lang="ar-SA" dirty="0" smtClean="0"/>
              <a:t>فقد </a:t>
            </a:r>
            <a:r>
              <a:rPr lang="ar-SA" dirty="0"/>
              <a:t>الثقة في الأسواق المالية المختلفة </a:t>
            </a:r>
            <a:r>
              <a:rPr lang="ar-SA" dirty="0" smtClean="0"/>
              <a:t>وانصراف</a:t>
            </a:r>
            <a:r>
              <a:rPr lang="ar-SA" dirty="0"/>
              <a:t> </a:t>
            </a:r>
            <a:r>
              <a:rPr lang="ar-SA" dirty="0" smtClean="0"/>
              <a:t>المستثمرين عنها</a:t>
            </a:r>
          </a:p>
          <a:p>
            <a:pPr lvl="1"/>
            <a:r>
              <a:rPr lang="ar-SA" dirty="0" smtClean="0"/>
              <a:t>فقد </a:t>
            </a:r>
            <a:r>
              <a:rPr lang="ar-SA" dirty="0"/>
              <a:t>الثقة في مكاتب المحاسبة </a:t>
            </a:r>
            <a:r>
              <a:rPr lang="ar-SA" dirty="0" smtClean="0"/>
              <a:t>والمراجعة </a:t>
            </a:r>
            <a:r>
              <a:rPr lang="ar-SA" dirty="0"/>
              <a:t>نتيجة عدم </a:t>
            </a:r>
            <a:r>
              <a:rPr lang="ar-SA" dirty="0" smtClean="0"/>
              <a:t>صحة المعلومات </a:t>
            </a:r>
            <a:r>
              <a:rPr lang="ar-SA" dirty="0"/>
              <a:t>المحاسبية الواردة في البيانات المالية للشركات المختلفة والمصادق عليها </a:t>
            </a:r>
            <a:r>
              <a:rPr lang="ar-SA" dirty="0" smtClean="0"/>
              <a:t>من المراجعين </a:t>
            </a:r>
            <a:r>
              <a:rPr lang="ar-SA" dirty="0"/>
              <a:t>الخارجين</a:t>
            </a:r>
            <a:endParaRPr lang="en-US" dirty="0" smtClean="0"/>
          </a:p>
          <a:p>
            <a:r>
              <a:rPr lang="ar-SA" dirty="0" smtClean="0"/>
              <a:t> صدور </a:t>
            </a:r>
            <a:r>
              <a:rPr lang="ar-EG" dirty="0" smtClean="0"/>
              <a:t>قانون  </a:t>
            </a:r>
            <a:r>
              <a:rPr lang="en-US" dirty="0" err="1"/>
              <a:t>Sarabanes</a:t>
            </a:r>
            <a:r>
              <a:rPr lang="en-US" dirty="0"/>
              <a:t> Oxley</a:t>
            </a:r>
            <a:r>
              <a:rPr lang="ar-EG" dirty="0"/>
              <a:t> </a:t>
            </a:r>
            <a:r>
              <a:rPr lang="ar-EG" dirty="0" smtClean="0"/>
              <a:t>(</a:t>
            </a:r>
            <a:r>
              <a:rPr lang="en-US" dirty="0" smtClean="0"/>
              <a:t>SOX</a:t>
            </a:r>
            <a:r>
              <a:rPr lang="ar-EG" dirty="0" smtClean="0"/>
              <a:t>)</a:t>
            </a:r>
            <a:endParaRPr lang="ar-SA" dirty="0" smtClean="0"/>
          </a:p>
          <a:p>
            <a:pPr lvl="1"/>
            <a:r>
              <a:rPr lang="ar-EG" dirty="0" smtClean="0"/>
              <a:t> </a:t>
            </a:r>
            <a:r>
              <a:rPr lang="ar-EG" dirty="0"/>
              <a:t>لم يتناول بالتحديد دور المراجعة الداخلية في حوكمة </a:t>
            </a:r>
            <a:r>
              <a:rPr lang="ar-EG" dirty="0" smtClean="0"/>
              <a:t>الشركات</a:t>
            </a:r>
            <a:endParaRPr lang="ar-SA" dirty="0"/>
          </a:p>
        </p:txBody>
      </p:sp>
    </p:spTree>
    <p:extLst>
      <p:ext uri="{BB962C8B-B14F-4D97-AF65-F5344CB8AC3E}">
        <p14:creationId xmlns:p14="http://schemas.microsoft.com/office/powerpoint/2010/main" val="37411332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الحوكمة في المملكة العربية السعودية </a:t>
            </a:r>
            <a:r>
              <a:rPr lang="ar-SA" dirty="0"/>
              <a:t/>
            </a:r>
            <a:br>
              <a:rPr lang="ar-SA" dirty="0"/>
            </a:br>
            <a:endParaRPr lang="ar-SA" dirty="0"/>
          </a:p>
        </p:txBody>
      </p:sp>
      <p:sp>
        <p:nvSpPr>
          <p:cNvPr id="3" name="Content Placeholder 2"/>
          <p:cNvSpPr>
            <a:spLocks noGrp="1"/>
          </p:cNvSpPr>
          <p:nvPr>
            <p:ph idx="1"/>
          </p:nvPr>
        </p:nvSpPr>
        <p:spPr>
          <a:xfrm>
            <a:off x="1435608" y="1196752"/>
            <a:ext cx="7498080" cy="5051648"/>
          </a:xfrm>
        </p:spPr>
        <p:txBody>
          <a:bodyPr>
            <a:normAutofit lnSpcReduction="10000"/>
          </a:bodyPr>
          <a:lstStyle/>
          <a:p>
            <a:r>
              <a:rPr lang="ar-SA" b="1" dirty="0" smtClean="0"/>
              <a:t>حقوق المساهمين </a:t>
            </a:r>
          </a:p>
          <a:p>
            <a:pPr lvl="1"/>
            <a:r>
              <a:rPr lang="ar-SA" dirty="0" smtClean="0"/>
              <a:t>الحصول </a:t>
            </a:r>
            <a:r>
              <a:rPr lang="ar-SA" dirty="0"/>
              <a:t>على جميع حقوقهم المتصلة </a:t>
            </a:r>
            <a:r>
              <a:rPr lang="ar-SA" dirty="0" smtClean="0"/>
              <a:t>بالسهم منها </a:t>
            </a:r>
            <a:endParaRPr lang="ar-SA" dirty="0"/>
          </a:p>
          <a:p>
            <a:pPr lvl="2"/>
            <a:r>
              <a:rPr lang="ar-SA" dirty="0" smtClean="0"/>
              <a:t>الحق </a:t>
            </a:r>
            <a:r>
              <a:rPr lang="ar-SA" dirty="0"/>
              <a:t>في الحصول على نصيب من الأرباح </a:t>
            </a:r>
            <a:r>
              <a:rPr lang="ar-SA" dirty="0" smtClean="0"/>
              <a:t>التي </a:t>
            </a:r>
            <a:r>
              <a:rPr lang="ar-SA" dirty="0"/>
              <a:t>يتقرر </a:t>
            </a:r>
            <a:r>
              <a:rPr lang="ar-SA" dirty="0" smtClean="0"/>
              <a:t>توزيعها</a:t>
            </a:r>
          </a:p>
          <a:p>
            <a:pPr lvl="2"/>
            <a:r>
              <a:rPr lang="ar-SA" dirty="0" smtClean="0"/>
              <a:t>الحق </a:t>
            </a:r>
            <a:r>
              <a:rPr lang="ar-SA" dirty="0"/>
              <a:t>في الحصول على نصيب </a:t>
            </a:r>
            <a:r>
              <a:rPr lang="ar-SA" dirty="0" smtClean="0"/>
              <a:t>من موجودات </a:t>
            </a:r>
            <a:r>
              <a:rPr lang="ar-SA" dirty="0"/>
              <a:t>الشركة عند </a:t>
            </a:r>
            <a:r>
              <a:rPr lang="ar-SA" dirty="0" smtClean="0"/>
              <a:t>التصفية</a:t>
            </a:r>
          </a:p>
          <a:p>
            <a:pPr lvl="2"/>
            <a:r>
              <a:rPr lang="ar-SA" dirty="0" smtClean="0"/>
              <a:t>حق </a:t>
            </a:r>
            <a:r>
              <a:rPr lang="ar-SA" dirty="0"/>
              <a:t>حضور </a:t>
            </a:r>
            <a:r>
              <a:rPr lang="ar-SA" dirty="0" smtClean="0"/>
              <a:t>جمعيات المساهمين </a:t>
            </a:r>
            <a:r>
              <a:rPr lang="ar-SA" dirty="0"/>
              <a:t>والاشتراك في </a:t>
            </a:r>
            <a:r>
              <a:rPr lang="ar-SA" dirty="0" smtClean="0"/>
              <a:t>مداولاتها و التصويت على قراراتها</a:t>
            </a:r>
          </a:p>
          <a:p>
            <a:pPr lvl="4"/>
            <a:r>
              <a:rPr lang="ar-SA" dirty="0" smtClean="0"/>
              <a:t>التصويت التراكمي لاختيار أعضاء مجلس الادارة</a:t>
            </a:r>
          </a:p>
          <a:p>
            <a:pPr lvl="2"/>
            <a:r>
              <a:rPr lang="ar-SA" dirty="0" smtClean="0"/>
              <a:t>حق </a:t>
            </a:r>
            <a:r>
              <a:rPr lang="ar-SA" dirty="0"/>
              <a:t>التصرف في </a:t>
            </a:r>
            <a:r>
              <a:rPr lang="ar-SA" dirty="0" smtClean="0"/>
              <a:t>الأسهم </a:t>
            </a:r>
          </a:p>
          <a:p>
            <a:pPr lvl="2"/>
            <a:r>
              <a:rPr lang="ar-SA" dirty="0" smtClean="0"/>
              <a:t>حق مراقبة أعمال </a:t>
            </a:r>
            <a:r>
              <a:rPr lang="ar-SA" dirty="0"/>
              <a:t>مجلس الإدارة ورفع دعوى المسؤولية </a:t>
            </a:r>
            <a:r>
              <a:rPr lang="ar-SA" dirty="0" smtClean="0"/>
              <a:t>على أعضاء المجلس ان لزم </a:t>
            </a:r>
          </a:p>
          <a:p>
            <a:pPr lvl="2"/>
            <a:r>
              <a:rPr lang="ar-SA" dirty="0" smtClean="0"/>
              <a:t> حق </a:t>
            </a:r>
            <a:r>
              <a:rPr lang="ar-SA" dirty="0"/>
              <a:t>الاستفسار وطلب معلومات بما </a:t>
            </a:r>
            <a:r>
              <a:rPr lang="ar-SA" dirty="0" smtClean="0"/>
              <a:t>لا يضر </a:t>
            </a:r>
            <a:r>
              <a:rPr lang="ar-SA" dirty="0"/>
              <a:t>بمصالح الشركة ولا يتعارض مع أنظمة </a:t>
            </a:r>
            <a:r>
              <a:rPr lang="ar-SA" dirty="0" smtClean="0"/>
              <a:t>السوق المالية</a:t>
            </a:r>
            <a:endParaRPr lang="ar-SA" dirty="0"/>
          </a:p>
        </p:txBody>
      </p:sp>
    </p:spTree>
    <p:extLst>
      <p:ext uri="{BB962C8B-B14F-4D97-AF65-F5344CB8AC3E}">
        <p14:creationId xmlns:p14="http://schemas.microsoft.com/office/powerpoint/2010/main" val="38270690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الحوكمة في المملكة العربية السعودية </a:t>
            </a:r>
            <a:br>
              <a:rPr lang="ar-SA" dirty="0"/>
            </a:br>
            <a:endParaRPr lang="ar-SA" dirty="0"/>
          </a:p>
        </p:txBody>
      </p:sp>
      <p:sp>
        <p:nvSpPr>
          <p:cNvPr id="3" name="Content Placeholder 2"/>
          <p:cNvSpPr>
            <a:spLocks noGrp="1"/>
          </p:cNvSpPr>
          <p:nvPr>
            <p:ph idx="1"/>
          </p:nvPr>
        </p:nvSpPr>
        <p:spPr>
          <a:xfrm>
            <a:off x="1435608" y="1268760"/>
            <a:ext cx="7498080" cy="4979640"/>
          </a:xfrm>
        </p:spPr>
        <p:txBody>
          <a:bodyPr>
            <a:normAutofit/>
          </a:bodyPr>
          <a:lstStyle/>
          <a:p>
            <a:r>
              <a:rPr lang="ar-SA" b="1" dirty="0"/>
              <a:t>الإفصاح والشفافية </a:t>
            </a:r>
            <a:endParaRPr lang="ar-SA" b="1" dirty="0" smtClean="0"/>
          </a:p>
          <a:p>
            <a:pPr lvl="1"/>
            <a:r>
              <a:rPr lang="ar-SA" dirty="0" smtClean="0"/>
              <a:t>مطالبة الشركات </a:t>
            </a:r>
            <a:r>
              <a:rPr lang="ar-SA" dirty="0"/>
              <a:t>المدرجة في السوق المالية </a:t>
            </a:r>
            <a:r>
              <a:rPr lang="ar-SA" dirty="0" smtClean="0"/>
              <a:t>بوضع </a:t>
            </a:r>
            <a:r>
              <a:rPr lang="ar-SA" dirty="0"/>
              <a:t>سياسات الإفصاح وإجراءاته وأنظمتها </a:t>
            </a:r>
            <a:r>
              <a:rPr lang="ar-SA" dirty="0" smtClean="0"/>
              <a:t>الإشرافية بصورة مكتوبة</a:t>
            </a:r>
            <a:endParaRPr lang="ar-SA" dirty="0"/>
          </a:p>
          <a:p>
            <a:pPr lvl="1"/>
            <a:r>
              <a:rPr lang="ar-SA" dirty="0"/>
              <a:t>على الشركات أن </a:t>
            </a:r>
            <a:r>
              <a:rPr lang="ar-SA" dirty="0" smtClean="0"/>
              <a:t>ترفق مع قوائمها المالية تقرير </a:t>
            </a:r>
            <a:r>
              <a:rPr lang="ar-SA" dirty="0"/>
              <a:t>صادر عن مجلس الإدارة </a:t>
            </a:r>
            <a:r>
              <a:rPr lang="ar-SA" dirty="0" smtClean="0"/>
              <a:t>يتضمن:</a:t>
            </a:r>
          </a:p>
          <a:p>
            <a:pPr lvl="2"/>
            <a:r>
              <a:rPr lang="ar-SA" dirty="0" smtClean="0"/>
              <a:t> عرض لعمليات الشركة </a:t>
            </a:r>
            <a:r>
              <a:rPr lang="ar-SA" dirty="0"/>
              <a:t>خلال السنة المالية </a:t>
            </a:r>
            <a:r>
              <a:rPr lang="ar-SA" dirty="0" smtClean="0"/>
              <a:t>المنصرمة</a:t>
            </a:r>
          </a:p>
          <a:p>
            <a:pPr lvl="2"/>
            <a:r>
              <a:rPr lang="ar-SA" dirty="0" smtClean="0"/>
              <a:t>العوامل المؤثرة </a:t>
            </a:r>
            <a:r>
              <a:rPr lang="ar-SA" dirty="0"/>
              <a:t>في أعمالها التي تساعد المستثمر على </a:t>
            </a:r>
            <a:r>
              <a:rPr lang="ar-SA" dirty="0" smtClean="0"/>
              <a:t>تقييم أصول </a:t>
            </a:r>
            <a:r>
              <a:rPr lang="ar-SA" dirty="0"/>
              <a:t>الشركة وخصومها ووضعها </a:t>
            </a:r>
            <a:r>
              <a:rPr lang="ar-SA" dirty="0" smtClean="0"/>
              <a:t>المالي</a:t>
            </a:r>
            <a:r>
              <a:rPr lang="ar-SA" dirty="0"/>
              <a:t> </a:t>
            </a:r>
            <a:endParaRPr lang="ar-SA" dirty="0" smtClean="0"/>
          </a:p>
          <a:p>
            <a:pPr lvl="2"/>
            <a:r>
              <a:rPr lang="ar-SA" dirty="0" smtClean="0"/>
              <a:t>تقرير </a:t>
            </a:r>
            <a:r>
              <a:rPr lang="ar-SA" dirty="0"/>
              <a:t>مجلس الإدارة </a:t>
            </a:r>
            <a:r>
              <a:rPr lang="ar-SA" dirty="0" smtClean="0"/>
              <a:t>بما </a:t>
            </a:r>
            <a:r>
              <a:rPr lang="ar-SA" dirty="0"/>
              <a:t>طُبق وما لم </a:t>
            </a:r>
            <a:r>
              <a:rPr lang="ar-SA" dirty="0" smtClean="0"/>
              <a:t>يطبَّق </a:t>
            </a:r>
            <a:r>
              <a:rPr lang="ar-SA" dirty="0"/>
              <a:t>من أحكام لائحة حوكمة </a:t>
            </a:r>
            <a:r>
              <a:rPr lang="ar-SA" dirty="0" smtClean="0"/>
              <a:t>الشركات مع </a:t>
            </a:r>
            <a:r>
              <a:rPr lang="ar-SA" dirty="0"/>
              <a:t>ذكر </a:t>
            </a:r>
            <a:r>
              <a:rPr lang="ar-SA" dirty="0" smtClean="0"/>
              <a:t>السبب</a:t>
            </a:r>
            <a:endParaRPr lang="ar-SA" dirty="0"/>
          </a:p>
        </p:txBody>
      </p:sp>
    </p:spTree>
    <p:extLst>
      <p:ext uri="{BB962C8B-B14F-4D97-AF65-F5344CB8AC3E}">
        <p14:creationId xmlns:p14="http://schemas.microsoft.com/office/powerpoint/2010/main" val="3673589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الحوكمة في المملكة العربية السعودية </a:t>
            </a:r>
            <a:br>
              <a:rPr lang="ar-SA" dirty="0"/>
            </a:br>
            <a:endParaRPr lang="ar-SA" dirty="0"/>
          </a:p>
        </p:txBody>
      </p:sp>
      <p:sp>
        <p:nvSpPr>
          <p:cNvPr id="3" name="Content Placeholder 2"/>
          <p:cNvSpPr>
            <a:spLocks noGrp="1"/>
          </p:cNvSpPr>
          <p:nvPr>
            <p:ph idx="1"/>
          </p:nvPr>
        </p:nvSpPr>
        <p:spPr/>
        <p:txBody>
          <a:bodyPr>
            <a:normAutofit lnSpcReduction="10000"/>
          </a:bodyPr>
          <a:lstStyle/>
          <a:p>
            <a:r>
              <a:rPr lang="ar-SA" b="1" dirty="0"/>
              <a:t>مجلس </a:t>
            </a:r>
            <a:r>
              <a:rPr lang="ar-SA" b="1" dirty="0" smtClean="0"/>
              <a:t>الإدارة</a:t>
            </a:r>
          </a:p>
          <a:p>
            <a:pPr lvl="1"/>
            <a:r>
              <a:rPr lang="ar-SA" dirty="0" smtClean="0"/>
              <a:t>حددت الحوكمة وظيفة مجلس الادارة </a:t>
            </a:r>
          </a:p>
          <a:p>
            <a:pPr lvl="2"/>
            <a:r>
              <a:rPr lang="ar-SA" dirty="0"/>
              <a:t>اعتماد التوجهات الإستراتيجية والأهداف </a:t>
            </a:r>
            <a:r>
              <a:rPr lang="ar-SA" dirty="0" smtClean="0"/>
              <a:t>الرئيسة للشركة و الإشراف </a:t>
            </a:r>
            <a:r>
              <a:rPr lang="ar-SA" dirty="0"/>
              <a:t>على </a:t>
            </a:r>
            <a:r>
              <a:rPr lang="ar-SA" dirty="0" smtClean="0"/>
              <a:t>تنفيذها</a:t>
            </a:r>
            <a:endParaRPr lang="ar-SA" dirty="0"/>
          </a:p>
          <a:p>
            <a:pPr lvl="2"/>
            <a:r>
              <a:rPr lang="ar-SA" dirty="0"/>
              <a:t>وضع أنظمة وضوابط للرقابة الداخلية </a:t>
            </a:r>
            <a:r>
              <a:rPr lang="ar-SA" dirty="0" smtClean="0"/>
              <a:t>والإشراف العام عليها</a:t>
            </a:r>
            <a:endParaRPr lang="ar-SA" dirty="0"/>
          </a:p>
          <a:p>
            <a:pPr lvl="2"/>
            <a:r>
              <a:rPr lang="ar-SA" dirty="0"/>
              <a:t>وضع نظام حوكمة خاص بالشركة لا يعارض </a:t>
            </a:r>
            <a:r>
              <a:rPr lang="ar-SA" dirty="0" smtClean="0"/>
              <a:t>أحكام لائحة </a:t>
            </a:r>
            <a:r>
              <a:rPr lang="ar-SA" dirty="0"/>
              <a:t>حوكمة الشركات, والإشراف العام </a:t>
            </a:r>
            <a:r>
              <a:rPr lang="ar-SA" dirty="0" smtClean="0"/>
              <a:t>عليه ومراقبة </a:t>
            </a:r>
            <a:r>
              <a:rPr lang="ar-SA" dirty="0"/>
              <a:t>مدى فاعليته وتعديله عند </a:t>
            </a:r>
            <a:r>
              <a:rPr lang="ar-SA" dirty="0" smtClean="0"/>
              <a:t>الحاجة</a:t>
            </a:r>
            <a:endParaRPr lang="ar-SA" dirty="0"/>
          </a:p>
          <a:p>
            <a:pPr lvl="2"/>
            <a:r>
              <a:rPr lang="ar-SA" dirty="0"/>
              <a:t>صياغة سياسات ومعايير وإجراءات واضحة </a:t>
            </a:r>
            <a:r>
              <a:rPr lang="ar-SA" dirty="0" smtClean="0"/>
              <a:t>ومحددة للعضوية </a:t>
            </a:r>
            <a:r>
              <a:rPr lang="ar-SA" dirty="0"/>
              <a:t>في مجلس الإدارة ووضعها موضع </a:t>
            </a:r>
            <a:r>
              <a:rPr lang="ar-SA" dirty="0" smtClean="0"/>
              <a:t>التنفيذ بعد </a:t>
            </a:r>
            <a:r>
              <a:rPr lang="ar-SA" dirty="0"/>
              <a:t>إقرار الجمعية العامة </a:t>
            </a:r>
            <a:r>
              <a:rPr lang="ar-SA" dirty="0" smtClean="0"/>
              <a:t>لها</a:t>
            </a:r>
            <a:endParaRPr lang="ar-SA" dirty="0"/>
          </a:p>
          <a:p>
            <a:pPr lvl="2"/>
            <a:r>
              <a:rPr lang="ar-SA" dirty="0"/>
              <a:t>وضع سياسة مكتوبة تنظم العلاقة مع أصحاب </a:t>
            </a:r>
            <a:r>
              <a:rPr lang="ar-SA" dirty="0" smtClean="0"/>
              <a:t>المصالح من </a:t>
            </a:r>
            <a:r>
              <a:rPr lang="ar-SA" dirty="0"/>
              <a:t>أجل حماية حقوقهم</a:t>
            </a:r>
            <a:endParaRPr lang="ar-SA" dirty="0" smtClean="0"/>
          </a:p>
          <a:p>
            <a:endParaRPr lang="ar-SA" dirty="0"/>
          </a:p>
        </p:txBody>
      </p:sp>
    </p:spTree>
    <p:extLst>
      <p:ext uri="{BB962C8B-B14F-4D97-AF65-F5344CB8AC3E}">
        <p14:creationId xmlns:p14="http://schemas.microsoft.com/office/powerpoint/2010/main" val="2655270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الحوكمة في المملكة العربية السعودية </a:t>
            </a:r>
            <a:br>
              <a:rPr lang="ar-SA" dirty="0"/>
            </a:br>
            <a:endParaRPr lang="ar-SA" dirty="0"/>
          </a:p>
        </p:txBody>
      </p:sp>
      <p:sp>
        <p:nvSpPr>
          <p:cNvPr id="3" name="Content Placeholder 2"/>
          <p:cNvSpPr>
            <a:spLocks noGrp="1"/>
          </p:cNvSpPr>
          <p:nvPr>
            <p:ph idx="1"/>
          </p:nvPr>
        </p:nvSpPr>
        <p:spPr/>
        <p:txBody>
          <a:bodyPr>
            <a:normAutofit/>
          </a:bodyPr>
          <a:lstStyle/>
          <a:p>
            <a:r>
              <a:rPr lang="ar-SA" b="1" dirty="0"/>
              <a:t>تصنيف أعضاء مجلس </a:t>
            </a:r>
            <a:r>
              <a:rPr lang="ar-SA" b="1" dirty="0" smtClean="0"/>
              <a:t>الإدارة</a:t>
            </a:r>
          </a:p>
          <a:p>
            <a:pPr lvl="1"/>
            <a:r>
              <a:rPr lang="ar-SA" dirty="0"/>
              <a:t>ينبغي أن يحافظ مجلس الادارة على </a:t>
            </a:r>
            <a:r>
              <a:rPr lang="ar-SA" dirty="0" smtClean="0"/>
              <a:t>مستوى معين من </a:t>
            </a:r>
            <a:r>
              <a:rPr lang="ar-SA" dirty="0"/>
              <a:t>الاستقلالية في اتخاذ </a:t>
            </a:r>
            <a:r>
              <a:rPr lang="ar-SA" dirty="0" smtClean="0"/>
              <a:t>القرارات</a:t>
            </a:r>
          </a:p>
          <a:p>
            <a:pPr lvl="1"/>
            <a:r>
              <a:rPr lang="ar-SA" dirty="0" smtClean="0"/>
              <a:t>لذا الحوكمة تعين :</a:t>
            </a:r>
          </a:p>
          <a:p>
            <a:pPr lvl="2"/>
            <a:r>
              <a:rPr lang="ar-SA" dirty="0" smtClean="0"/>
              <a:t>أن تكون غالبية </a:t>
            </a:r>
            <a:r>
              <a:rPr lang="ar-SA" dirty="0"/>
              <a:t>أعضاء المجلس من الأعضاء غير </a:t>
            </a:r>
            <a:r>
              <a:rPr lang="ar-SA" dirty="0" smtClean="0"/>
              <a:t>التنفيذيين</a:t>
            </a:r>
          </a:p>
          <a:p>
            <a:pPr lvl="2"/>
            <a:r>
              <a:rPr lang="ar-SA" dirty="0" smtClean="0"/>
              <a:t>أن </a:t>
            </a:r>
            <a:r>
              <a:rPr lang="ar-SA" dirty="0"/>
              <a:t>لا يقل عدد الأعضاء المستقلين عن عضوين أو </a:t>
            </a:r>
            <a:r>
              <a:rPr lang="ar-SA" dirty="0" smtClean="0"/>
              <a:t>ثلث أعضاء </a:t>
            </a:r>
            <a:r>
              <a:rPr lang="ar-SA" dirty="0"/>
              <a:t>المجلس أيهما </a:t>
            </a:r>
            <a:r>
              <a:rPr lang="ar-SA" dirty="0" smtClean="0"/>
              <a:t>أكثر</a:t>
            </a:r>
            <a:endParaRPr lang="ar-SA" dirty="0"/>
          </a:p>
        </p:txBody>
      </p:sp>
    </p:spTree>
    <p:extLst>
      <p:ext uri="{BB962C8B-B14F-4D97-AF65-F5344CB8AC3E}">
        <p14:creationId xmlns:p14="http://schemas.microsoft.com/office/powerpoint/2010/main" val="28258674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الحوكمة في المملكة العربية السعودية </a:t>
            </a:r>
            <a:br>
              <a:rPr lang="ar-SA" dirty="0"/>
            </a:br>
            <a:endParaRPr lang="ar-SA" dirty="0"/>
          </a:p>
        </p:txBody>
      </p:sp>
      <p:sp>
        <p:nvSpPr>
          <p:cNvPr id="3" name="Content Placeholder 2"/>
          <p:cNvSpPr>
            <a:spLocks noGrp="1"/>
          </p:cNvSpPr>
          <p:nvPr>
            <p:ph idx="1"/>
          </p:nvPr>
        </p:nvSpPr>
        <p:spPr/>
        <p:txBody>
          <a:bodyPr>
            <a:normAutofit fontScale="92500"/>
          </a:bodyPr>
          <a:lstStyle/>
          <a:p>
            <a:r>
              <a:rPr lang="ar-SA" b="1" dirty="0" smtClean="0"/>
              <a:t>مسؤولية مجلس الادارة </a:t>
            </a:r>
          </a:p>
          <a:p>
            <a:pPr lvl="1"/>
            <a:r>
              <a:rPr lang="ar-SA" dirty="0"/>
              <a:t>يتحمل </a:t>
            </a:r>
            <a:r>
              <a:rPr lang="ar-SA" dirty="0" smtClean="0"/>
              <a:t>مسؤولية </a:t>
            </a:r>
            <a:r>
              <a:rPr lang="ar-SA" dirty="0"/>
              <a:t>الشركة بشكل </a:t>
            </a:r>
            <a:r>
              <a:rPr lang="ar-SA" dirty="0" smtClean="0"/>
              <a:t>كامل</a:t>
            </a:r>
          </a:p>
          <a:p>
            <a:pPr lvl="2"/>
            <a:r>
              <a:rPr lang="ar-SA" dirty="0" smtClean="0"/>
              <a:t> حتى </a:t>
            </a:r>
            <a:r>
              <a:rPr lang="ar-SA" dirty="0"/>
              <a:t>لو شكل لجاناً أو فوض إلى جهات أو أفراد </a:t>
            </a:r>
            <a:r>
              <a:rPr lang="ar-SA" dirty="0" smtClean="0"/>
              <a:t>آخرين القيام </a:t>
            </a:r>
            <a:r>
              <a:rPr lang="ar-SA" dirty="0"/>
              <a:t>ببعض </a:t>
            </a:r>
            <a:r>
              <a:rPr lang="ar-SA" dirty="0" smtClean="0"/>
              <a:t>أعماله</a:t>
            </a:r>
          </a:p>
          <a:p>
            <a:pPr lvl="1"/>
            <a:r>
              <a:rPr lang="ar-SA" dirty="0" smtClean="0"/>
              <a:t>تجنب إصدار تفويضات </a:t>
            </a:r>
            <a:r>
              <a:rPr lang="ar-SA" dirty="0"/>
              <a:t>عامة أو غير محددة </a:t>
            </a:r>
            <a:r>
              <a:rPr lang="ar-SA" dirty="0" smtClean="0"/>
              <a:t>المدة</a:t>
            </a:r>
          </a:p>
          <a:p>
            <a:pPr lvl="2"/>
            <a:r>
              <a:rPr lang="ar-SA" dirty="0" smtClean="0"/>
              <a:t>يجب تحديد مسؤوليات </a:t>
            </a:r>
            <a:r>
              <a:rPr lang="ar-SA" dirty="0"/>
              <a:t>مجلس الإدارة تحديداً واضحاً في </a:t>
            </a:r>
            <a:r>
              <a:rPr lang="ar-SA" dirty="0" smtClean="0"/>
              <a:t>نظام الشركة </a:t>
            </a:r>
          </a:p>
          <a:p>
            <a:pPr lvl="1"/>
            <a:r>
              <a:rPr lang="ar-SA" dirty="0" smtClean="0"/>
              <a:t>يتعين عليه أن يؤدي مهماته </a:t>
            </a:r>
            <a:r>
              <a:rPr lang="ar-SA" dirty="0"/>
              <a:t>بمسؤولية وحسن نية وجدية </a:t>
            </a:r>
            <a:r>
              <a:rPr lang="ar-SA" dirty="0" smtClean="0"/>
              <a:t>واهتمام</a:t>
            </a:r>
          </a:p>
          <a:p>
            <a:pPr lvl="1"/>
            <a:r>
              <a:rPr lang="ar-SA" dirty="0" smtClean="0"/>
              <a:t>يلتزم تحقيق </a:t>
            </a:r>
            <a:r>
              <a:rPr lang="ar-SA" dirty="0"/>
              <a:t>مصلحة الشركة عموماً وليس تحقيق </a:t>
            </a:r>
            <a:r>
              <a:rPr lang="ar-SA" dirty="0" smtClean="0"/>
              <a:t>مصالح المجموعة </a:t>
            </a:r>
            <a:r>
              <a:rPr lang="ar-SA" dirty="0"/>
              <a:t>التي يمثلها أو التي صوتت على تعيينه </a:t>
            </a:r>
            <a:r>
              <a:rPr lang="ar-SA" dirty="0" smtClean="0"/>
              <a:t>في مجلس الإدارة فقط </a:t>
            </a:r>
          </a:p>
          <a:p>
            <a:pPr lvl="2"/>
            <a:r>
              <a:rPr lang="ar-SA" dirty="0"/>
              <a:t>يمثل عضو مجلس الإدارة جميع </a:t>
            </a:r>
            <a:r>
              <a:rPr lang="ar-SA" dirty="0" smtClean="0"/>
              <a:t>المساهمين</a:t>
            </a:r>
            <a:endParaRPr lang="ar-SA" dirty="0"/>
          </a:p>
        </p:txBody>
      </p:sp>
    </p:spTree>
    <p:extLst>
      <p:ext uri="{BB962C8B-B14F-4D97-AF65-F5344CB8AC3E}">
        <p14:creationId xmlns:p14="http://schemas.microsoft.com/office/powerpoint/2010/main" val="35977615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5034</TotalTime>
  <Words>2545</Words>
  <Application>Microsoft Office PowerPoint</Application>
  <PresentationFormat>On-screen Show (4:3)</PresentationFormat>
  <Paragraphs>273</Paragraphs>
  <Slides>29</Slides>
  <Notes>17</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Solstice</vt:lpstr>
      <vt:lpstr>نظام الحوكمة و دور المراجعه  الداخلية فيها  </vt:lpstr>
      <vt:lpstr>الأجندة </vt:lpstr>
      <vt:lpstr>مفهوم الحوكمة  Governance </vt:lpstr>
      <vt:lpstr>نشأة فكرة الحوكمة</vt:lpstr>
      <vt:lpstr>الحوكمة في المملكة العربية السعودية  </vt:lpstr>
      <vt:lpstr>الحوكمة في المملكة العربية السعودية  </vt:lpstr>
      <vt:lpstr>الحوكمة في المملكة العربية السعودية  </vt:lpstr>
      <vt:lpstr>الحوكمة في المملكة العربية السعودية  </vt:lpstr>
      <vt:lpstr>الحوكمة في المملكة العربية السعودية  </vt:lpstr>
      <vt:lpstr>الحوكمة في المملكة العربية السعودية  </vt:lpstr>
      <vt:lpstr>الحوكمة في المملكة العربية السعودية  </vt:lpstr>
      <vt:lpstr>الحوكمة في المملكة العربية السعودية  </vt:lpstr>
      <vt:lpstr>أهمية الحوكمة </vt:lpstr>
      <vt:lpstr>أهمية الحوكمة </vt:lpstr>
      <vt:lpstr>محددات الحوكمة </vt:lpstr>
      <vt:lpstr>محددات الحوكمة </vt:lpstr>
      <vt:lpstr>محددات الحوكمة </vt:lpstr>
      <vt:lpstr>معايير الحوكمة </vt:lpstr>
      <vt:lpstr>معايير الحوكمة </vt:lpstr>
      <vt:lpstr>معايير الحوكمة </vt:lpstr>
      <vt:lpstr>معايير الحوكمة </vt:lpstr>
      <vt:lpstr>دور المراجعه الداخلية في حوكمة الشركات</vt:lpstr>
      <vt:lpstr>دور المراجعه الداخلية في حوكمة الشركات</vt:lpstr>
      <vt:lpstr>دور المراجعه الداخلية في حوكمة الشركات</vt:lpstr>
      <vt:lpstr>دور المراجعه الداخلية في حوكمة الشركات</vt:lpstr>
      <vt:lpstr>دور المراجعه الداخلية في حوكمة الشركات</vt:lpstr>
      <vt:lpstr>دور المراجعه الداخلية في حوكمة الشركات</vt:lpstr>
      <vt:lpstr>دور المراجعه الداخلية في حوكمة الشركات</vt:lpstr>
      <vt:lpstr>المصادر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نظام الحوكمة و دور المراجعه الداخلية</dc:title>
  <dc:creator>kayan albalawi</dc:creator>
  <cp:lastModifiedBy>kayan albalawi</cp:lastModifiedBy>
  <cp:revision>99</cp:revision>
  <dcterms:created xsi:type="dcterms:W3CDTF">2014-02-13T21:04:04Z</dcterms:created>
  <dcterms:modified xsi:type="dcterms:W3CDTF">2014-02-17T09:00:48Z</dcterms:modified>
</cp:coreProperties>
</file>