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5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9CD9306-113E-4660-987A-1367A746B95C}" type="datetimeFigureOut">
              <a:rPr lang="ar-SA" smtClean="0"/>
              <a:pPr/>
              <a:t>13/03/36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BC6A252-3865-48F0-A2F9-E04760DA8D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r" defTabSz="914400" rtl="1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411760" y="10527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2196434" y="2780928"/>
            <a:ext cx="5076000" cy="136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التجارة الإلكترونية</a:t>
            </a:r>
            <a:endParaRPr lang="ar-SA" sz="5400" b="1" cap="all" spc="0" dirty="0">
              <a:ln/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9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374" y="476672"/>
            <a:ext cx="5625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solidFill>
                  <a:schemeClr val="tx1">
                    <a:lumMod val="9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ماهي النقود الإلكترونية؟</a:t>
            </a:r>
            <a:endParaRPr lang="ar-SA" sz="5400" b="1" cap="all" spc="0" dirty="0">
              <a:ln/>
              <a:solidFill>
                <a:schemeClr val="tx1">
                  <a:lumMod val="9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11560" y="206084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هي المكافئ الألكتروني للنقود التقليدية التي اعتدنا تداولها واستخدامها في إتمام المعاملات والمبادلات </a:t>
            </a:r>
            <a:endParaRPr lang="ar-SA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6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61650" y="404664"/>
            <a:ext cx="72330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وتأخذ النقود الإلكترونية عدة أشكال منها ما يلي :</a:t>
            </a:r>
            <a:endParaRPr lang="ar-SA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27516" y="1412776"/>
            <a:ext cx="4089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ar-SA" sz="2800" dirty="0" smtClean="0"/>
              <a:t>البطاقات البلاستيكية الممغنطة 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4350320" y="2276872"/>
            <a:ext cx="3631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ar-SA" sz="2800" dirty="0" smtClean="0">
                <a:solidFill>
                  <a:srgbClr val="FFFFFF"/>
                </a:solidFill>
              </a:rPr>
              <a:t>النقود الإلكترونية البرمجية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5266197" y="3167390"/>
            <a:ext cx="26901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ar-SA" sz="2800" dirty="0" smtClean="0">
                <a:solidFill>
                  <a:srgbClr val="FFFFFF"/>
                </a:solidFill>
              </a:rPr>
              <a:t>الشيك الإلكتروني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65531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116632"/>
            <a:ext cx="81369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ما الذي يميز النقود الإلكترونية عن النقود التقليدية؟</a:t>
            </a:r>
            <a:endParaRPr lang="ar-SA" sz="5400" b="1" cap="all" spc="0" dirty="0">
              <a:ln/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283968" y="2204864"/>
            <a:ext cx="3179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تكلفة تداولها زهيدة </a:t>
            </a:r>
            <a:endParaRPr lang="ar-SA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86023" y="317066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بسيطة وسهلة الاستخدام </a:t>
            </a:r>
            <a:endParaRPr lang="ar-SA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81870" y="4005064"/>
            <a:ext cx="2951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تسرع عمليات الدفع </a:t>
            </a:r>
            <a:endParaRPr lang="ar-SA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93329" y="4797152"/>
            <a:ext cx="5569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توفر النقود الإلكترونية عمليات الدفع الآمنة </a:t>
            </a:r>
            <a:endParaRPr lang="ar-SA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781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85720" y="285728"/>
            <a:ext cx="8429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ماذا سيحدث لشركات التي قد تتجاهل التكنولوجيا الحديثة ؟</a:t>
            </a:r>
            <a:endParaRPr lang="ar-SA" sz="4000" b="1" cap="all" dirty="0">
              <a:ln/>
              <a:solidFill>
                <a:schemeClr val="accent4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0" y="1928802"/>
            <a:ext cx="8475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dirty="0" smtClean="0"/>
              <a:t> اختفاء إدارات التسويق بالمعنى التقليدي لتحل محلها برامج الكمبيوتر </a:t>
            </a:r>
            <a:endParaRPr lang="ar-SA" sz="2800" b="1" dirty="0"/>
          </a:p>
        </p:txBody>
      </p:sp>
      <p:sp>
        <p:nvSpPr>
          <p:cNvPr id="8" name="مستطيل 7"/>
          <p:cNvSpPr/>
          <p:nvPr/>
        </p:nvSpPr>
        <p:spPr>
          <a:xfrm>
            <a:off x="571472" y="2643182"/>
            <a:ext cx="7909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اختفاء دور رجل البيع التقليدي لتحل محلة المواقع على الانترنت </a:t>
            </a:r>
            <a:endParaRPr lang="ar-SA" sz="2800" dirty="0"/>
          </a:p>
        </p:txBody>
      </p:sp>
      <p:sp>
        <p:nvSpPr>
          <p:cNvPr id="9" name="مستطيل 8"/>
          <p:cNvSpPr/>
          <p:nvPr/>
        </p:nvSpPr>
        <p:spPr>
          <a:xfrm>
            <a:off x="357158" y="3214686"/>
            <a:ext cx="81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ظهور متاجر افتراضية لاتحتاج إلى زيارة بل ممكن معاينة البضائع الالكترونيا</a:t>
            </a:r>
            <a:endParaRPr lang="ar-SA" sz="2800" dirty="0"/>
          </a:p>
        </p:txBody>
      </p:sp>
      <p:sp>
        <p:nvSpPr>
          <p:cNvPr id="10" name="مستطيل 9"/>
          <p:cNvSpPr/>
          <p:nvPr/>
        </p:nvSpPr>
        <p:spPr>
          <a:xfrm>
            <a:off x="2928926" y="4286256"/>
            <a:ext cx="5548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قلة الحاجة إلى المباني الضخمة في الشركات </a:t>
            </a:r>
            <a:endParaRPr lang="ar-SA" sz="2800" dirty="0"/>
          </a:p>
        </p:txBody>
      </p:sp>
      <p:sp>
        <p:nvSpPr>
          <p:cNvPr id="11" name="مستطيل 10"/>
          <p:cNvSpPr/>
          <p:nvPr/>
        </p:nvSpPr>
        <p:spPr>
          <a:xfrm>
            <a:off x="2500298" y="5214950"/>
            <a:ext cx="5990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التعامل مع أنواع متعددة من البضائع في آن واحد</a:t>
            </a:r>
            <a:endParaRPr lang="ar-SA" sz="2800" dirty="0"/>
          </a:p>
        </p:txBody>
      </p:sp>
    </p:spTree>
    <p:extLst>
      <p:ext uri="{BB962C8B-B14F-4D97-AF65-F5344CB8AC3E}">
        <p14:creationId xmlns="" xmlns:p14="http://schemas.microsoft.com/office/powerpoint/2010/main" val="403650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00166" y="2500306"/>
            <a:ext cx="6053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b="1" cap="none" spc="150" dirty="0" smtClean="0">
                <a:ln w="1143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فوائد التجارة الالكترونية</a:t>
            </a:r>
            <a:endParaRPr lang="ar-SA" sz="5400" b="1" cap="none" spc="150" dirty="0">
              <a:ln w="11430"/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298" y="357166"/>
            <a:ext cx="6059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فوائد التجارة الإلكترونية للشركات :</a:t>
            </a:r>
            <a:endParaRPr lang="ar-SA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428992" y="1714488"/>
            <a:ext cx="4865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تحقق تسويق أكثر فعالية وإرباح أكثر 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3571868" y="2714620"/>
            <a:ext cx="4644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تساعد في تخفيض مصاريف الشركات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3214678" y="3643314"/>
            <a:ext cx="4899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تحقق تواصلا فعالا مع الشركة وفروعها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57224" y="4643446"/>
            <a:ext cx="7305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تساعد على توفير نظم معلومات تدعم اتخاذ القرارات الإدارية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231052" y="285728"/>
            <a:ext cx="5016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فوائد التجارة الالكترونية للإفراد</a:t>
            </a:r>
            <a:r>
              <a:rPr lang="ar-SA" sz="32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ar-SA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00628" y="1714488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توفير الوقت والجهد والمال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1000100" y="2571744"/>
            <a:ext cx="741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توافر حرية الاختيار وفرصا رائعة لزيارة اكبر عدد ممكن من المحلات التجارية في زمن قياسي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2786050" y="3857628"/>
            <a:ext cx="5631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توفر الأسعار التنافسية عن الشركات المتنافسة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857224" y="4643446"/>
            <a:ext cx="7549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توفر طريقة اتصالات فعالة ومباشرة لسرعة تلقي المعلومات أو الإجابة على الاستفسارات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65650" y="428604"/>
            <a:ext cx="5389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فوائد التجارة الالكترونية للمجتمع :</a:t>
            </a:r>
            <a:endParaRPr lang="ar-SA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143240" y="1357298"/>
            <a:ext cx="5293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تخلق التجارة الالكترونية فرص العمل الحر 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500034" y="2143116"/>
            <a:ext cx="81265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تعمل التجارة الالكترونية على زيادة عدد الإفراد الذين يعملون من داخل منازلهم 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0" y="3214686"/>
            <a:ext cx="8715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تمكن التجارة الالكترونية شعوب العالم الثالث والمناطق الريفية بالتمتع بالمنتجات والخدمات التي لم تكن متاحة لهم من قبل 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0" y="4357694"/>
            <a:ext cx="86891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تسهل التجارة الالكترونية وصول الخدمات العامه للإفراد مثل الرعاية الصحية والتعليمية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71604" y="285728"/>
            <a:ext cx="6240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عيوب التجارة الالكترونية </a:t>
            </a:r>
            <a:endParaRPr lang="ar-SA" sz="5400" b="1" cap="all" spc="0" dirty="0">
              <a:ln/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572132" y="1643050"/>
            <a:ext cx="1967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مشكلات الأمن</a:t>
            </a:r>
            <a:endParaRPr lang="ar-SA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57290" y="2357430"/>
            <a:ext cx="6242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عدم وجود حيز كاف للاتصالات السلكية واللاسلكية </a:t>
            </a:r>
            <a:endParaRPr lang="ar-SA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714612" y="3214686"/>
            <a:ext cx="4871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التغير المستمر والسريع في البرمجيات </a:t>
            </a:r>
            <a:endParaRPr lang="ar-SA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71472" y="4143380"/>
            <a:ext cx="7031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عدم توافق بعض البرامج الالكترونية  مع تطبيقات البيانات</a:t>
            </a:r>
            <a:endParaRPr lang="ar-SA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28662" y="5072074"/>
            <a:ext cx="6779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تعطل بعض مواقع التجارة الالكترونية  في بعض الأحيان</a:t>
            </a:r>
            <a:endParaRPr lang="ar-SA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71472" y="357166"/>
            <a:ext cx="775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tx1">
                    <a:lumMod val="9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أفاق ومستقبل التجارة الالكترونية </a:t>
            </a:r>
            <a:endParaRPr lang="ar-SA" sz="5400" b="1" cap="all" spc="0" dirty="0">
              <a:ln/>
              <a:solidFill>
                <a:schemeClr val="tx1">
                  <a:lumMod val="9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42910" y="1785926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cap="all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يتزايد يوم بعد يوم عدد التجار الذين يعربون عن تفاؤلهم بالفوائد المرجوة من  التجارة الالكترونية وعلى الرغم من كل هذه المؤشرات التي تبشر بمستقبل مشرق للتجارة الالكترونية , فأنه من الصعب التنبؤ بما تحمله الينا هذه التجارة ولكن الشي الوحيد المؤكد أن التجارة الالكترونية وجدت لتبقى آفاقها وإمكانياتها لا تقف عند حد معين .</a:t>
            </a:r>
            <a:endParaRPr lang="ar-SA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987824" y="332656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 smtClean="0">
                <a:latin typeface="Andalus" pitchFamily="18" charset="-78"/>
              </a:rPr>
              <a:t>ماهي التجارة الالكترونية؟</a:t>
            </a:r>
            <a:endParaRPr lang="ar-SA" sz="4000" dirty="0">
              <a:latin typeface="Andalus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87109" y="2276872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</a:rPr>
              <a:t>في علم الاتصالات : </a:t>
            </a:r>
            <a:r>
              <a:rPr lang="ar-SA" sz="2800" dirty="0" smtClean="0"/>
              <a:t>تعرف التجارة بأنها وسيلة من أجل توصيل سلع او خدمات عبر وسائل الاتصالات المختلفة.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332849" y="381662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</a:rPr>
              <a:t>في مجال الأعمال التجارية : </a:t>
            </a:r>
            <a:r>
              <a:rPr lang="ar-SA" sz="2800" dirty="0" smtClean="0"/>
              <a:t>تعرف التجارة الإلكترونية بالتقنية التي تستخدم من أجل جعل المعاملات التجارية بجميع أنواعها تتم بصورة سريعة وبأقل تكلفة وبكفاءة عالية .</a:t>
            </a:r>
            <a:endParaRPr lang="ar-SA" sz="2800" dirty="0"/>
          </a:p>
        </p:txBody>
      </p:sp>
    </p:spTree>
    <p:extLst>
      <p:ext uri="{BB962C8B-B14F-4D97-AF65-F5344CB8AC3E}">
        <p14:creationId xmlns="" xmlns:p14="http://schemas.microsoft.com/office/powerpoint/2010/main" val="309807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410498" y="341191"/>
            <a:ext cx="5454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تشمل التجارة الإلكترونية تفاعل المنشأة مع الجهات الخارجية التالية :</a:t>
            </a:r>
            <a:endParaRPr lang="ar-SA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64088" y="1628800"/>
            <a:ext cx="235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dirty="0"/>
              <a:t>*</a:t>
            </a:r>
            <a:r>
              <a:rPr lang="ar-SA" sz="3600" dirty="0" smtClean="0"/>
              <a:t>الموردون</a:t>
            </a:r>
            <a:endParaRPr lang="ar-SA" sz="3600" dirty="0"/>
          </a:p>
        </p:txBody>
      </p:sp>
      <p:sp>
        <p:nvSpPr>
          <p:cNvPr id="8" name="مستطيل 7"/>
          <p:cNvSpPr/>
          <p:nvPr/>
        </p:nvSpPr>
        <p:spPr>
          <a:xfrm>
            <a:off x="4383393" y="2404719"/>
            <a:ext cx="20553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solidFill>
                  <a:srgbClr val="FFFFFF"/>
                </a:solidFill>
              </a:rPr>
              <a:t>*المستثمرون</a:t>
            </a:r>
            <a:endParaRPr lang="ar-SA" dirty="0"/>
          </a:p>
        </p:txBody>
      </p:sp>
      <p:sp>
        <p:nvSpPr>
          <p:cNvPr id="9" name="مستطيل 8"/>
          <p:cNvSpPr/>
          <p:nvPr/>
        </p:nvSpPr>
        <p:spPr>
          <a:xfrm>
            <a:off x="3347864" y="325568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solidFill>
                  <a:srgbClr val="FFFFFF"/>
                </a:solidFill>
              </a:rPr>
              <a:t>*الدائـنون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2231795" y="4221088"/>
            <a:ext cx="1632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solidFill>
                  <a:srgbClr val="FFFFFF"/>
                </a:solidFill>
              </a:rPr>
              <a:t>*الـحكومة</a:t>
            </a:r>
            <a:endParaRPr lang="ar-SA" dirty="0"/>
          </a:p>
        </p:txBody>
      </p:sp>
      <p:sp>
        <p:nvSpPr>
          <p:cNvPr id="11" name="مستطيل 10"/>
          <p:cNvSpPr/>
          <p:nvPr/>
        </p:nvSpPr>
        <p:spPr>
          <a:xfrm>
            <a:off x="636646" y="5229200"/>
            <a:ext cx="2411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solidFill>
                  <a:srgbClr val="FFFFFF"/>
                </a:solidFill>
              </a:rPr>
              <a:t>*وسائل الإعلام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62537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85786" y="260648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الفعاليات أو الخدمات التي تقدمها التجارة الإلكترونية:</a:t>
            </a:r>
            <a:endParaRPr lang="ar-SA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7231" y="1340768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التسويق:</a:t>
            </a:r>
            <a:r>
              <a:rPr lang="ar-SA" sz="2800" dirty="0" smtClean="0">
                <a:solidFill>
                  <a:srgbClr val="FFFFFF"/>
                </a:solidFill>
              </a:rPr>
              <a:t> وهو الفعاليات المتعلقة بالوصول إلى الزبائن الفعلين و المحتملين لتزويدهم بالمعلومات عن الشركة ومنتجاتها أو خدماتها.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207324" y="2519318"/>
            <a:ext cx="8791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المبيعات :</a:t>
            </a:r>
            <a:r>
              <a:rPr lang="ar-SA" sz="2800" dirty="0" smtClean="0">
                <a:solidFill>
                  <a:srgbClr val="FFFFFF"/>
                </a:solidFill>
              </a:rPr>
              <a:t>وهي الفعاليات المتعلقة بالمعاملة الفعلية لعملية البيع أو تقديم الخدمة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6949" y="3316763"/>
            <a:ext cx="8991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الدفع: </a:t>
            </a:r>
            <a:r>
              <a:rPr lang="ar-SA" sz="2800" dirty="0" smtClean="0">
                <a:solidFill>
                  <a:srgbClr val="FFFFFF"/>
                </a:solidFill>
              </a:rPr>
              <a:t>وهو الفعاليات المتعلقة بتنفيذ المشتري لالتزاماته المالية في عملية الشراء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179513" y="4365104"/>
            <a:ext cx="88468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تلبية الطلبات : </a:t>
            </a:r>
            <a:r>
              <a:rPr lang="ar-SA" sz="2800" dirty="0" smtClean="0">
                <a:solidFill>
                  <a:srgbClr val="FFFFFF"/>
                </a:solidFill>
              </a:rPr>
              <a:t>وهي الفعاليات المتعلقة بتنفيذ البائع لالتزاماته في عملية البيع وتنفيذ طلبات العملاء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73299" y="5589240"/>
            <a:ext cx="88468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>
                <a:solidFill>
                  <a:schemeClr val="accent4">
                    <a:lumMod val="50000"/>
                  </a:schemeClr>
                </a:solidFill>
              </a:rPr>
              <a:t>خدمة العميل : </a:t>
            </a:r>
            <a:r>
              <a:rPr lang="ar-SA" sz="2800" dirty="0" smtClean="0">
                <a:solidFill>
                  <a:srgbClr val="FFFFFF"/>
                </a:solidFill>
              </a:rPr>
              <a:t>وهي فعاليات المتابعة بعد تلبية الطلبات من أجل حل المشكلات والتساؤلات وتتعلق أيضا بعملية خدمة ما بعد البيع و التساؤلات العامة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61404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75934" y="2420888"/>
            <a:ext cx="77768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solidFill>
                  <a:schemeClr val="tx1">
                    <a:lumMod val="9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هل تختلف التجارة الإلكترونية عن التجارة التقليدية؟</a:t>
            </a:r>
            <a:endParaRPr lang="ar-SA" sz="5400" b="1" cap="all" spc="0" dirty="0">
              <a:ln/>
              <a:solidFill>
                <a:schemeClr val="tx1">
                  <a:lumMod val="9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331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95036" y="2967335"/>
            <a:ext cx="8553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b="1" cap="none" spc="150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التطور التاريخي لتجارة الإلكترونية</a:t>
            </a:r>
            <a:endParaRPr lang="ar-SA" sz="5400" b="1" cap="none" spc="150" dirty="0">
              <a:ln w="11430"/>
              <a:solidFill>
                <a:schemeClr val="tx1">
                  <a:lumMod val="9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7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171713" y="768509"/>
            <a:ext cx="7424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dirty="0">
                <a:solidFill>
                  <a:schemeClr val="accent4">
                    <a:lumMod val="50000"/>
                  </a:schemeClr>
                </a:solidFill>
              </a:rPr>
              <a:t>إجراءات تم عملها لحماية معلومات المستخدم 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ar-SA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81109" y="2185700"/>
            <a:ext cx="4968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1-إجراءات تأمين وتوثيق مواقع الشبكة </a:t>
            </a:r>
            <a:r>
              <a:rPr lang="ar-SA" sz="2800" b="1" dirty="0" smtClean="0">
                <a:solidFill>
                  <a:srgbClr val="FFFFFF"/>
                </a:solidFill>
              </a:rPr>
              <a:t>.</a:t>
            </a:r>
            <a:endParaRPr lang="ar-SA" b="1" dirty="0"/>
          </a:p>
        </p:txBody>
      </p:sp>
      <p:sp>
        <p:nvSpPr>
          <p:cNvPr id="5" name="مستطيل 4"/>
          <p:cNvSpPr/>
          <p:nvPr/>
        </p:nvSpPr>
        <p:spPr>
          <a:xfrm>
            <a:off x="2267744" y="3501008"/>
            <a:ext cx="4663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2- قواعد بيانات لحفظ معلومات العملاء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3880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81776" y="404664"/>
            <a:ext cx="7592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أهم العوامل التي ساهمت في ازدهار التجارة الإلكترونية: </a:t>
            </a:r>
            <a:endParaRPr lang="ar-SA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267812" y="1340768"/>
            <a:ext cx="4094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rgbClr val="FFFFFF"/>
                </a:solidFill>
              </a:rPr>
              <a:t>انخفاض أسعار أجهزة الكمبيوتر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782593" y="1988840"/>
            <a:ext cx="6579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rgbClr val="FFFFFF"/>
                </a:solidFill>
              </a:rPr>
              <a:t> تطور شبكة الانترنت وزيادة السرعة التي تعمل عليها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307347" y="2632226"/>
            <a:ext cx="8085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rgbClr val="FFFFFF"/>
                </a:solidFill>
              </a:rPr>
              <a:t> ظهور الحاجة الى الانترنت كملتقى عالمي للمعلومات والاتصالات 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435031" y="3275225"/>
            <a:ext cx="7927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rgbClr val="FFFFFF"/>
                </a:solidFill>
              </a:rPr>
              <a:t> وجود سوق عالمية لعدد كبير من المستخدمين يمكن الوصول اليها</a:t>
            </a:r>
            <a:endParaRPr lang="ar-SA" dirty="0"/>
          </a:p>
        </p:txBody>
      </p:sp>
      <p:sp>
        <p:nvSpPr>
          <p:cNvPr id="9" name="مستطيل 8"/>
          <p:cNvSpPr/>
          <p:nvPr/>
        </p:nvSpPr>
        <p:spPr>
          <a:xfrm>
            <a:off x="2343248" y="4043716"/>
            <a:ext cx="6051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rgbClr val="FFFFFF"/>
                </a:solidFill>
              </a:rPr>
              <a:t> وجود حالات ناجحة لشركات التجارة الإلكترونية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2983155" y="4869160"/>
            <a:ext cx="5363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rgbClr val="FFFFFF"/>
                </a:solidFill>
              </a:rPr>
              <a:t> تجنب مشقة السفر للقاء البائعين والمشترين</a:t>
            </a:r>
            <a:endParaRPr lang="ar-SA" dirty="0"/>
          </a:p>
        </p:txBody>
      </p:sp>
      <p:sp>
        <p:nvSpPr>
          <p:cNvPr id="11" name="مستطيل 10"/>
          <p:cNvSpPr/>
          <p:nvPr/>
        </p:nvSpPr>
        <p:spPr>
          <a:xfrm>
            <a:off x="1513201" y="5589240"/>
            <a:ext cx="6833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rgbClr val="FFFFFF"/>
                </a:solidFill>
              </a:rPr>
              <a:t>توفير الوقت والمال والجهد عند الترويج للسلع والخدمات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98960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95936" y="476672"/>
            <a:ext cx="3984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اشكال التجارة الإلكترونية: </a:t>
            </a:r>
            <a:endParaRPr lang="ar-SA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102437" y="1268760"/>
            <a:ext cx="5113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1- التجارة الإلكترونية بين وحدات الاعمال.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524785" y="2046153"/>
            <a:ext cx="5695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2- التجارة </a:t>
            </a:r>
            <a:r>
              <a:rPr lang="ar-SA" sz="2800" dirty="0">
                <a:solidFill>
                  <a:srgbClr val="FFFFFF"/>
                </a:solidFill>
              </a:rPr>
              <a:t>الإلكترونية </a:t>
            </a:r>
            <a:r>
              <a:rPr lang="ar-SA" sz="2800" dirty="0" smtClean="0">
                <a:solidFill>
                  <a:srgbClr val="FFFFFF"/>
                </a:solidFill>
              </a:rPr>
              <a:t>بين وحدة أعمال ومستهلك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395536" y="2905780"/>
            <a:ext cx="7842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3- التجارة </a:t>
            </a:r>
            <a:r>
              <a:rPr lang="ar-SA" sz="2800" dirty="0">
                <a:solidFill>
                  <a:srgbClr val="FFFFFF"/>
                </a:solidFill>
              </a:rPr>
              <a:t>الإلكترونية </a:t>
            </a:r>
            <a:r>
              <a:rPr lang="ar-SA" sz="2800" dirty="0" smtClean="0">
                <a:solidFill>
                  <a:srgbClr val="FFFFFF"/>
                </a:solidFill>
              </a:rPr>
              <a:t> بين وحدة الأعمال والإدارة المحلية الحكومية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983267" y="3758495"/>
            <a:ext cx="7233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4- التجارة </a:t>
            </a:r>
            <a:r>
              <a:rPr lang="ar-SA" sz="2800" dirty="0">
                <a:solidFill>
                  <a:srgbClr val="FFFFFF"/>
                </a:solidFill>
              </a:rPr>
              <a:t>الإلكترونية </a:t>
            </a:r>
            <a:r>
              <a:rPr lang="ar-SA" sz="2800" dirty="0" smtClean="0">
                <a:solidFill>
                  <a:srgbClr val="FFFFFF"/>
                </a:solidFill>
              </a:rPr>
              <a:t>بين المستهلك و الإدارة المحلية الحكومة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2569669" y="4581128"/>
            <a:ext cx="5606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5- التجارة </a:t>
            </a:r>
            <a:r>
              <a:rPr lang="ar-SA" sz="2800" dirty="0">
                <a:solidFill>
                  <a:srgbClr val="FFFFFF"/>
                </a:solidFill>
              </a:rPr>
              <a:t>الإلكترونية </a:t>
            </a:r>
            <a:r>
              <a:rPr lang="ar-SA" sz="2800" dirty="0" smtClean="0">
                <a:solidFill>
                  <a:srgbClr val="FFFFFF"/>
                </a:solidFill>
              </a:rPr>
              <a:t> بين المستهلك والمستهلك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2004380" y="5418562"/>
            <a:ext cx="6211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>
                <a:solidFill>
                  <a:srgbClr val="FFFFFF"/>
                </a:solidFill>
              </a:rPr>
              <a:t>6- التجارة الإلكترونية بين المستهلك ووحدة الأعمال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836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مخصص 3">
      <a:dk1>
        <a:srgbClr val="E4978A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بيروت</Template>
  <TotalTime>257</TotalTime>
  <Words>642</Words>
  <Application>Microsoft Office PowerPoint</Application>
  <PresentationFormat>عرض على الشاشة (3:4)‏</PresentationFormat>
  <Paragraphs>77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Mylar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user</cp:lastModifiedBy>
  <cp:revision>26</cp:revision>
  <dcterms:created xsi:type="dcterms:W3CDTF">2014-11-01T00:55:46Z</dcterms:created>
  <dcterms:modified xsi:type="dcterms:W3CDTF">2015-01-03T05:02:50Z</dcterms:modified>
</cp:coreProperties>
</file>