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97"/>
  </p:notesMasterIdLst>
  <p:handoutMasterIdLst>
    <p:handoutMasterId r:id="rId98"/>
  </p:handoutMasterIdLst>
  <p:sldIdLst>
    <p:sldId id="256" r:id="rId2"/>
    <p:sldId id="276" r:id="rId3"/>
    <p:sldId id="257" r:id="rId4"/>
    <p:sldId id="258" r:id="rId5"/>
    <p:sldId id="259" r:id="rId6"/>
    <p:sldId id="260" r:id="rId7"/>
    <p:sldId id="261" r:id="rId8"/>
    <p:sldId id="262" r:id="rId9"/>
    <p:sldId id="263" r:id="rId10"/>
    <p:sldId id="266" r:id="rId11"/>
    <p:sldId id="267" r:id="rId12"/>
    <p:sldId id="268" r:id="rId13"/>
    <p:sldId id="272" r:id="rId14"/>
    <p:sldId id="274" r:id="rId15"/>
    <p:sldId id="275"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1" r:id="rId40"/>
    <p:sldId id="302" r:id="rId41"/>
    <p:sldId id="303" r:id="rId42"/>
    <p:sldId id="304" r:id="rId43"/>
    <p:sldId id="306" r:id="rId44"/>
    <p:sldId id="307"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50" r:id="rId66"/>
    <p:sldId id="351" r:id="rId67"/>
    <p:sldId id="352" r:id="rId68"/>
    <p:sldId id="353" r:id="rId69"/>
    <p:sldId id="354" r:id="rId70"/>
    <p:sldId id="355" r:id="rId71"/>
    <p:sldId id="356" r:id="rId72"/>
    <p:sldId id="357" r:id="rId73"/>
    <p:sldId id="358" r:id="rId74"/>
    <p:sldId id="359" r:id="rId75"/>
    <p:sldId id="360" r:id="rId76"/>
    <p:sldId id="361" r:id="rId77"/>
    <p:sldId id="362" r:id="rId78"/>
    <p:sldId id="363" r:id="rId79"/>
    <p:sldId id="364" r:id="rId80"/>
    <p:sldId id="365" r:id="rId81"/>
    <p:sldId id="366" r:id="rId82"/>
    <p:sldId id="367" r:id="rId83"/>
    <p:sldId id="368" r:id="rId84"/>
    <p:sldId id="369" r:id="rId85"/>
    <p:sldId id="370" r:id="rId86"/>
    <p:sldId id="371" r:id="rId87"/>
    <p:sldId id="372" r:id="rId88"/>
    <p:sldId id="373" r:id="rId89"/>
    <p:sldId id="374" r:id="rId90"/>
    <p:sldId id="375" r:id="rId91"/>
    <p:sldId id="376" r:id="rId92"/>
    <p:sldId id="377" r:id="rId93"/>
    <p:sldId id="378" r:id="rId94"/>
    <p:sldId id="379" r:id="rId95"/>
    <p:sldId id="380" r:id="rId96"/>
  </p:sldIdLst>
  <p:sldSz cx="9144000" cy="6858000" type="screen4x3"/>
  <p:notesSz cx="6797675" cy="9928225"/>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3090" y="-1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2016" y="0"/>
            <a:ext cx="2945659" cy="496411"/>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sz="quarter" idx="1"/>
          </p:nvPr>
        </p:nvSpPr>
        <p:spPr>
          <a:xfrm>
            <a:off x="1574" y="0"/>
            <a:ext cx="2945659" cy="496411"/>
          </a:xfrm>
          <a:prstGeom prst="rect">
            <a:avLst/>
          </a:prstGeom>
        </p:spPr>
        <p:txBody>
          <a:bodyPr vert="horz" lIns="91440" tIns="45720" rIns="91440" bIns="45720" rtlCol="1"/>
          <a:lstStyle>
            <a:lvl1pPr algn="l">
              <a:defRPr sz="1200"/>
            </a:lvl1pPr>
          </a:lstStyle>
          <a:p>
            <a:fld id="{0A79B7A5-4B60-478B-BC68-D1495B6AB1E0}" type="datetime1">
              <a:rPr lang="ar-SA" smtClean="0"/>
              <a:pPr/>
              <a:t>05/01/39</a:t>
            </a:fld>
            <a:endParaRPr lang="ar-SA"/>
          </a:p>
        </p:txBody>
      </p:sp>
      <p:sp>
        <p:nvSpPr>
          <p:cNvPr id="4" name="عنصر نائب للتذييل 3"/>
          <p:cNvSpPr>
            <a:spLocks noGrp="1"/>
          </p:cNvSpPr>
          <p:nvPr>
            <p:ph type="ftr" sz="quarter" idx="2"/>
          </p:nvPr>
        </p:nvSpPr>
        <p:spPr>
          <a:xfrm>
            <a:off x="3852016" y="9430091"/>
            <a:ext cx="2945659" cy="496411"/>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574" y="9430091"/>
            <a:ext cx="2945659" cy="496411"/>
          </a:xfrm>
          <a:prstGeom prst="rect">
            <a:avLst/>
          </a:prstGeom>
        </p:spPr>
        <p:txBody>
          <a:bodyPr vert="horz" lIns="91440" tIns="45720" rIns="91440" bIns="45720" rtlCol="1" anchor="b"/>
          <a:lstStyle>
            <a:lvl1pPr algn="l">
              <a:defRPr sz="1200"/>
            </a:lvl1pPr>
          </a:lstStyle>
          <a:p>
            <a:fld id="{64EAE9F6-C4C6-4A60-A51A-D6E2A0B13A8D}" type="slidenum">
              <a:rPr lang="ar-SA" smtClean="0"/>
              <a:pPr/>
              <a:t>‹#›</a:t>
            </a:fld>
            <a:endParaRPr lang="ar-SA"/>
          </a:p>
        </p:txBody>
      </p:sp>
    </p:spTree>
    <p:extLst>
      <p:ext uri="{BB962C8B-B14F-4D97-AF65-F5344CB8AC3E}">
        <p14:creationId xmlns:p14="http://schemas.microsoft.com/office/powerpoint/2010/main" val="347025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52016" y="0"/>
            <a:ext cx="2945659" cy="496411"/>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74" y="0"/>
            <a:ext cx="2945659" cy="496411"/>
          </a:xfrm>
          <a:prstGeom prst="rect">
            <a:avLst/>
          </a:prstGeom>
        </p:spPr>
        <p:txBody>
          <a:bodyPr vert="horz" lIns="91440" tIns="45720" rIns="91440" bIns="45720" rtlCol="1"/>
          <a:lstStyle>
            <a:lvl1pPr algn="l">
              <a:defRPr sz="1200"/>
            </a:lvl1pPr>
          </a:lstStyle>
          <a:p>
            <a:fld id="{73FDBFF7-AE9D-4781-960E-089545A690B2}" type="datetime1">
              <a:rPr lang="ar-SA" smtClean="0"/>
              <a:pPr/>
              <a:t>05/01/39</a:t>
            </a:fld>
            <a:endParaRPr lang="ar-SA"/>
          </a:p>
        </p:txBody>
      </p:sp>
      <p:sp>
        <p:nvSpPr>
          <p:cNvPr id="4" name="عنصر نائب لصورة الشريحة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79768" y="4715907"/>
            <a:ext cx="5438140" cy="4467701"/>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52016" y="9430091"/>
            <a:ext cx="2945659" cy="496411"/>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74" y="9430091"/>
            <a:ext cx="2945659" cy="496411"/>
          </a:xfrm>
          <a:prstGeom prst="rect">
            <a:avLst/>
          </a:prstGeom>
        </p:spPr>
        <p:txBody>
          <a:bodyPr vert="horz" lIns="91440" tIns="45720" rIns="91440" bIns="45720" rtlCol="1" anchor="b"/>
          <a:lstStyle>
            <a:lvl1pPr algn="l">
              <a:defRPr sz="1200"/>
            </a:lvl1pPr>
          </a:lstStyle>
          <a:p>
            <a:fld id="{ABFC9116-DF26-4670-B684-05377723F7A7}" type="slidenum">
              <a:rPr lang="ar-SA" smtClean="0"/>
              <a:pPr/>
              <a:t>‹#›</a:t>
            </a:fld>
            <a:endParaRPr lang="ar-SA"/>
          </a:p>
        </p:txBody>
      </p:sp>
    </p:spTree>
    <p:extLst>
      <p:ext uri="{BB962C8B-B14F-4D97-AF65-F5344CB8AC3E}">
        <p14:creationId xmlns:p14="http://schemas.microsoft.com/office/powerpoint/2010/main" val="2515412997"/>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ABFC9116-DF26-4670-B684-05377723F7A7}" type="slidenum">
              <a:rPr lang="ar-SA" smtClean="0"/>
              <a:pPr/>
              <a:t>4</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DDADCAED-3A7B-4DD5-A582-C0E6D1365B52}" type="datetime1">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425DA5A-08E1-407B-B803-DD84912446D4}" type="datetime1">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A2B49F4-DB29-47E7-AF83-29F23CD02F1A}" type="datetime1">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EFBF02D-D1EC-4040-A35D-A8C043E47DF3}" type="datetime1">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2FE9848-B76E-4232-B16F-6EA311282721}" type="datetime1">
              <a:rPr lang="ar-SA" smtClean="0"/>
              <a:pPr/>
              <a:t>05/01/39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67FE8DFF-F94D-4BE9-AC22-6A7CBC0F2497}" type="datetime1">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5A2EC29-B470-4250-BF39-1A92168E3697}" type="datetime1">
              <a:rPr lang="ar-SA" smtClean="0"/>
              <a:pPr/>
              <a:t>05/01/39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55F0253-940B-46AB-9BEE-A517067B790B}" type="datetime1">
              <a:rPr lang="ar-SA" smtClean="0"/>
              <a:pPr/>
              <a:t>05/01/39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DF60D41-519E-42C6-8494-412729C228B9}" type="datetime1">
              <a:rPr lang="ar-SA" smtClean="0"/>
              <a:pPr/>
              <a:t>05/01/39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4B31112-7ED7-43A0-A9EF-366372F5C390}" type="datetime1">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DA545D6-B50E-4B73-AE8D-FD1CD96DEAE4}" type="datetime1">
              <a:rPr lang="ar-SA" smtClean="0"/>
              <a:pPr/>
              <a:t>05/01/39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423E4DE3-848E-46EB-976B-A8F5A6DF58F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6F71DD1-290D-4B06-957A-DEB2AE0FFAE1}" type="datetime1">
              <a:rPr lang="ar-SA" smtClean="0"/>
              <a:pPr/>
              <a:t>05/01/39</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3E4DE3-848E-46EB-976B-A8F5A6DF58F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764704"/>
            <a:ext cx="5400600" cy="5544616"/>
          </a:xfrm>
        </p:spPr>
        <p:txBody>
          <a:bodyPr>
            <a:normAutofit/>
          </a:bodyPr>
          <a:lstStyle/>
          <a:p>
            <a:r>
              <a:rPr lang="ar-SA" sz="5400" dirty="0" smtClean="0">
                <a:solidFill>
                  <a:schemeClr val="tx2">
                    <a:lumMod val="75000"/>
                  </a:schemeClr>
                </a:solidFill>
              </a:rPr>
              <a:t>نظريات الاتصال</a:t>
            </a:r>
            <a:br>
              <a:rPr lang="ar-SA" sz="5400" dirty="0" smtClean="0">
                <a:solidFill>
                  <a:schemeClr val="tx2">
                    <a:lumMod val="75000"/>
                  </a:schemeClr>
                </a:solidFill>
              </a:rPr>
            </a:br>
            <a:r>
              <a:rPr lang="ar-SA" sz="5400" dirty="0" smtClean="0">
                <a:solidFill>
                  <a:schemeClr val="tx2">
                    <a:lumMod val="75000"/>
                  </a:schemeClr>
                </a:solidFill>
              </a:rPr>
              <a:t>223 تصل</a:t>
            </a:r>
            <a:br>
              <a:rPr lang="ar-SA" sz="5400" dirty="0" smtClean="0">
                <a:solidFill>
                  <a:schemeClr val="tx2">
                    <a:lumMod val="75000"/>
                  </a:schemeClr>
                </a:solidFill>
              </a:rPr>
            </a:br>
            <a:r>
              <a:rPr lang="ar-SA" sz="5400" dirty="0">
                <a:solidFill>
                  <a:schemeClr val="tx2">
                    <a:lumMod val="75000"/>
                  </a:schemeClr>
                </a:solidFill>
              </a:rPr>
              <a:t/>
            </a:r>
            <a:br>
              <a:rPr lang="ar-SA" sz="5400" dirty="0">
                <a:solidFill>
                  <a:schemeClr val="tx2">
                    <a:lumMod val="75000"/>
                  </a:schemeClr>
                </a:solidFill>
              </a:rPr>
            </a:br>
            <a:r>
              <a:rPr lang="ar-SA" sz="5400" dirty="0" smtClean="0">
                <a:solidFill>
                  <a:schemeClr val="tx2">
                    <a:lumMod val="75000"/>
                  </a:schemeClr>
                </a:solidFill>
              </a:rPr>
              <a:t/>
            </a:r>
            <a:br>
              <a:rPr lang="ar-SA" sz="5400" dirty="0" smtClean="0">
                <a:solidFill>
                  <a:schemeClr val="tx2">
                    <a:lumMod val="75000"/>
                  </a:schemeClr>
                </a:solidFill>
              </a:rPr>
            </a:br>
            <a:r>
              <a:rPr lang="ar-SA" sz="4000" dirty="0" smtClean="0">
                <a:solidFill>
                  <a:schemeClr val="tx2">
                    <a:lumMod val="75000"/>
                  </a:schemeClr>
                </a:solidFill>
              </a:rPr>
              <a:t>د. هالة بن علي </a:t>
            </a:r>
            <a:r>
              <a:rPr lang="ar-SA" sz="4000" dirty="0" err="1" smtClean="0">
                <a:solidFill>
                  <a:schemeClr val="tx2">
                    <a:lumMod val="75000"/>
                  </a:schemeClr>
                </a:solidFill>
              </a:rPr>
              <a:t>برناط</a:t>
            </a:r>
            <a:endParaRPr lang="ar-SA" sz="4000" dirty="0">
              <a:solidFill>
                <a:schemeClr val="tx2">
                  <a:lumMod val="75000"/>
                </a:schemeClr>
              </a:solidFill>
            </a:endParaRPr>
          </a:p>
        </p:txBody>
      </p:sp>
      <p:pic>
        <p:nvPicPr>
          <p:cNvPr id="4" name="صورة 3" descr="communications_icon.png"/>
          <p:cNvPicPr>
            <a:picLocks noChangeAspect="1"/>
          </p:cNvPicPr>
          <p:nvPr/>
        </p:nvPicPr>
        <p:blipFill>
          <a:blip r:embed="rId2" cstate="print"/>
          <a:stretch>
            <a:fillRect/>
          </a:stretch>
        </p:blipFill>
        <p:spPr>
          <a:xfrm>
            <a:off x="5940152" y="620688"/>
            <a:ext cx="2539683" cy="25396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normAutofit/>
          </a:bodyPr>
          <a:lstStyle/>
          <a:p>
            <a:pPr marL="0" indent="0">
              <a:buNone/>
            </a:pPr>
            <a:endParaRPr lang="ar-SA" dirty="0" smtClean="0"/>
          </a:p>
          <a:p>
            <a:pPr marL="0" indent="0">
              <a:buNone/>
            </a:pPr>
            <a:r>
              <a:rPr lang="ar-SA" dirty="0" err="1" smtClean="0"/>
              <a:t>تعريف </a:t>
            </a:r>
            <a:r>
              <a:rPr lang="ar-SA" dirty="0" smtClean="0"/>
              <a:t>(</a:t>
            </a:r>
            <a:r>
              <a:rPr lang="ar-SA" dirty="0" err="1" smtClean="0"/>
              <a:t>دانس</a:t>
            </a:r>
            <a:r>
              <a:rPr lang="ar-SA" dirty="0" smtClean="0"/>
              <a:t> </a:t>
            </a:r>
            <a:r>
              <a:rPr lang="ar-SA" dirty="0" err="1" smtClean="0"/>
              <a:t>ولارسن</a:t>
            </a:r>
            <a:r>
              <a:rPr lang="ar-SA" dirty="0" smtClean="0"/>
              <a:t> </a:t>
            </a:r>
            <a:r>
              <a:rPr lang="en-US" dirty="0" smtClean="0"/>
              <a:t>Dance and Larson</a:t>
            </a:r>
            <a:r>
              <a:rPr lang="ar-SA" dirty="0" err="1" smtClean="0"/>
              <a:t>):</a:t>
            </a:r>
            <a:r>
              <a:rPr lang="ar-SA" dirty="0" smtClean="0"/>
              <a:t> </a:t>
            </a:r>
          </a:p>
          <a:p>
            <a:pPr marL="0" indent="0">
              <a:buNone/>
            </a:pPr>
            <a:endParaRPr lang="ar-SA" dirty="0" smtClean="0"/>
          </a:p>
          <a:p>
            <a:pPr marL="0" indent="0">
              <a:buNone/>
            </a:pPr>
            <a:r>
              <a:rPr lang="ar-SA" dirty="0" smtClean="0">
                <a:solidFill>
                  <a:srgbClr val="002060"/>
                </a:solidFill>
              </a:rPr>
              <a:t>كل سلوك يعد اتصال.</a:t>
            </a:r>
          </a:p>
          <a:p>
            <a:pPr marL="0" indent="0">
              <a:buNone/>
            </a:pPr>
            <a:endParaRPr lang="ar-SA" dirty="0" smtClean="0"/>
          </a:p>
          <a:p>
            <a:pPr marL="0" indent="0">
              <a:buNone/>
            </a:pPr>
            <a:r>
              <a:rPr lang="ar-SA" dirty="0" smtClean="0"/>
              <a:t>وكما نلاحظ، فإن </a:t>
            </a:r>
            <a:r>
              <a:rPr lang="ar-SA" dirty="0" err="1" smtClean="0"/>
              <a:t>تعريف </a:t>
            </a:r>
            <a:r>
              <a:rPr lang="ar-SA" dirty="0" smtClean="0"/>
              <a:t>(</a:t>
            </a:r>
            <a:r>
              <a:rPr lang="ar-SA" dirty="0" err="1" smtClean="0"/>
              <a:t>دانس</a:t>
            </a:r>
            <a:r>
              <a:rPr lang="ar-SA" dirty="0" smtClean="0"/>
              <a:t> </a:t>
            </a:r>
            <a:r>
              <a:rPr lang="ar-SA" dirty="0" err="1" smtClean="0"/>
              <a:t>ولارسن</a:t>
            </a:r>
            <a:r>
              <a:rPr lang="ar-SA" dirty="0" smtClean="0"/>
              <a:t>) واسع جداً، ويشمل جميع السلوكيات الإنسانية على أساس أنها إتصال، ولا يحدده بمواقف أو وسائل معينة.</a:t>
            </a:r>
          </a:p>
          <a:p>
            <a:pPr marL="0" indent="0">
              <a:buNone/>
            </a:pPr>
            <a:endParaRPr lang="ar-SA"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err="1" smtClean="0"/>
              <a:t>تعريف </a:t>
            </a:r>
            <a:r>
              <a:rPr lang="ar-SA" dirty="0" smtClean="0"/>
              <a:t>(ستيفن ليتل جون </a:t>
            </a:r>
            <a:r>
              <a:rPr lang="en-US" dirty="0" smtClean="0"/>
              <a:t>Stephen Littlejohn</a:t>
            </a:r>
            <a:r>
              <a:rPr lang="ar-SA" dirty="0" err="1" smtClean="0"/>
              <a:t>):</a:t>
            </a:r>
            <a:endParaRPr lang="ar-SA" dirty="0" smtClean="0"/>
          </a:p>
          <a:p>
            <a:pPr marL="0" indent="0">
              <a:buNone/>
            </a:pPr>
            <a:endParaRPr lang="ar-SA" dirty="0" smtClean="0"/>
          </a:p>
          <a:p>
            <a:pPr marL="0" indent="0">
              <a:buNone/>
            </a:pPr>
            <a:r>
              <a:rPr lang="ar-SA" dirty="0" smtClean="0">
                <a:solidFill>
                  <a:srgbClr val="002060"/>
                </a:solidFill>
              </a:rPr>
              <a:t>الاتصال هو تفاعل اجتماعي رمزي.</a:t>
            </a:r>
          </a:p>
          <a:p>
            <a:pPr marL="0" indent="0">
              <a:buNone/>
            </a:pPr>
            <a:endParaRPr lang="ar-SA" dirty="0" smtClean="0"/>
          </a:p>
          <a:p>
            <a:pPr marL="0" indent="0">
              <a:buNone/>
            </a:pPr>
            <a:r>
              <a:rPr lang="ar-SA" dirty="0" smtClean="0"/>
              <a:t>أما هذا التعريف فهو يحدد السلوك بأنه إجتماعي، أي أنه يحدث بين أفراد في المجتمع، وكذلك بأنه رمزي أي يستخدم الرموز، مثل اللغة والحركات والإشارات وغيرها.</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marL="0" indent="0">
              <a:buNone/>
            </a:pPr>
            <a:r>
              <a:rPr lang="ar-SA" dirty="0" err="1" smtClean="0"/>
              <a:t>تعريف </a:t>
            </a:r>
            <a:r>
              <a:rPr lang="ar-SA" dirty="0" smtClean="0"/>
              <a:t>(</a:t>
            </a:r>
            <a:r>
              <a:rPr lang="ar-SA" dirty="0" err="1" smtClean="0"/>
              <a:t>بيرنارد</a:t>
            </a:r>
            <a:r>
              <a:rPr lang="ar-SA" dirty="0" smtClean="0"/>
              <a:t> </a:t>
            </a:r>
            <a:r>
              <a:rPr lang="ar-SA" dirty="0" err="1" smtClean="0"/>
              <a:t>بيرلسون</a:t>
            </a:r>
            <a:r>
              <a:rPr lang="ar-SA" dirty="0" smtClean="0"/>
              <a:t> </a:t>
            </a:r>
            <a:r>
              <a:rPr lang="en-US" dirty="0" smtClean="0"/>
              <a:t>Bernard </a:t>
            </a:r>
            <a:r>
              <a:rPr lang="en-US" dirty="0" err="1" smtClean="0"/>
              <a:t>Berelson</a:t>
            </a:r>
            <a:r>
              <a:rPr lang="ar-SA" dirty="0" err="1" smtClean="0"/>
              <a:t>):</a:t>
            </a:r>
            <a:endParaRPr lang="ar-SA" dirty="0" smtClean="0"/>
          </a:p>
          <a:p>
            <a:pPr marL="0" indent="0">
              <a:buNone/>
            </a:pPr>
            <a:endParaRPr lang="ar-SA" dirty="0" smtClean="0"/>
          </a:p>
          <a:p>
            <a:pPr marL="0" indent="0">
              <a:buNone/>
            </a:pPr>
            <a:r>
              <a:rPr lang="ar-SA" dirty="0" smtClean="0">
                <a:solidFill>
                  <a:srgbClr val="002060"/>
                </a:solidFill>
              </a:rPr>
              <a:t>الاتصال هو نقل المعلومات والأفكار والمشاعر والمهارات وغيرها، بإستخدام الرموز مثل الكلمات والصور والأشكال وغيرها.</a:t>
            </a:r>
          </a:p>
          <a:p>
            <a:pPr marL="0" indent="0">
              <a:buNone/>
            </a:pPr>
            <a:endParaRPr lang="ar-SA" dirty="0" smtClean="0"/>
          </a:p>
          <a:p>
            <a:pPr marL="0" indent="0">
              <a:buNone/>
            </a:pPr>
            <a:r>
              <a:rPr lang="ar-SA" dirty="0" smtClean="0"/>
              <a:t>وهذا التعريف يحدد بشكل أكبر نوعية المحتوى الذي ينتقل من طرف إلى آخر، ويحدد أمثلة على الأدوات والأشكال المستخدمة في الإتصال.</a:t>
            </a: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تعريف شامل</a:t>
            </a:r>
            <a:endParaRPr lang="ar-SA" dirty="0">
              <a:solidFill>
                <a:srgbClr val="002060"/>
              </a:solidFill>
            </a:endParaRPr>
          </a:p>
        </p:txBody>
      </p:sp>
      <p:sp>
        <p:nvSpPr>
          <p:cNvPr id="3" name="عنصر نائب للمحتوى 2"/>
          <p:cNvSpPr>
            <a:spLocks noGrp="1"/>
          </p:cNvSpPr>
          <p:nvPr>
            <p:ph idx="1"/>
          </p:nvPr>
        </p:nvSpPr>
        <p:spPr>
          <a:xfrm>
            <a:off x="3491880" y="1600200"/>
            <a:ext cx="5194920" cy="4525963"/>
          </a:xfrm>
        </p:spPr>
        <p:txBody>
          <a:bodyPr>
            <a:normAutofit lnSpcReduction="10000"/>
          </a:bodyPr>
          <a:lstStyle/>
          <a:p>
            <a:pPr marL="0" indent="0">
              <a:buNone/>
            </a:pPr>
            <a:r>
              <a:rPr lang="ar-SA" dirty="0" smtClean="0"/>
              <a:t>من خلال التعريفات السابقة يمكن الخروج بتصور شامل لمفهوم الاتصال كما </a:t>
            </a:r>
            <a:r>
              <a:rPr lang="ar-SA" dirty="0" err="1" smtClean="0"/>
              <a:t>يلي:</a:t>
            </a:r>
            <a:endParaRPr lang="ar-SA" dirty="0" smtClean="0"/>
          </a:p>
          <a:p>
            <a:pPr marL="0" indent="0">
              <a:buNone/>
            </a:pPr>
            <a:r>
              <a:rPr lang="ar-SA" dirty="0" smtClean="0"/>
              <a:t>كلمة إتصال معناها الأساسي هو إيجاد رابط بين طرفين.  </a:t>
            </a:r>
            <a:r>
              <a:rPr lang="ar-SA" dirty="0" err="1" smtClean="0"/>
              <a:t>فالإتصال</a:t>
            </a:r>
            <a:r>
              <a:rPr lang="ar-SA" dirty="0" smtClean="0"/>
              <a:t> هو ترابط بين طرفين من خلال التقاسم والمشاركة بالمعلومات والأفكار عن طريق الكلام أو الكتابة أو غيرها من وسائل الإتصال.</a:t>
            </a:r>
            <a:endParaRPr lang="ar-SA" dirty="0"/>
          </a:p>
        </p:txBody>
      </p:sp>
      <p:pic>
        <p:nvPicPr>
          <p:cNvPr id="4" name="صورة 3" descr="business-team-communication-9594035.jpg"/>
          <p:cNvPicPr>
            <a:picLocks noChangeAspect="1"/>
          </p:cNvPicPr>
          <p:nvPr/>
        </p:nvPicPr>
        <p:blipFill>
          <a:blip r:embed="rId2" cstate="print"/>
          <a:srcRect b="9091"/>
          <a:stretch>
            <a:fillRect/>
          </a:stretch>
        </p:blipFill>
        <p:spPr>
          <a:xfrm>
            <a:off x="683568" y="1772816"/>
            <a:ext cx="2900604" cy="21602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تعريف شامل للاتصال</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الإتصال هو تبادل الأفكار والمعلومات والمشاعر على شكل إشارات أو رسائل، عن طريق وسائل مناسبة، بما يتيح للأفراد والجماعات تحقيق أهدافهم مثل نشر المعلومات أو طلب المعلومات أو الإقناع أو التعبير عن </a:t>
            </a:r>
            <a:r>
              <a:rPr lang="ar-SA" dirty="0" err="1" smtClean="0"/>
              <a:t>المشاعر.</a:t>
            </a:r>
            <a:r>
              <a:rPr lang="ar-SA" dirty="0" smtClean="0"/>
              <a:t> ويشمل الاتصال عدة وسائل وأساليب من أهمها الكلام والكتابة ولغة الجسد ومهارات الإلقاء والتعامل بالرموز الأخرى مثل الرسوم والألوان والدراما والموسيقى وغيرها.</a:t>
            </a: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الخلاصة</a:t>
            </a:r>
            <a:endParaRPr lang="ar-SA" dirty="0">
              <a:solidFill>
                <a:srgbClr val="002060"/>
              </a:solidFill>
            </a:endParaRPr>
          </a:p>
        </p:txBody>
      </p:sp>
      <p:sp>
        <p:nvSpPr>
          <p:cNvPr id="3" name="عنصر نائب للمحتوى 2"/>
          <p:cNvSpPr>
            <a:spLocks noGrp="1"/>
          </p:cNvSpPr>
          <p:nvPr>
            <p:ph idx="1"/>
          </p:nvPr>
        </p:nvSpPr>
        <p:spPr>
          <a:xfrm>
            <a:off x="3851920" y="1600200"/>
            <a:ext cx="4834880" cy="4525963"/>
          </a:xfrm>
        </p:spPr>
        <p:txBody>
          <a:bodyPr/>
          <a:lstStyle/>
          <a:p>
            <a:pPr marL="0" indent="0">
              <a:buNone/>
            </a:pPr>
            <a:r>
              <a:rPr lang="ar-SA" dirty="0" smtClean="0"/>
              <a:t>تعرفنا على أهمية الإتصال، ومفهوم الإتصال، وبعض أهم تعاريف </a:t>
            </a:r>
            <a:r>
              <a:rPr lang="ar-SA" dirty="0" err="1" smtClean="0"/>
              <a:t>الإتصال</a:t>
            </a:r>
            <a:r>
              <a:rPr lang="ar-SA" dirty="0" smtClean="0"/>
              <a:t>. </a:t>
            </a:r>
          </a:p>
          <a:p>
            <a:pPr marL="0" indent="0">
              <a:buNone/>
            </a:pPr>
            <a:r>
              <a:rPr lang="ar-SA" dirty="0" smtClean="0"/>
              <a:t>وفي المحاضرة القادمة سنتعرف على نشأة وسائل الاتصال حتى نتمكن من طرح مسألة ظهور نظريات الاتصال</a:t>
            </a:r>
            <a:endParaRPr lang="ar-SA" dirty="0"/>
          </a:p>
        </p:txBody>
      </p:sp>
      <p:pic>
        <p:nvPicPr>
          <p:cNvPr id="4" name="صورة 3" descr="communication-fivepaths.png"/>
          <p:cNvPicPr>
            <a:picLocks noChangeAspect="1"/>
          </p:cNvPicPr>
          <p:nvPr/>
        </p:nvPicPr>
        <p:blipFill>
          <a:blip r:embed="rId2" cstate="print"/>
          <a:srcRect r="47638"/>
          <a:stretch>
            <a:fillRect/>
          </a:stretch>
        </p:blipFill>
        <p:spPr>
          <a:xfrm>
            <a:off x="611560" y="1700808"/>
            <a:ext cx="3059832" cy="29217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764704"/>
            <a:ext cx="7772400" cy="1470025"/>
          </a:xfrm>
        </p:spPr>
        <p:txBody>
          <a:bodyPr>
            <a:normAutofit fontScale="90000"/>
          </a:bodyPr>
          <a:lstStyle/>
          <a:p>
            <a:r>
              <a:rPr lang="ar-SA" sz="5300" dirty="0" smtClean="0">
                <a:solidFill>
                  <a:srgbClr val="C00000"/>
                </a:solidFill>
              </a:rPr>
              <a:t>نظريات الاتصال</a:t>
            </a:r>
            <a:r>
              <a:rPr lang="ar-SA" sz="5300" dirty="0" smtClean="0">
                <a:solidFill>
                  <a:schemeClr val="accent5">
                    <a:lumMod val="50000"/>
                  </a:schemeClr>
                </a:solidFill>
              </a:rPr>
              <a:t/>
            </a:r>
            <a:br>
              <a:rPr lang="ar-SA" sz="5300" dirty="0" smtClean="0">
                <a:solidFill>
                  <a:schemeClr val="accent5">
                    <a:lumMod val="50000"/>
                  </a:schemeClr>
                </a:solidFill>
              </a:rPr>
            </a:br>
            <a:r>
              <a:rPr lang="ar-SA" dirty="0" smtClean="0">
                <a:solidFill>
                  <a:srgbClr val="007434"/>
                </a:solidFill>
              </a:rPr>
              <a:t>المحاضرة الثانية</a:t>
            </a:r>
            <a:r>
              <a:rPr lang="ar-SA" sz="3600" dirty="0" smtClean="0"/>
              <a:t/>
            </a:r>
            <a:br>
              <a:rPr lang="ar-SA" sz="3600" dirty="0" smtClean="0"/>
            </a:br>
            <a:r>
              <a:rPr lang="ar-SA" dirty="0">
                <a:solidFill>
                  <a:srgbClr val="002060"/>
                </a:solidFill>
              </a:rPr>
              <a:t>تاريخ موجز لوسائل </a:t>
            </a:r>
            <a:r>
              <a:rPr lang="ar-SA" dirty="0" err="1">
                <a:solidFill>
                  <a:srgbClr val="002060"/>
                </a:solidFill>
              </a:rPr>
              <a:t>الإتصال</a:t>
            </a:r>
            <a:endParaRPr lang="ar-SA" dirty="0">
              <a:solidFill>
                <a:srgbClr val="002060"/>
              </a:solidFill>
            </a:endParaRPr>
          </a:p>
        </p:txBody>
      </p:sp>
      <p:pic>
        <p:nvPicPr>
          <p:cNvPr id="4" name="صورة 3" descr="communication5.jpg"/>
          <p:cNvPicPr>
            <a:picLocks noChangeAspect="1"/>
          </p:cNvPicPr>
          <p:nvPr/>
        </p:nvPicPr>
        <p:blipFill>
          <a:blip r:embed="rId2" cstate="print"/>
          <a:stretch>
            <a:fillRect/>
          </a:stretch>
        </p:blipFill>
        <p:spPr>
          <a:xfrm rot="21354294">
            <a:off x="2411760" y="2780928"/>
            <a:ext cx="4176464" cy="2663729"/>
          </a:xfrm>
          <a:prstGeom prst="rect">
            <a:avLst/>
          </a:prstGeom>
        </p:spPr>
      </p:pic>
    </p:spTree>
    <p:extLst>
      <p:ext uri="{BB962C8B-B14F-4D97-AF65-F5344CB8AC3E}">
        <p14:creationId xmlns:p14="http://schemas.microsoft.com/office/powerpoint/2010/main" val="1103797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rPr>
              <a:t>تاريخ موجز لوسائل الاتصال</a:t>
            </a:r>
            <a:endParaRPr lang="ar-SA" dirty="0">
              <a:solidFill>
                <a:srgbClr val="C00000"/>
              </a:solidFill>
            </a:endParaRPr>
          </a:p>
        </p:txBody>
      </p:sp>
      <p:sp>
        <p:nvSpPr>
          <p:cNvPr id="3" name="عنصر نائب للمحتوى 2"/>
          <p:cNvSpPr>
            <a:spLocks noGrp="1"/>
          </p:cNvSpPr>
          <p:nvPr>
            <p:ph idx="1"/>
          </p:nvPr>
        </p:nvSpPr>
        <p:spPr>
          <a:xfrm>
            <a:off x="2123728" y="1600200"/>
            <a:ext cx="6563072" cy="4525963"/>
          </a:xfrm>
        </p:spPr>
        <p:txBody>
          <a:bodyPr>
            <a:normAutofit lnSpcReduction="10000"/>
          </a:bodyPr>
          <a:lstStyle/>
          <a:p>
            <a:pPr marL="0" indent="0">
              <a:buNone/>
            </a:pPr>
            <a:r>
              <a:rPr lang="ar-SA" dirty="0" smtClean="0"/>
              <a:t>بعد أن تعرفنا على الاتصال من خلال التعاريف، سنبدأ بالتعرف على (نظريات الإتصال) وخصوصاً (الإتصال الجماهيري) أي </a:t>
            </a:r>
            <a:r>
              <a:rPr lang="ar-SA" dirty="0" err="1" smtClean="0"/>
              <a:t>بإختصار</a:t>
            </a:r>
            <a:r>
              <a:rPr lang="ar-SA" dirty="0" smtClean="0"/>
              <a:t> (نظريات الإعلام).</a:t>
            </a:r>
          </a:p>
          <a:p>
            <a:pPr marL="0" indent="0">
              <a:buNone/>
            </a:pPr>
            <a:endParaRPr lang="ar-SA" dirty="0" smtClean="0"/>
          </a:p>
          <a:p>
            <a:pPr marL="0" indent="0">
              <a:buNone/>
            </a:pPr>
            <a:r>
              <a:rPr lang="ar-SA" dirty="0" smtClean="0"/>
              <a:t>وفي البداية، من المفيد سرد تاريخ موجز وسريع لنشأة وتطور وسائل الإتصال الجماهيري، لنتمكن بعدها من الحديث عن </a:t>
            </a:r>
            <a:r>
              <a:rPr lang="ar-SA" dirty="0" err="1" smtClean="0"/>
              <a:t>ظهور </a:t>
            </a:r>
            <a:r>
              <a:rPr lang="ar-SA" dirty="0" smtClean="0"/>
              <a:t>(نظريات الاتصال الجماهيري</a:t>
            </a:r>
            <a:r>
              <a:rPr lang="ar-SA" dirty="0" err="1" smtClean="0"/>
              <a:t>).</a:t>
            </a:r>
            <a:endParaRPr lang="ar-SA" dirty="0" smtClean="0"/>
          </a:p>
        </p:txBody>
      </p:sp>
      <p:pic>
        <p:nvPicPr>
          <p:cNvPr id="4" name="صورة 3" descr="ist2_1690400-shiny-icons-mass-media.jpg"/>
          <p:cNvPicPr>
            <a:picLocks noChangeAspect="1"/>
          </p:cNvPicPr>
          <p:nvPr/>
        </p:nvPicPr>
        <p:blipFill>
          <a:blip r:embed="rId2" cstate="print"/>
          <a:stretch>
            <a:fillRect/>
          </a:stretch>
        </p:blipFill>
        <p:spPr>
          <a:xfrm>
            <a:off x="251520" y="1412776"/>
            <a:ext cx="1881209" cy="1584176"/>
          </a:xfrm>
          <a:prstGeom prst="rect">
            <a:avLst/>
          </a:prstGeom>
        </p:spPr>
      </p:pic>
    </p:spTree>
    <p:extLst>
      <p:ext uri="{BB962C8B-B14F-4D97-AF65-F5344CB8AC3E}">
        <p14:creationId xmlns:p14="http://schemas.microsoft.com/office/powerpoint/2010/main" val="2472560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أولاً: الطباعة</a:t>
            </a:r>
            <a:endParaRPr lang="ar-SA" dirty="0">
              <a:solidFill>
                <a:srgbClr val="002060"/>
              </a:solidFill>
            </a:endParaRPr>
          </a:p>
        </p:txBody>
      </p:sp>
      <p:sp>
        <p:nvSpPr>
          <p:cNvPr id="3" name="عنصر نائب للمحتوى 2"/>
          <p:cNvSpPr>
            <a:spLocks noGrp="1"/>
          </p:cNvSpPr>
          <p:nvPr>
            <p:ph idx="1"/>
          </p:nvPr>
        </p:nvSpPr>
        <p:spPr>
          <a:xfrm>
            <a:off x="2771800" y="1600200"/>
            <a:ext cx="5915000" cy="4525963"/>
          </a:xfrm>
        </p:spPr>
        <p:txBody>
          <a:bodyPr>
            <a:normAutofit lnSpcReduction="10000"/>
          </a:bodyPr>
          <a:lstStyle/>
          <a:p>
            <a:pPr marL="0" indent="0">
              <a:buNone/>
            </a:pPr>
            <a:r>
              <a:rPr lang="ar-SA" dirty="0" smtClean="0"/>
              <a:t>من الصحيح القول أن الإنسان كان منذ البداية يستخدم الاتصال خاصة اللغة الشفهية والإشارات والنقوش </a:t>
            </a:r>
            <a:r>
              <a:rPr lang="ar-SA" dirty="0" err="1" smtClean="0"/>
              <a:t>البسيطة.</a:t>
            </a:r>
            <a:r>
              <a:rPr lang="ar-SA" dirty="0" smtClean="0"/>
              <a:t> </a:t>
            </a:r>
          </a:p>
          <a:p>
            <a:pPr marL="0" indent="0">
              <a:buNone/>
            </a:pPr>
            <a:r>
              <a:rPr lang="ar-SA" dirty="0" smtClean="0"/>
              <a:t>وصحيح أن الإنسان طوّر الكتابة </a:t>
            </a:r>
            <a:r>
              <a:rPr lang="ar-SA" dirty="0" err="1" smtClean="0"/>
              <a:t>وإخترع</a:t>
            </a:r>
            <a:r>
              <a:rPr lang="ar-SA" dirty="0" smtClean="0"/>
              <a:t> الحروف الأبجدية وهو </a:t>
            </a:r>
            <a:r>
              <a:rPr lang="ar-SA" dirty="0"/>
              <a:t>ا</a:t>
            </a:r>
            <a:r>
              <a:rPr lang="ar-SA" dirty="0" smtClean="0"/>
              <a:t>ختراع مهم للكتابة وتوثيق العلوم والآداب والأديان. </a:t>
            </a:r>
          </a:p>
          <a:p>
            <a:pPr marL="0" indent="0">
              <a:buNone/>
            </a:pPr>
            <a:r>
              <a:rPr lang="ar-SA" dirty="0" smtClean="0"/>
              <a:t>كما تطورت خلال قرون كتابة الكتب المنسوخة يدوياً، لكن الاختراع الأهم في ظهور </a:t>
            </a:r>
            <a:r>
              <a:rPr lang="ar-SA" dirty="0" err="1" smtClean="0"/>
              <a:t>الإتصال</a:t>
            </a:r>
            <a:r>
              <a:rPr lang="ar-SA" dirty="0" smtClean="0"/>
              <a:t> الجماهيري هو الطباعة.</a:t>
            </a:r>
            <a:endParaRPr lang="ar-SA" dirty="0"/>
          </a:p>
        </p:txBody>
      </p:sp>
      <p:pic>
        <p:nvPicPr>
          <p:cNvPr id="4" name="صورة 3" descr="200px-Handtiegelpresse_von_1811.jpg"/>
          <p:cNvPicPr>
            <a:picLocks noChangeAspect="1"/>
          </p:cNvPicPr>
          <p:nvPr/>
        </p:nvPicPr>
        <p:blipFill>
          <a:blip r:embed="rId2" cstate="print"/>
          <a:stretch>
            <a:fillRect/>
          </a:stretch>
        </p:blipFill>
        <p:spPr>
          <a:xfrm>
            <a:off x="467544" y="1700808"/>
            <a:ext cx="2208245" cy="3312368"/>
          </a:xfrm>
          <a:prstGeom prst="rect">
            <a:avLst/>
          </a:prstGeom>
        </p:spPr>
      </p:pic>
    </p:spTree>
    <p:extLst>
      <p:ext uri="{BB962C8B-B14F-4D97-AF65-F5344CB8AC3E}">
        <p14:creationId xmlns:p14="http://schemas.microsoft.com/office/powerpoint/2010/main" val="725575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627784" y="1600200"/>
            <a:ext cx="6059016" cy="4525963"/>
          </a:xfrm>
        </p:spPr>
        <p:txBody>
          <a:bodyPr>
            <a:normAutofit/>
          </a:bodyPr>
          <a:lstStyle/>
          <a:p>
            <a:pPr marL="0" indent="0">
              <a:buNone/>
            </a:pPr>
            <a:r>
              <a:rPr lang="ar-SA" dirty="0" smtClean="0"/>
              <a:t>تم </a:t>
            </a:r>
            <a:r>
              <a:rPr lang="ar-SA" dirty="0" err="1" smtClean="0"/>
              <a:t>إختراع</a:t>
            </a:r>
            <a:r>
              <a:rPr lang="ar-SA" dirty="0" smtClean="0"/>
              <a:t> الطباعة على يد المخترع الألماني يوحنا </a:t>
            </a:r>
            <a:r>
              <a:rPr lang="ar-SA" dirty="0" err="1" smtClean="0"/>
              <a:t>جوتنبرج</a:t>
            </a:r>
            <a:r>
              <a:rPr lang="ar-SA" dirty="0" smtClean="0"/>
              <a:t> في عام </a:t>
            </a:r>
            <a:r>
              <a:rPr lang="ar-SA" dirty="0" err="1" smtClean="0"/>
              <a:t>1450م</a:t>
            </a:r>
            <a:r>
              <a:rPr lang="ar-SA" dirty="0" smtClean="0"/>
              <a:t> </a:t>
            </a:r>
            <a:r>
              <a:rPr lang="ar-SA" dirty="0" err="1" smtClean="0"/>
              <a:t>تقريياً.</a:t>
            </a:r>
            <a:r>
              <a:rPr lang="ar-SA" dirty="0" smtClean="0"/>
              <a:t> </a:t>
            </a:r>
          </a:p>
          <a:p>
            <a:pPr marL="0" indent="0">
              <a:buNone/>
            </a:pPr>
            <a:endParaRPr lang="ar-SA" dirty="0" smtClean="0"/>
          </a:p>
          <a:p>
            <a:pPr marL="0" indent="0">
              <a:buNone/>
            </a:pPr>
            <a:r>
              <a:rPr lang="ar-SA" dirty="0" smtClean="0"/>
              <a:t>وعن طريق الطباعة، إنتشرت المعرفة بالقراءة والكتابة لدى الكثير من الناس في أنحاء عديدة من العالم، وانتشر الوعي  الديني والعلمي </a:t>
            </a:r>
            <a:r>
              <a:rPr lang="ar-SA" dirty="0" err="1" smtClean="0"/>
              <a:t>والسياسي.</a:t>
            </a:r>
            <a:r>
              <a:rPr lang="ar-SA" dirty="0" smtClean="0"/>
              <a:t> وأصبح الكتاب المطبوع أول وسيلة إتصال جماهيرية.</a:t>
            </a:r>
          </a:p>
        </p:txBody>
      </p:sp>
      <p:pic>
        <p:nvPicPr>
          <p:cNvPr id="4" name="صورة 3" descr="220px-Johannes_Gutenberg.jpg"/>
          <p:cNvPicPr>
            <a:picLocks noChangeAspect="1"/>
          </p:cNvPicPr>
          <p:nvPr/>
        </p:nvPicPr>
        <p:blipFill>
          <a:blip r:embed="rId2" cstate="print"/>
          <a:stretch>
            <a:fillRect/>
          </a:stretch>
        </p:blipFill>
        <p:spPr>
          <a:xfrm>
            <a:off x="539552" y="1628800"/>
            <a:ext cx="2088232" cy="2581814"/>
          </a:xfrm>
          <a:prstGeom prst="rect">
            <a:avLst/>
          </a:prstGeom>
          <a:ln w="9525">
            <a:solidFill>
              <a:schemeClr val="tx1"/>
            </a:solidFill>
          </a:ln>
        </p:spPr>
      </p:pic>
      <p:sp>
        <p:nvSpPr>
          <p:cNvPr id="5" name="مربع نص 4"/>
          <p:cNvSpPr txBox="1"/>
          <p:nvPr/>
        </p:nvSpPr>
        <p:spPr>
          <a:xfrm>
            <a:off x="611560" y="4437112"/>
            <a:ext cx="1923925"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يوحنا </a:t>
            </a:r>
            <a:r>
              <a:rPr lang="ar-SA" sz="2800" dirty="0" err="1" smtClean="0"/>
              <a:t>جوتنبرج</a:t>
            </a:r>
            <a:endParaRPr lang="ar-SA" sz="2800" dirty="0" smtClean="0"/>
          </a:p>
          <a:p>
            <a:r>
              <a:rPr lang="ar-SA" sz="2800" dirty="0" smtClean="0"/>
              <a:t>مخترع الطباعة</a:t>
            </a:r>
            <a:endParaRPr lang="ar-SA" sz="2800" dirty="0"/>
          </a:p>
        </p:txBody>
      </p:sp>
    </p:spTree>
    <p:extLst>
      <p:ext uri="{BB962C8B-B14F-4D97-AF65-F5344CB8AC3E}">
        <p14:creationId xmlns:p14="http://schemas.microsoft.com/office/powerpoint/2010/main" val="316016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764704"/>
            <a:ext cx="7772400" cy="1470025"/>
          </a:xfrm>
        </p:spPr>
        <p:txBody>
          <a:bodyPr>
            <a:normAutofit/>
          </a:bodyPr>
          <a:lstStyle/>
          <a:p>
            <a:r>
              <a:rPr lang="ar-SA" sz="5400" dirty="0" smtClean="0">
                <a:solidFill>
                  <a:schemeClr val="tx2">
                    <a:lumMod val="75000"/>
                  </a:schemeClr>
                </a:solidFill>
              </a:rPr>
              <a:t>نظريات الاتصال</a:t>
            </a:r>
            <a:br>
              <a:rPr lang="ar-SA" sz="5400" dirty="0" smtClean="0">
                <a:solidFill>
                  <a:schemeClr val="tx2">
                    <a:lumMod val="75000"/>
                  </a:schemeClr>
                </a:solidFill>
              </a:rPr>
            </a:br>
            <a:r>
              <a:rPr lang="ar-SA" sz="3600" dirty="0" smtClean="0">
                <a:solidFill>
                  <a:schemeClr val="tx2">
                    <a:lumMod val="75000"/>
                  </a:schemeClr>
                </a:solidFill>
              </a:rPr>
              <a:t>المحاضرة الأولى</a:t>
            </a:r>
            <a:endParaRPr lang="ar-SA" sz="3600" dirty="0">
              <a:solidFill>
                <a:schemeClr val="tx2">
                  <a:lumMod val="75000"/>
                </a:schemeClr>
              </a:solidFill>
            </a:endParaRPr>
          </a:p>
        </p:txBody>
      </p:sp>
      <p:pic>
        <p:nvPicPr>
          <p:cNvPr id="4" name="صورة 3" descr="communications_icon.png"/>
          <p:cNvPicPr>
            <a:picLocks noChangeAspect="1"/>
          </p:cNvPicPr>
          <p:nvPr/>
        </p:nvPicPr>
        <p:blipFill>
          <a:blip r:embed="rId2" cstate="print"/>
          <a:stretch>
            <a:fillRect/>
          </a:stretch>
        </p:blipFill>
        <p:spPr>
          <a:xfrm>
            <a:off x="3275856" y="2276872"/>
            <a:ext cx="2539683" cy="2539683"/>
          </a:xfrm>
          <a:prstGeom prst="rect">
            <a:avLst/>
          </a:prstGeom>
        </p:spPr>
      </p:pic>
    </p:spTree>
    <p:extLst>
      <p:ext uri="{BB962C8B-B14F-4D97-AF65-F5344CB8AC3E}">
        <p14:creationId xmlns:p14="http://schemas.microsoft.com/office/powerpoint/2010/main" val="363989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59832" y="1600200"/>
            <a:ext cx="5626968" cy="4525963"/>
          </a:xfrm>
        </p:spPr>
        <p:txBody>
          <a:bodyPr/>
          <a:lstStyle/>
          <a:p>
            <a:pPr marL="0" indent="0">
              <a:buNone/>
            </a:pPr>
            <a:r>
              <a:rPr lang="ar-SA" dirty="0" smtClean="0"/>
              <a:t>ثم ظهرت الجرائد والمجلات لتزيد من إنتشار الاتصال الجماهيري تدريجياً عبر </a:t>
            </a:r>
            <a:r>
              <a:rPr lang="ar-SA" dirty="0" err="1" smtClean="0"/>
              <a:t>العصور.</a:t>
            </a:r>
            <a:r>
              <a:rPr lang="ar-SA" dirty="0" smtClean="0"/>
              <a:t> </a:t>
            </a:r>
          </a:p>
          <a:p>
            <a:pPr marL="0" indent="0">
              <a:buNone/>
            </a:pPr>
            <a:endParaRPr lang="ar-SA" dirty="0" smtClean="0"/>
          </a:p>
          <a:p>
            <a:pPr marL="0" indent="0">
              <a:buNone/>
            </a:pPr>
            <a:r>
              <a:rPr lang="ar-SA" dirty="0" smtClean="0"/>
              <a:t>إذاً، الطباعة هي المرحلة الأولى، والثورة الحقيقة في تاريخ تطور الإتصال الجماهيري.</a:t>
            </a:r>
          </a:p>
          <a:p>
            <a:pPr marL="0" indent="0">
              <a:buNone/>
            </a:pPr>
            <a:endParaRPr lang="ar-SA" dirty="0"/>
          </a:p>
        </p:txBody>
      </p:sp>
      <p:pic>
        <p:nvPicPr>
          <p:cNvPr id="4" name="صورة 3" descr="books2.jpg"/>
          <p:cNvPicPr>
            <a:picLocks noChangeAspect="1"/>
          </p:cNvPicPr>
          <p:nvPr/>
        </p:nvPicPr>
        <p:blipFill>
          <a:blip r:embed="rId2" cstate="print"/>
          <a:stretch>
            <a:fillRect/>
          </a:stretch>
        </p:blipFill>
        <p:spPr>
          <a:xfrm>
            <a:off x="827584" y="1196752"/>
            <a:ext cx="1656184" cy="1450233"/>
          </a:xfrm>
          <a:prstGeom prst="rect">
            <a:avLst/>
          </a:prstGeom>
        </p:spPr>
      </p:pic>
      <p:pic>
        <p:nvPicPr>
          <p:cNvPr id="5" name="صورة 4" descr="newspapers.jpg"/>
          <p:cNvPicPr>
            <a:picLocks noChangeAspect="1"/>
          </p:cNvPicPr>
          <p:nvPr/>
        </p:nvPicPr>
        <p:blipFill>
          <a:blip r:embed="rId3" cstate="print"/>
          <a:stretch>
            <a:fillRect/>
          </a:stretch>
        </p:blipFill>
        <p:spPr>
          <a:xfrm>
            <a:off x="719445" y="2852936"/>
            <a:ext cx="2078131" cy="2767583"/>
          </a:xfrm>
          <a:prstGeom prst="rect">
            <a:avLst/>
          </a:prstGeom>
        </p:spPr>
      </p:pic>
    </p:spTree>
    <p:extLst>
      <p:ext uri="{BB962C8B-B14F-4D97-AF65-F5344CB8AC3E}">
        <p14:creationId xmlns:p14="http://schemas.microsoft.com/office/powerpoint/2010/main" val="3451257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ثانياً: التصوير الفوتوغرافي</a:t>
            </a:r>
            <a:endParaRPr lang="ar-SA" dirty="0">
              <a:solidFill>
                <a:srgbClr val="002060"/>
              </a:solidFill>
            </a:endParaRPr>
          </a:p>
        </p:txBody>
      </p:sp>
      <p:sp>
        <p:nvSpPr>
          <p:cNvPr id="3" name="عنصر نائب للمحتوى 2"/>
          <p:cNvSpPr>
            <a:spLocks noGrp="1"/>
          </p:cNvSpPr>
          <p:nvPr>
            <p:ph idx="1"/>
          </p:nvPr>
        </p:nvSpPr>
        <p:spPr>
          <a:xfrm>
            <a:off x="3059832" y="1600200"/>
            <a:ext cx="5626968" cy="4525963"/>
          </a:xfrm>
        </p:spPr>
        <p:txBody>
          <a:bodyPr>
            <a:normAutofit/>
          </a:bodyPr>
          <a:lstStyle/>
          <a:p>
            <a:pPr marL="0" indent="0">
              <a:buNone/>
            </a:pPr>
            <a:r>
              <a:rPr lang="ar-SA" dirty="0" smtClean="0"/>
              <a:t>كان يصاحب الطباعة صور مرسومة يدوياً أحياناً أو منقوشة على ألواح خشبية، ليتم طباعتها إلى جانب النص المكتوب في الكتب والصحف والمجلات.</a:t>
            </a:r>
          </a:p>
        </p:txBody>
      </p:sp>
      <p:pic>
        <p:nvPicPr>
          <p:cNvPr id="6" name="صورة 5" descr="Camera.jpg"/>
          <p:cNvPicPr>
            <a:picLocks noChangeAspect="1"/>
          </p:cNvPicPr>
          <p:nvPr/>
        </p:nvPicPr>
        <p:blipFill>
          <a:blip r:embed="rId2" cstate="print"/>
          <a:stretch>
            <a:fillRect/>
          </a:stretch>
        </p:blipFill>
        <p:spPr>
          <a:xfrm>
            <a:off x="827584" y="1844824"/>
            <a:ext cx="1872208" cy="1588703"/>
          </a:xfrm>
          <a:prstGeom prst="rect">
            <a:avLst/>
          </a:prstGeom>
        </p:spPr>
      </p:pic>
    </p:spTree>
    <p:extLst>
      <p:ext uri="{BB962C8B-B14F-4D97-AF65-F5344CB8AC3E}">
        <p14:creationId xmlns:p14="http://schemas.microsoft.com/office/powerpoint/2010/main" val="2232966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79912" y="1600200"/>
            <a:ext cx="4906888" cy="4525963"/>
          </a:xfrm>
        </p:spPr>
        <p:txBody>
          <a:bodyPr/>
          <a:lstStyle/>
          <a:p>
            <a:pPr marL="0" indent="0">
              <a:buNone/>
            </a:pPr>
            <a:r>
              <a:rPr lang="ar-SA" dirty="0" smtClean="0"/>
              <a:t>ثم جاء اختراع التصوير الفوتوغرافي على يد المخترع الفرنسي (جوزيف نيبس) </a:t>
            </a:r>
            <a:r>
              <a:rPr lang="en-US" sz="2800" dirty="0" smtClean="0"/>
              <a:t>Joseph</a:t>
            </a:r>
            <a:r>
              <a:rPr lang="en-US" dirty="0" smtClean="0"/>
              <a:t> </a:t>
            </a:r>
            <a:r>
              <a:rPr lang="en-US" sz="2800" dirty="0" err="1" smtClean="0"/>
              <a:t>Niepce</a:t>
            </a:r>
            <a:r>
              <a:rPr lang="ar-SA" dirty="0" smtClean="0"/>
              <a:t> في عام 1826م، أي بعد أكثر من ثلاثة قرون من اختراع الطباعة. ثم تطورت أساليب التصوير الفوتوغرافي على يد العديد من المخترعين.</a:t>
            </a:r>
          </a:p>
          <a:p>
            <a:pPr marL="0" indent="0">
              <a:buNone/>
            </a:pPr>
            <a:endParaRPr lang="ar-SA" dirty="0"/>
          </a:p>
        </p:txBody>
      </p:sp>
      <p:pic>
        <p:nvPicPr>
          <p:cNvPr id="5" name="صورة 4" descr="800px-View_from_the_Window_at_Le_Gras,_Joseph_Nicéphore_Niépce.jpg"/>
          <p:cNvPicPr>
            <a:picLocks noChangeAspect="1"/>
          </p:cNvPicPr>
          <p:nvPr/>
        </p:nvPicPr>
        <p:blipFill>
          <a:blip r:embed="rId2" cstate="print"/>
          <a:stretch>
            <a:fillRect/>
          </a:stretch>
        </p:blipFill>
        <p:spPr>
          <a:xfrm>
            <a:off x="467544" y="1556792"/>
            <a:ext cx="3211863" cy="2232248"/>
          </a:xfrm>
          <a:prstGeom prst="rect">
            <a:avLst/>
          </a:prstGeom>
        </p:spPr>
      </p:pic>
      <p:sp>
        <p:nvSpPr>
          <p:cNvPr id="4" name="مربع نص 3"/>
          <p:cNvSpPr txBox="1"/>
          <p:nvPr/>
        </p:nvSpPr>
        <p:spPr>
          <a:xfrm>
            <a:off x="395536" y="4005064"/>
            <a:ext cx="3235181"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بداية التصوير الفوتوغرافي</a:t>
            </a:r>
            <a:endParaRPr lang="ar-SA" sz="2800" dirty="0"/>
          </a:p>
        </p:txBody>
      </p:sp>
    </p:spTree>
    <p:extLst>
      <p:ext uri="{BB962C8B-B14F-4D97-AF65-F5344CB8AC3E}">
        <p14:creationId xmlns:p14="http://schemas.microsoft.com/office/powerpoint/2010/main" val="2384993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59832" y="1600200"/>
            <a:ext cx="5626968" cy="4525963"/>
          </a:xfrm>
        </p:spPr>
        <p:txBody>
          <a:bodyPr>
            <a:normAutofit lnSpcReduction="10000"/>
          </a:bodyPr>
          <a:lstStyle/>
          <a:p>
            <a:pPr marL="0" indent="0">
              <a:buNone/>
            </a:pPr>
            <a:r>
              <a:rPr lang="ar-SA" dirty="0" smtClean="0"/>
              <a:t>من اشهرهم المخترع الأمريكي جورج </a:t>
            </a:r>
            <a:r>
              <a:rPr lang="ar-SA" dirty="0" err="1" smtClean="0"/>
              <a:t>إيستمان</a:t>
            </a:r>
            <a:r>
              <a:rPr lang="ar-SA" dirty="0" smtClean="0"/>
              <a:t> </a:t>
            </a:r>
            <a:r>
              <a:rPr lang="en-US" sz="2800" dirty="0" smtClean="0"/>
              <a:t>George</a:t>
            </a:r>
            <a:r>
              <a:rPr lang="en-US" dirty="0" smtClean="0"/>
              <a:t> </a:t>
            </a:r>
            <a:r>
              <a:rPr lang="en-US" sz="2800" dirty="0" smtClean="0"/>
              <a:t>Eastman</a:t>
            </a:r>
            <a:r>
              <a:rPr lang="ar-SA" dirty="0" smtClean="0"/>
              <a:t> الذي أنشأ شركة كوداك </a:t>
            </a:r>
            <a:r>
              <a:rPr lang="en-US" sz="2800" dirty="0" smtClean="0"/>
              <a:t>Kodak</a:t>
            </a:r>
            <a:r>
              <a:rPr lang="ar-SA" dirty="0" smtClean="0"/>
              <a:t> الشهيرة.</a:t>
            </a:r>
          </a:p>
          <a:p>
            <a:pPr marL="0" indent="0">
              <a:buNone/>
            </a:pPr>
            <a:r>
              <a:rPr lang="ar-SA" dirty="0" smtClean="0"/>
              <a:t>وتطورت أجهزة التصوير من الأبيض والأسود إلى الملون، ثم إلى التصوير الفوري، ثم أخيراً إلى التصوير </a:t>
            </a:r>
            <a:r>
              <a:rPr lang="ar-SA" dirty="0" err="1" smtClean="0"/>
              <a:t>الرقمي </a:t>
            </a:r>
            <a:r>
              <a:rPr lang="ar-SA" dirty="0" smtClean="0"/>
              <a:t>(</a:t>
            </a:r>
            <a:r>
              <a:rPr lang="ar-SA" dirty="0" err="1" smtClean="0"/>
              <a:t>ديجتال</a:t>
            </a:r>
            <a:r>
              <a:rPr lang="en-US" sz="2800" dirty="0" smtClean="0"/>
              <a:t>digital</a:t>
            </a:r>
            <a:r>
              <a:rPr lang="en-US" dirty="0" smtClean="0"/>
              <a:t> </a:t>
            </a:r>
            <a:r>
              <a:rPr lang="ar-SA" dirty="0" smtClean="0"/>
              <a:t>) الذي لا يحتاج إلى فيلم داخل الكاميرا، ويعتمد فقط على تخزين الصور على أقراص داخل الكاميرا.</a:t>
            </a:r>
            <a:endParaRPr lang="ar-SA" dirty="0"/>
          </a:p>
        </p:txBody>
      </p:sp>
      <p:pic>
        <p:nvPicPr>
          <p:cNvPr id="4" name="صورة 3" descr="200px-GeorgeEastman2.jpg"/>
          <p:cNvPicPr>
            <a:picLocks noChangeAspect="1"/>
          </p:cNvPicPr>
          <p:nvPr/>
        </p:nvPicPr>
        <p:blipFill>
          <a:blip r:embed="rId2" cstate="print"/>
          <a:srcRect b="23333"/>
          <a:stretch>
            <a:fillRect/>
          </a:stretch>
        </p:blipFill>
        <p:spPr>
          <a:xfrm>
            <a:off x="539552" y="1484784"/>
            <a:ext cx="2032226" cy="2103354"/>
          </a:xfrm>
          <a:prstGeom prst="rect">
            <a:avLst/>
          </a:prstGeom>
        </p:spPr>
      </p:pic>
      <p:pic>
        <p:nvPicPr>
          <p:cNvPr id="5" name="صورة 4" descr="doc-012512-art9.jpg"/>
          <p:cNvPicPr>
            <a:picLocks noChangeAspect="1"/>
          </p:cNvPicPr>
          <p:nvPr/>
        </p:nvPicPr>
        <p:blipFill>
          <a:blip r:embed="rId3" cstate="print"/>
          <a:stretch>
            <a:fillRect/>
          </a:stretch>
        </p:blipFill>
        <p:spPr>
          <a:xfrm>
            <a:off x="683568" y="3861048"/>
            <a:ext cx="1644774" cy="1463849"/>
          </a:xfrm>
          <a:prstGeom prst="rect">
            <a:avLst/>
          </a:prstGeom>
        </p:spPr>
      </p:pic>
    </p:spTree>
    <p:extLst>
      <p:ext uri="{BB962C8B-B14F-4D97-AF65-F5344CB8AC3E}">
        <p14:creationId xmlns:p14="http://schemas.microsoft.com/office/powerpoint/2010/main" val="1915032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23928" y="1124744"/>
            <a:ext cx="4762872" cy="5001419"/>
          </a:xfrm>
        </p:spPr>
        <p:txBody>
          <a:bodyPr>
            <a:normAutofit/>
          </a:bodyPr>
          <a:lstStyle/>
          <a:p>
            <a:pPr marL="0" indent="0">
              <a:buNone/>
            </a:pPr>
            <a:r>
              <a:rPr lang="ar-SA" dirty="0" smtClean="0"/>
              <a:t>يستخدم التصوير الفوتوغرافي في توثيق الأحداث بما </a:t>
            </a:r>
            <a:r>
              <a:rPr lang="ar-SA" dirty="0" err="1" smtClean="0"/>
              <a:t>يسمى </a:t>
            </a:r>
            <a:r>
              <a:rPr lang="ar-SA" dirty="0" smtClean="0"/>
              <a:t>(التصوير الصحفي</a:t>
            </a:r>
            <a:r>
              <a:rPr lang="en-US" sz="2800" dirty="0" smtClean="0"/>
              <a:t>photojournalism</a:t>
            </a:r>
            <a:r>
              <a:rPr lang="en-US" dirty="0" smtClean="0"/>
              <a:t> </a:t>
            </a:r>
            <a:r>
              <a:rPr lang="ar-SA" dirty="0" smtClean="0"/>
              <a:t>) وكثير من أحداث العالم تم توثيقها بالصور الصحفية قبل ظهور السينما والتلفزيون.</a:t>
            </a:r>
            <a:endParaRPr lang="ar-SA" dirty="0"/>
          </a:p>
        </p:txBody>
      </p:sp>
      <p:pic>
        <p:nvPicPr>
          <p:cNvPr id="4" name="صورة 3" descr="08titanic.jpg"/>
          <p:cNvPicPr>
            <a:picLocks noChangeAspect="1"/>
          </p:cNvPicPr>
          <p:nvPr/>
        </p:nvPicPr>
        <p:blipFill>
          <a:blip r:embed="rId2" cstate="print"/>
          <a:stretch>
            <a:fillRect/>
          </a:stretch>
        </p:blipFill>
        <p:spPr>
          <a:xfrm>
            <a:off x="467544" y="1124744"/>
            <a:ext cx="3175423" cy="3312368"/>
          </a:xfrm>
          <a:prstGeom prst="rect">
            <a:avLst/>
          </a:prstGeom>
          <a:ln w="9525">
            <a:solidFill>
              <a:schemeClr val="tx1"/>
            </a:solidFill>
          </a:ln>
        </p:spPr>
      </p:pic>
      <p:sp>
        <p:nvSpPr>
          <p:cNvPr id="5" name="مربع نص 4"/>
          <p:cNvSpPr txBox="1"/>
          <p:nvPr/>
        </p:nvSpPr>
        <p:spPr>
          <a:xfrm>
            <a:off x="827584" y="4797152"/>
            <a:ext cx="2379177"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خبر غرق </a:t>
            </a:r>
            <a:r>
              <a:rPr lang="ar-SA" sz="2800" dirty="0" err="1" smtClean="0"/>
              <a:t>التايتانك</a:t>
            </a:r>
            <a:endParaRPr lang="ar-SA" sz="2800" dirty="0" smtClean="0"/>
          </a:p>
          <a:p>
            <a:r>
              <a:rPr lang="ar-SA" sz="2800" dirty="0" smtClean="0"/>
              <a:t>في النيويورك تايمز</a:t>
            </a:r>
            <a:endParaRPr lang="ar-SA" sz="2800" dirty="0"/>
          </a:p>
        </p:txBody>
      </p:sp>
    </p:spTree>
    <p:extLst>
      <p:ext uri="{BB962C8B-B14F-4D97-AF65-F5344CB8AC3E}">
        <p14:creationId xmlns:p14="http://schemas.microsoft.com/office/powerpoint/2010/main" val="431215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03848" y="1196752"/>
            <a:ext cx="5482952" cy="4929411"/>
          </a:xfrm>
        </p:spPr>
        <p:txBody>
          <a:bodyPr>
            <a:normAutofit/>
          </a:bodyPr>
          <a:lstStyle/>
          <a:p>
            <a:pPr marL="0" indent="0">
              <a:buNone/>
            </a:pPr>
            <a:r>
              <a:rPr lang="ar-SA" dirty="0" smtClean="0"/>
              <a:t>بالإضافة إلى ذلك أصبح التصوير الفوتوغرافي أداة توثيق وتسلية أيضاً للشخص </a:t>
            </a:r>
            <a:r>
              <a:rPr lang="ar-SA" dirty="0" err="1" smtClean="0"/>
              <a:t>العادي.</a:t>
            </a:r>
            <a:r>
              <a:rPr lang="ar-SA" dirty="0" smtClean="0"/>
              <a:t> وحالياً إنتشرت ظاهرة التصوير عن طريق الهواتف المحمولة المزودة بكاميرا للتصوير الثابت والفيديو.</a:t>
            </a:r>
          </a:p>
          <a:p>
            <a:pPr marL="0" indent="0">
              <a:buNone/>
            </a:pPr>
            <a:r>
              <a:rPr lang="ar-SA" dirty="0" smtClean="0"/>
              <a:t>وهناك مواقع وتطبيقات متخصصة على الإنترنت لعرض الصور الشخصية مثل فليكر </a:t>
            </a:r>
            <a:r>
              <a:rPr lang="en-US" dirty="0" smtClean="0"/>
              <a:t> </a:t>
            </a:r>
            <a:r>
              <a:rPr lang="en-US" sz="2800" dirty="0" err="1" smtClean="0"/>
              <a:t>Flickr</a:t>
            </a:r>
            <a:r>
              <a:rPr lang="ar-SA" sz="2800" dirty="0" smtClean="0"/>
              <a:t> </a:t>
            </a:r>
            <a:r>
              <a:rPr lang="ar-SA" dirty="0" err="1" smtClean="0"/>
              <a:t>وإنستجرام</a:t>
            </a:r>
            <a:r>
              <a:rPr lang="ar-SA" dirty="0" smtClean="0"/>
              <a:t> </a:t>
            </a:r>
            <a:r>
              <a:rPr lang="en-US" sz="2800" dirty="0" err="1" smtClean="0"/>
              <a:t>Instagram</a:t>
            </a:r>
            <a:r>
              <a:rPr lang="ar-SA" dirty="0" smtClean="0"/>
              <a:t> وغيرها.</a:t>
            </a:r>
          </a:p>
          <a:p>
            <a:pPr marL="0" indent="0">
              <a:buNone/>
            </a:pPr>
            <a:endParaRPr lang="ar-SA" dirty="0" smtClean="0"/>
          </a:p>
        </p:txBody>
      </p:sp>
      <p:pic>
        <p:nvPicPr>
          <p:cNvPr id="4" name="صورة 3" descr="Fan-records-Evermore-gig--008.jpg"/>
          <p:cNvPicPr>
            <a:picLocks noChangeAspect="1"/>
          </p:cNvPicPr>
          <p:nvPr/>
        </p:nvPicPr>
        <p:blipFill>
          <a:blip r:embed="rId2" cstate="print"/>
          <a:stretch>
            <a:fillRect/>
          </a:stretch>
        </p:blipFill>
        <p:spPr>
          <a:xfrm>
            <a:off x="251520" y="1196752"/>
            <a:ext cx="3240359" cy="1944216"/>
          </a:xfrm>
          <a:prstGeom prst="rect">
            <a:avLst/>
          </a:prstGeom>
        </p:spPr>
      </p:pic>
    </p:spTree>
    <p:extLst>
      <p:ext uri="{BB962C8B-B14F-4D97-AF65-F5344CB8AC3E}">
        <p14:creationId xmlns:p14="http://schemas.microsoft.com/office/powerpoint/2010/main" val="35300767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ثالثاً: التلغراف</a:t>
            </a:r>
            <a:endParaRPr lang="ar-SA" dirty="0">
              <a:solidFill>
                <a:srgbClr val="002060"/>
              </a:solidFill>
            </a:endParaRPr>
          </a:p>
        </p:txBody>
      </p:sp>
      <p:sp>
        <p:nvSpPr>
          <p:cNvPr id="3" name="عنصر نائب للمحتوى 2"/>
          <p:cNvSpPr>
            <a:spLocks noGrp="1"/>
          </p:cNvSpPr>
          <p:nvPr>
            <p:ph idx="1"/>
          </p:nvPr>
        </p:nvSpPr>
        <p:spPr>
          <a:xfrm>
            <a:off x="3059832" y="1600200"/>
            <a:ext cx="5626968" cy="4525963"/>
          </a:xfrm>
        </p:spPr>
        <p:txBody>
          <a:bodyPr>
            <a:normAutofit/>
          </a:bodyPr>
          <a:lstStyle/>
          <a:p>
            <a:pPr marL="0" indent="0">
              <a:buNone/>
            </a:pPr>
            <a:r>
              <a:rPr lang="ar-SA" dirty="0" smtClean="0"/>
              <a:t>اخترع الأمريكي (</a:t>
            </a:r>
            <a:r>
              <a:rPr lang="ar-SA" dirty="0" err="1" smtClean="0"/>
              <a:t>سامويل</a:t>
            </a:r>
            <a:r>
              <a:rPr lang="ar-SA" dirty="0" smtClean="0"/>
              <a:t> مورس </a:t>
            </a:r>
            <a:r>
              <a:rPr lang="en-US" sz="3000" dirty="0" smtClean="0"/>
              <a:t>Samuel</a:t>
            </a:r>
            <a:r>
              <a:rPr lang="en-US" dirty="0" smtClean="0"/>
              <a:t> </a:t>
            </a:r>
            <a:r>
              <a:rPr lang="en-US" sz="3000" dirty="0" smtClean="0"/>
              <a:t>Morse</a:t>
            </a:r>
            <a:r>
              <a:rPr lang="ar-SA" dirty="0" smtClean="0"/>
              <a:t> ) في عام </a:t>
            </a:r>
            <a:r>
              <a:rPr lang="ar-SA" dirty="0" err="1" smtClean="0"/>
              <a:t>1837م</a:t>
            </a:r>
            <a:r>
              <a:rPr lang="ar-SA" dirty="0" smtClean="0"/>
              <a:t> طريقة لإرسال المعلومات، وهي في البداية نغمات، ثم اصبحت كلمات مكتوبة عبر الأسلاك </a:t>
            </a:r>
            <a:r>
              <a:rPr lang="ar-SA" dirty="0" err="1" smtClean="0"/>
              <a:t>الكهربائية.</a:t>
            </a:r>
            <a:r>
              <a:rPr lang="ar-SA" dirty="0" smtClean="0"/>
              <a:t> وكان ذلك هو بداية الإتصال الفوري عن بعد، وبداية المراسل الصحفي بين المدن </a:t>
            </a:r>
            <a:r>
              <a:rPr lang="ar-SA" dirty="0" err="1" smtClean="0"/>
              <a:t>والدول.</a:t>
            </a:r>
            <a:endParaRPr lang="ar-SA" dirty="0" smtClean="0"/>
          </a:p>
          <a:p>
            <a:pPr marL="0" indent="0">
              <a:buNone/>
            </a:pPr>
            <a:endParaRPr lang="ar-SA" dirty="0" smtClean="0"/>
          </a:p>
        </p:txBody>
      </p:sp>
      <p:pic>
        <p:nvPicPr>
          <p:cNvPr id="4" name="صورة 3" descr="telegraph.jpg"/>
          <p:cNvPicPr>
            <a:picLocks noChangeAspect="1"/>
          </p:cNvPicPr>
          <p:nvPr/>
        </p:nvPicPr>
        <p:blipFill>
          <a:blip r:embed="rId2" cstate="print"/>
          <a:stretch>
            <a:fillRect/>
          </a:stretch>
        </p:blipFill>
        <p:spPr>
          <a:xfrm>
            <a:off x="755576" y="3861048"/>
            <a:ext cx="1947460" cy="1368152"/>
          </a:xfrm>
          <a:prstGeom prst="rect">
            <a:avLst/>
          </a:prstGeom>
        </p:spPr>
      </p:pic>
      <p:pic>
        <p:nvPicPr>
          <p:cNvPr id="5" name="صورة 4" descr="220px-Samuel_Morse_1840.jpg"/>
          <p:cNvPicPr>
            <a:picLocks noChangeAspect="1"/>
          </p:cNvPicPr>
          <p:nvPr/>
        </p:nvPicPr>
        <p:blipFill>
          <a:blip r:embed="rId3" cstate="print"/>
          <a:stretch>
            <a:fillRect/>
          </a:stretch>
        </p:blipFill>
        <p:spPr>
          <a:xfrm>
            <a:off x="971600" y="1124744"/>
            <a:ext cx="1649143" cy="2376265"/>
          </a:xfrm>
          <a:prstGeom prst="rect">
            <a:avLst/>
          </a:prstGeom>
        </p:spPr>
      </p:pic>
    </p:spTree>
    <p:extLst>
      <p:ext uri="{BB962C8B-B14F-4D97-AF65-F5344CB8AC3E}">
        <p14:creationId xmlns:p14="http://schemas.microsoft.com/office/powerpoint/2010/main" val="2687744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رابعاً: </a:t>
            </a:r>
            <a:r>
              <a:rPr lang="ar-SA" dirty="0" err="1" smtClean="0">
                <a:solidFill>
                  <a:srgbClr val="002060"/>
                </a:solidFill>
              </a:rPr>
              <a:t>الهاتف </a:t>
            </a:r>
            <a:r>
              <a:rPr lang="ar-SA" dirty="0" smtClean="0">
                <a:solidFill>
                  <a:srgbClr val="002060"/>
                </a:solidFill>
              </a:rPr>
              <a:t>(التليفون</a:t>
            </a:r>
            <a:r>
              <a:rPr lang="ar-SA" dirty="0" err="1" smtClean="0">
                <a:solidFill>
                  <a:srgbClr val="002060"/>
                </a:solidFill>
              </a:rPr>
              <a:t>)</a:t>
            </a:r>
            <a:endParaRPr lang="ar-SA" dirty="0">
              <a:solidFill>
                <a:srgbClr val="002060"/>
              </a:solidFill>
            </a:endParaRPr>
          </a:p>
        </p:txBody>
      </p:sp>
      <p:sp>
        <p:nvSpPr>
          <p:cNvPr id="3" name="عنصر نائب للمحتوى 2"/>
          <p:cNvSpPr>
            <a:spLocks noGrp="1"/>
          </p:cNvSpPr>
          <p:nvPr>
            <p:ph idx="1"/>
          </p:nvPr>
        </p:nvSpPr>
        <p:spPr>
          <a:xfrm>
            <a:off x="3851920" y="1600201"/>
            <a:ext cx="4834880" cy="4349080"/>
          </a:xfrm>
        </p:spPr>
        <p:txBody>
          <a:bodyPr/>
          <a:lstStyle/>
          <a:p>
            <a:pPr marL="0" indent="0">
              <a:buNone/>
            </a:pPr>
            <a:r>
              <a:rPr lang="ar-SA" dirty="0" smtClean="0"/>
              <a:t>ثم جاء اختراع الهاتف عام 1876م على يد المخترع الأمريكي (</a:t>
            </a:r>
            <a:r>
              <a:rPr lang="ar-SA" dirty="0" err="1" smtClean="0"/>
              <a:t>إلكساندر</a:t>
            </a:r>
            <a:r>
              <a:rPr lang="ar-SA" dirty="0" smtClean="0"/>
              <a:t> جراهام بل </a:t>
            </a:r>
            <a:r>
              <a:rPr lang="en-US" sz="2800" dirty="0" smtClean="0"/>
              <a:t>Alexander</a:t>
            </a:r>
            <a:r>
              <a:rPr lang="en-US" dirty="0" smtClean="0"/>
              <a:t> </a:t>
            </a:r>
            <a:r>
              <a:rPr lang="en-US" sz="2800" dirty="0" smtClean="0"/>
              <a:t>Graham</a:t>
            </a:r>
            <a:r>
              <a:rPr lang="en-US" dirty="0" smtClean="0"/>
              <a:t> </a:t>
            </a:r>
            <a:r>
              <a:rPr lang="en-US" sz="2800" dirty="0" smtClean="0"/>
              <a:t>Bell</a:t>
            </a:r>
            <a:r>
              <a:rPr lang="ar-SA" dirty="0" smtClean="0"/>
              <a:t>)،  ليتمكن الناس من الحديث صوتياً عبر الأسلاك، وعبر مسافات بعيدة لأول مرة.</a:t>
            </a:r>
          </a:p>
          <a:p>
            <a:pPr marL="0" indent="0">
              <a:buNone/>
            </a:pPr>
            <a:endParaRPr lang="ar-SA" dirty="0"/>
          </a:p>
        </p:txBody>
      </p:sp>
      <p:pic>
        <p:nvPicPr>
          <p:cNvPr id="4" name="صورة 3" descr="telephone.jpg"/>
          <p:cNvPicPr>
            <a:picLocks noChangeAspect="1"/>
          </p:cNvPicPr>
          <p:nvPr/>
        </p:nvPicPr>
        <p:blipFill>
          <a:blip r:embed="rId2" cstate="print"/>
          <a:stretch>
            <a:fillRect/>
          </a:stretch>
        </p:blipFill>
        <p:spPr>
          <a:xfrm>
            <a:off x="1187624" y="1772816"/>
            <a:ext cx="1872208" cy="2516738"/>
          </a:xfrm>
          <a:prstGeom prst="rect">
            <a:avLst/>
          </a:prstGeom>
        </p:spPr>
      </p:pic>
    </p:spTree>
    <p:extLst>
      <p:ext uri="{BB962C8B-B14F-4D97-AF65-F5344CB8AC3E}">
        <p14:creationId xmlns:p14="http://schemas.microsoft.com/office/powerpoint/2010/main" val="1215352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83768" y="1600200"/>
            <a:ext cx="6203032" cy="4525963"/>
          </a:xfrm>
        </p:spPr>
        <p:txBody>
          <a:bodyPr>
            <a:normAutofit lnSpcReduction="10000"/>
          </a:bodyPr>
          <a:lstStyle/>
          <a:p>
            <a:pPr marL="0" indent="0">
              <a:buNone/>
            </a:pPr>
            <a:r>
              <a:rPr lang="ar-SA" dirty="0" smtClean="0"/>
              <a:t>وتطور الهاتف ليكون وسيلة، ليس لنقل الصوت والمحادثات، فقط بل لنقل المعلومات من طرف إلى آخر مثل أجهزة التيلكس والفاكس، ثم كوسيلة للإتصال عبر الإنترنت.</a:t>
            </a:r>
          </a:p>
          <a:p>
            <a:pPr marL="0" indent="0">
              <a:buNone/>
            </a:pPr>
            <a:endParaRPr lang="ar-SA" dirty="0" smtClean="0"/>
          </a:p>
          <a:p>
            <a:pPr marL="0" indent="0">
              <a:buNone/>
            </a:pPr>
            <a:r>
              <a:rPr lang="ar-SA" dirty="0" smtClean="0"/>
              <a:t>من ناحية أخرى، تم اختراع الهاتف المحمول (الجوال)، الذي يتيح للناس الإتصال من أي مكان إلى أي مكان آخر، بدون الحاجة لشبكة هاتف سلكية.</a:t>
            </a:r>
          </a:p>
          <a:p>
            <a:pPr marL="0" indent="0">
              <a:buNone/>
            </a:pPr>
            <a:endParaRPr lang="ar-SA" dirty="0" smtClean="0"/>
          </a:p>
        </p:txBody>
      </p:sp>
      <p:pic>
        <p:nvPicPr>
          <p:cNvPr id="4" name="صورة 3" descr="old-telephone.jpg"/>
          <p:cNvPicPr>
            <a:picLocks noChangeAspect="1"/>
          </p:cNvPicPr>
          <p:nvPr/>
        </p:nvPicPr>
        <p:blipFill>
          <a:blip r:embed="rId2" cstate="print"/>
          <a:stretch>
            <a:fillRect/>
          </a:stretch>
        </p:blipFill>
        <p:spPr>
          <a:xfrm>
            <a:off x="413538" y="1484784"/>
            <a:ext cx="2177734" cy="1742187"/>
          </a:xfrm>
          <a:prstGeom prst="rect">
            <a:avLst/>
          </a:prstGeom>
        </p:spPr>
      </p:pic>
      <p:pic>
        <p:nvPicPr>
          <p:cNvPr id="5" name="صورة 4" descr="cellphone.gif"/>
          <p:cNvPicPr>
            <a:picLocks noChangeAspect="1"/>
          </p:cNvPicPr>
          <p:nvPr/>
        </p:nvPicPr>
        <p:blipFill>
          <a:blip r:embed="rId3" cstate="print"/>
          <a:stretch>
            <a:fillRect/>
          </a:stretch>
        </p:blipFill>
        <p:spPr>
          <a:xfrm>
            <a:off x="755576" y="3789040"/>
            <a:ext cx="1511164" cy="1628800"/>
          </a:xfrm>
          <a:prstGeom prst="rect">
            <a:avLst/>
          </a:prstGeom>
        </p:spPr>
      </p:pic>
    </p:spTree>
    <p:extLst>
      <p:ext uri="{BB962C8B-B14F-4D97-AF65-F5344CB8AC3E}">
        <p14:creationId xmlns:p14="http://schemas.microsoft.com/office/powerpoint/2010/main" val="30760406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23728" y="1600200"/>
            <a:ext cx="6563072" cy="4525963"/>
          </a:xfrm>
        </p:spPr>
        <p:txBody>
          <a:bodyPr>
            <a:normAutofit lnSpcReduction="10000"/>
          </a:bodyPr>
          <a:lstStyle/>
          <a:p>
            <a:pPr marL="0" indent="0">
              <a:buNone/>
            </a:pPr>
            <a:r>
              <a:rPr lang="ar-SA" dirty="0" smtClean="0"/>
              <a:t>وتستخدم الهواتف الجوالة في الاتصال الصوتي، وفي إرسال الرسائل المكتوبة والمصورة، </a:t>
            </a:r>
            <a:r>
              <a:rPr lang="ar-SA" dirty="0" err="1" smtClean="0"/>
              <a:t>والإستماع</a:t>
            </a:r>
            <a:r>
              <a:rPr lang="ar-SA" dirty="0" smtClean="0"/>
              <a:t> للإذاعات، والدخول </a:t>
            </a:r>
            <a:r>
              <a:rPr lang="ar-SA" dirty="0" err="1" smtClean="0"/>
              <a:t>للإنترنت.</a:t>
            </a:r>
            <a:r>
              <a:rPr lang="ar-SA" dirty="0" smtClean="0"/>
              <a:t> كما أنها تستخدم في التصوير كما ذكرنا.</a:t>
            </a:r>
          </a:p>
          <a:p>
            <a:pPr marL="0" indent="0">
              <a:buNone/>
            </a:pPr>
            <a:endParaRPr lang="ar-SA" dirty="0" smtClean="0"/>
          </a:p>
          <a:p>
            <a:pPr marL="0" indent="0">
              <a:buNone/>
            </a:pPr>
            <a:r>
              <a:rPr lang="ar-SA" dirty="0" smtClean="0"/>
              <a:t>وأحياناً تكون المعلومات والصور التي يرسلها الأشخاص العاديون إلى وسائل الإعلام مصادر أخبار </a:t>
            </a:r>
            <a:r>
              <a:rPr lang="ar-SA" dirty="0" err="1" smtClean="0"/>
              <a:t>هامة.</a:t>
            </a:r>
            <a:r>
              <a:rPr lang="ar-SA" dirty="0" smtClean="0"/>
              <a:t> وهذا ما يطلق عليه </a:t>
            </a:r>
            <a:r>
              <a:rPr lang="ar-SA" dirty="0" err="1" smtClean="0"/>
              <a:t>أحياناً </a:t>
            </a:r>
            <a:r>
              <a:rPr lang="ar-SA" dirty="0" smtClean="0"/>
              <a:t>(صحافة المواطن</a:t>
            </a:r>
            <a:r>
              <a:rPr lang="en-US" sz="2800" dirty="0" smtClean="0"/>
              <a:t>Citizen</a:t>
            </a:r>
            <a:r>
              <a:rPr lang="en-US" dirty="0" smtClean="0"/>
              <a:t> </a:t>
            </a:r>
            <a:r>
              <a:rPr lang="en-US" sz="2800" dirty="0" smtClean="0"/>
              <a:t>Journalism</a:t>
            </a:r>
            <a:r>
              <a:rPr lang="en-US" dirty="0" smtClean="0"/>
              <a:t> </a:t>
            </a:r>
            <a:r>
              <a:rPr lang="ar-SA" dirty="0" err="1" smtClean="0"/>
              <a:t>).</a:t>
            </a:r>
            <a:endParaRPr lang="ar-SA" dirty="0" smtClean="0"/>
          </a:p>
          <a:p>
            <a:pPr marL="0" indent="0">
              <a:buNone/>
            </a:pPr>
            <a:endParaRPr lang="ar-SA" dirty="0"/>
          </a:p>
        </p:txBody>
      </p:sp>
      <p:pic>
        <p:nvPicPr>
          <p:cNvPr id="5" name="صورة 4" descr="large_iphone.jpg"/>
          <p:cNvPicPr>
            <a:picLocks noChangeAspect="1"/>
          </p:cNvPicPr>
          <p:nvPr/>
        </p:nvPicPr>
        <p:blipFill>
          <a:blip r:embed="rId2" cstate="print"/>
          <a:srcRect l="13125" r="18626"/>
          <a:stretch>
            <a:fillRect/>
          </a:stretch>
        </p:blipFill>
        <p:spPr>
          <a:xfrm>
            <a:off x="467544" y="1556792"/>
            <a:ext cx="1769212" cy="1800200"/>
          </a:xfrm>
          <a:prstGeom prst="rect">
            <a:avLst/>
          </a:prstGeom>
        </p:spPr>
      </p:pic>
    </p:spTree>
    <p:extLst>
      <p:ext uri="{BB962C8B-B14F-4D97-AF65-F5344CB8AC3E}">
        <p14:creationId xmlns:p14="http://schemas.microsoft.com/office/powerpoint/2010/main" val="3633463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tx2">
                    <a:lumMod val="75000"/>
                  </a:schemeClr>
                </a:solidFill>
              </a:rPr>
              <a:t>مقدمة</a:t>
            </a:r>
            <a:endParaRPr lang="ar-SA" dirty="0">
              <a:solidFill>
                <a:schemeClr val="tx2">
                  <a:lumMod val="75000"/>
                </a:schemeClr>
              </a:solidFill>
            </a:endParaRPr>
          </a:p>
        </p:txBody>
      </p:sp>
      <p:sp>
        <p:nvSpPr>
          <p:cNvPr id="3" name="عنصر نائب للمحتوى 2"/>
          <p:cNvSpPr>
            <a:spLocks noGrp="1"/>
          </p:cNvSpPr>
          <p:nvPr>
            <p:ph idx="1"/>
          </p:nvPr>
        </p:nvSpPr>
        <p:spPr>
          <a:xfrm>
            <a:off x="3059832" y="1600200"/>
            <a:ext cx="5626968" cy="4421087"/>
          </a:xfrm>
        </p:spPr>
        <p:txBody>
          <a:bodyPr>
            <a:normAutofit/>
          </a:bodyPr>
          <a:lstStyle/>
          <a:p>
            <a:pPr marL="0" indent="0">
              <a:buNone/>
            </a:pPr>
            <a:r>
              <a:rPr lang="ar-SA" dirty="0" smtClean="0"/>
              <a:t>في هذا المقرر سنتعرف </a:t>
            </a:r>
            <a:r>
              <a:rPr lang="ar-SA" b="1" dirty="0" smtClean="0"/>
              <a:t>على </a:t>
            </a:r>
            <a:r>
              <a:rPr lang="ar-SA" b="1" dirty="0"/>
              <a:t> </a:t>
            </a:r>
            <a:r>
              <a:rPr lang="ar-SA" b="1" dirty="0" smtClean="0"/>
              <a:t>نظريات الاتصال، وتحديدا نظريات الاتصال الجماهيري، بمعنى نظريات وسائل الإعلام</a:t>
            </a:r>
          </a:p>
          <a:p>
            <a:pPr marL="0" indent="0">
              <a:buNone/>
            </a:pPr>
            <a:endParaRPr lang="ar-SA" b="1" dirty="0" smtClean="0"/>
          </a:p>
          <a:p>
            <a:pPr marL="0" indent="0">
              <a:buNone/>
            </a:pPr>
            <a:r>
              <a:rPr lang="ar-SA" dirty="0" smtClean="0"/>
              <a:t>كما سنتعرف على تطور وسائل الإعلام وأهميتها في المجتمع، وسندرس الطرق التي تؤثر بها وسائل الإعلام على الأفراد والمجتمعات.</a:t>
            </a:r>
            <a:endParaRPr lang="ar-SA" dirty="0"/>
          </a:p>
        </p:txBody>
      </p:sp>
      <p:pic>
        <p:nvPicPr>
          <p:cNvPr id="5" name="صورة 4" descr="mass_media.jpg"/>
          <p:cNvPicPr>
            <a:picLocks noChangeAspect="1"/>
          </p:cNvPicPr>
          <p:nvPr/>
        </p:nvPicPr>
        <p:blipFill>
          <a:blip r:embed="rId2" cstate="print"/>
          <a:stretch>
            <a:fillRect/>
          </a:stretch>
        </p:blipFill>
        <p:spPr>
          <a:xfrm>
            <a:off x="323528" y="1700808"/>
            <a:ext cx="2685448" cy="28083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خامساً: الإذاعة</a:t>
            </a:r>
            <a:endParaRPr lang="ar-SA" dirty="0">
              <a:solidFill>
                <a:srgbClr val="002060"/>
              </a:solidFill>
            </a:endParaRPr>
          </a:p>
        </p:txBody>
      </p:sp>
      <p:sp>
        <p:nvSpPr>
          <p:cNvPr id="3" name="عنصر نائب للمحتوى 2"/>
          <p:cNvSpPr>
            <a:spLocks noGrp="1"/>
          </p:cNvSpPr>
          <p:nvPr>
            <p:ph idx="1"/>
          </p:nvPr>
        </p:nvSpPr>
        <p:spPr>
          <a:xfrm>
            <a:off x="3491880" y="1600200"/>
            <a:ext cx="5194920" cy="4525963"/>
          </a:xfrm>
        </p:spPr>
        <p:txBody>
          <a:bodyPr>
            <a:normAutofit/>
          </a:bodyPr>
          <a:lstStyle/>
          <a:p>
            <a:pPr marL="0" indent="0">
              <a:buNone/>
            </a:pPr>
            <a:r>
              <a:rPr lang="ar-SA" dirty="0" smtClean="0"/>
              <a:t>بدأ الإرسال </a:t>
            </a:r>
            <a:r>
              <a:rPr lang="ar-SA" dirty="0" err="1" smtClean="0"/>
              <a:t>بالراديو </a:t>
            </a:r>
            <a:r>
              <a:rPr lang="ar-SA" dirty="0" smtClean="0"/>
              <a:t>(الإرسال اللاسلكي) على شكل تجارب في نهاية القرن التاسع عشر على يد كثير من المخترعين، ومن أشهرهم الألماني رودولف </a:t>
            </a:r>
            <a:r>
              <a:rPr lang="ar-SA" dirty="0" err="1" smtClean="0"/>
              <a:t>هيرتز</a:t>
            </a:r>
            <a:r>
              <a:rPr lang="ar-SA" dirty="0" smtClean="0"/>
              <a:t> </a:t>
            </a:r>
            <a:r>
              <a:rPr lang="en-US" sz="2800" dirty="0" smtClean="0"/>
              <a:t>Hertz</a:t>
            </a:r>
            <a:r>
              <a:rPr lang="ar-SA" dirty="0" smtClean="0"/>
              <a:t> والإيطالي </a:t>
            </a:r>
            <a:r>
              <a:rPr lang="ar-SA" dirty="0" err="1" smtClean="0"/>
              <a:t>ماركوني</a:t>
            </a:r>
            <a:r>
              <a:rPr lang="ar-SA" dirty="0" smtClean="0"/>
              <a:t> </a:t>
            </a:r>
            <a:r>
              <a:rPr lang="en-US" sz="2800" dirty="0" smtClean="0"/>
              <a:t>Marconi</a:t>
            </a:r>
            <a:r>
              <a:rPr lang="en-US" dirty="0" smtClean="0"/>
              <a:t> </a:t>
            </a:r>
            <a:r>
              <a:rPr lang="ar-SA" dirty="0" err="1" smtClean="0"/>
              <a:t>.</a:t>
            </a:r>
            <a:endParaRPr lang="ar-SA" dirty="0" smtClean="0"/>
          </a:p>
        </p:txBody>
      </p:sp>
      <p:pic>
        <p:nvPicPr>
          <p:cNvPr id="4" name="صورة 3" descr="marconi.jpg"/>
          <p:cNvPicPr>
            <a:picLocks noChangeAspect="1"/>
          </p:cNvPicPr>
          <p:nvPr/>
        </p:nvPicPr>
        <p:blipFill>
          <a:blip r:embed="rId2" cstate="print"/>
          <a:stretch>
            <a:fillRect/>
          </a:stretch>
        </p:blipFill>
        <p:spPr>
          <a:xfrm>
            <a:off x="395536" y="1556792"/>
            <a:ext cx="3272158" cy="2088232"/>
          </a:xfrm>
          <a:prstGeom prst="rect">
            <a:avLst/>
          </a:prstGeom>
        </p:spPr>
      </p:pic>
      <p:sp>
        <p:nvSpPr>
          <p:cNvPr id="5" name="مربع نص 4"/>
          <p:cNvSpPr txBox="1"/>
          <p:nvPr/>
        </p:nvSpPr>
        <p:spPr>
          <a:xfrm>
            <a:off x="1259632" y="3861048"/>
            <a:ext cx="1178528"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err="1" smtClean="0"/>
              <a:t>ماركوني</a:t>
            </a:r>
            <a:endParaRPr lang="ar-SA" sz="2800" dirty="0"/>
          </a:p>
        </p:txBody>
      </p:sp>
    </p:spTree>
    <p:extLst>
      <p:ext uri="{BB962C8B-B14F-4D97-AF65-F5344CB8AC3E}">
        <p14:creationId xmlns:p14="http://schemas.microsoft.com/office/powerpoint/2010/main" val="3147795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75856" y="1600200"/>
            <a:ext cx="5410944" cy="4525963"/>
          </a:xfrm>
        </p:spPr>
        <p:txBody>
          <a:bodyPr/>
          <a:lstStyle/>
          <a:p>
            <a:pPr marL="0" indent="0">
              <a:buNone/>
            </a:pPr>
            <a:r>
              <a:rPr lang="ar-SA" dirty="0" smtClean="0"/>
              <a:t>في عام </a:t>
            </a:r>
            <a:r>
              <a:rPr lang="ar-SA" dirty="0" err="1" smtClean="0"/>
              <a:t>1906م</a:t>
            </a:r>
            <a:r>
              <a:rPr lang="ar-SA" dirty="0" smtClean="0"/>
              <a:t> قام الأمريكي </a:t>
            </a:r>
            <a:r>
              <a:rPr lang="ar-SA" dirty="0" err="1" smtClean="0"/>
              <a:t>ريجينالد</a:t>
            </a:r>
            <a:r>
              <a:rPr lang="ar-SA" dirty="0" smtClean="0"/>
              <a:t> فيسندن </a:t>
            </a:r>
            <a:r>
              <a:rPr lang="en-US" sz="2800" dirty="0" err="1" smtClean="0"/>
              <a:t>Fissenden</a:t>
            </a:r>
            <a:r>
              <a:rPr lang="en-US" dirty="0" smtClean="0"/>
              <a:t> </a:t>
            </a:r>
            <a:r>
              <a:rPr lang="ar-SA" dirty="0" smtClean="0"/>
              <a:t> بإذاعة الموسيقى والكلام لأول مرة لأجهزة </a:t>
            </a:r>
            <a:r>
              <a:rPr lang="ar-SA" dirty="0" err="1" smtClean="0"/>
              <a:t>الأستقبال.</a:t>
            </a:r>
            <a:endParaRPr lang="ar-SA" dirty="0" smtClean="0"/>
          </a:p>
          <a:p>
            <a:pPr marL="0" indent="0">
              <a:buNone/>
            </a:pPr>
            <a:r>
              <a:rPr lang="ar-SA" dirty="0" smtClean="0"/>
              <a:t>وظهرت أول محطة إذاعة تجارية في مدينة </a:t>
            </a:r>
            <a:r>
              <a:rPr lang="ar-SA" dirty="0" err="1" smtClean="0"/>
              <a:t>بيتسبرغ</a:t>
            </a:r>
            <a:r>
              <a:rPr lang="ar-SA" dirty="0" smtClean="0"/>
              <a:t> في ولاية </a:t>
            </a:r>
            <a:r>
              <a:rPr lang="ar-SA" dirty="0" err="1" smtClean="0"/>
              <a:t>بنسلفينيا</a:t>
            </a:r>
            <a:r>
              <a:rPr lang="ar-SA" dirty="0" smtClean="0"/>
              <a:t> في أمريكا </a:t>
            </a:r>
            <a:r>
              <a:rPr lang="ar-SA" dirty="0" err="1" smtClean="0"/>
              <a:t>بإسم</a:t>
            </a:r>
            <a:r>
              <a:rPr lang="ar-SA" dirty="0" smtClean="0"/>
              <a:t> </a:t>
            </a:r>
            <a:r>
              <a:rPr lang="en-US" sz="2800" dirty="0" smtClean="0"/>
              <a:t>KDKA</a:t>
            </a:r>
            <a:r>
              <a:rPr lang="ar-SA" dirty="0" smtClean="0"/>
              <a:t> عام </a:t>
            </a:r>
            <a:r>
              <a:rPr lang="ar-SA" dirty="0" err="1" smtClean="0"/>
              <a:t>1920م.</a:t>
            </a:r>
            <a:endParaRPr lang="ar-SA" dirty="0" smtClean="0"/>
          </a:p>
          <a:p>
            <a:pPr marL="0" indent="0">
              <a:buNone/>
            </a:pPr>
            <a:endParaRPr lang="ar-SA" dirty="0"/>
          </a:p>
        </p:txBody>
      </p:sp>
      <p:pic>
        <p:nvPicPr>
          <p:cNvPr id="4" name="صورة 3" descr="parlt-046.jpg"/>
          <p:cNvPicPr>
            <a:picLocks noChangeAspect="1"/>
          </p:cNvPicPr>
          <p:nvPr/>
        </p:nvPicPr>
        <p:blipFill>
          <a:blip r:embed="rId2" cstate="print"/>
          <a:stretch>
            <a:fillRect/>
          </a:stretch>
        </p:blipFill>
        <p:spPr>
          <a:xfrm>
            <a:off x="827584" y="1700808"/>
            <a:ext cx="2304256" cy="2869025"/>
          </a:xfrm>
          <a:prstGeom prst="rect">
            <a:avLst/>
          </a:prstGeom>
        </p:spPr>
      </p:pic>
    </p:spTree>
    <p:extLst>
      <p:ext uri="{BB962C8B-B14F-4D97-AF65-F5344CB8AC3E}">
        <p14:creationId xmlns:p14="http://schemas.microsoft.com/office/powerpoint/2010/main" val="387967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1196752"/>
            <a:ext cx="7931224" cy="4929411"/>
          </a:xfrm>
        </p:spPr>
        <p:txBody>
          <a:bodyPr>
            <a:normAutofit lnSpcReduction="10000"/>
          </a:bodyPr>
          <a:lstStyle/>
          <a:p>
            <a:pPr marL="0" indent="0">
              <a:buNone/>
            </a:pPr>
            <a:r>
              <a:rPr lang="ar-SA" dirty="0" smtClean="0"/>
              <a:t>بعد ذلك تطور البث الإذاعي على </a:t>
            </a:r>
            <a:r>
              <a:rPr lang="ar-SA" dirty="0" err="1" smtClean="0"/>
              <a:t>شكلين:</a:t>
            </a:r>
            <a:endParaRPr lang="ar-SA" dirty="0" smtClean="0"/>
          </a:p>
          <a:p>
            <a:pPr marL="0" indent="0">
              <a:buNone/>
            </a:pPr>
            <a:endParaRPr lang="ar-SA" dirty="0" smtClean="0"/>
          </a:p>
          <a:p>
            <a:pPr marL="0" indent="0">
              <a:buNone/>
            </a:pPr>
            <a:r>
              <a:rPr lang="ar-SA" dirty="0" smtClean="0"/>
              <a:t>النمط التجاري الذي نشأ في أمريكا.</a:t>
            </a:r>
          </a:p>
          <a:p>
            <a:pPr marL="0" indent="0">
              <a:buNone/>
            </a:pPr>
            <a:r>
              <a:rPr lang="ar-SA" dirty="0" smtClean="0"/>
              <a:t>والنمط الحكومي الذي نشأ في بريطانيا.</a:t>
            </a:r>
          </a:p>
          <a:p>
            <a:pPr marL="0" indent="0">
              <a:buNone/>
            </a:pPr>
            <a:endParaRPr lang="ar-SA" dirty="0" smtClean="0"/>
          </a:p>
          <a:p>
            <a:pPr marL="0" indent="0">
              <a:buNone/>
            </a:pPr>
            <a:r>
              <a:rPr lang="ar-SA" dirty="0" err="1" smtClean="0"/>
              <a:t>وإستمر</a:t>
            </a:r>
            <a:r>
              <a:rPr lang="ar-SA" dirty="0" smtClean="0"/>
              <a:t> هذا التصنيف حتى بعد اختراع التلفزيون. وجميع محطات الإذاعة والتلفزيون في العالم اليوم تتبع إما النموذج الأمريكي التجاري، أو النموذج البريطاني </a:t>
            </a:r>
            <a:r>
              <a:rPr lang="ar-SA" dirty="0" err="1" smtClean="0"/>
              <a:t>الحكومي </a:t>
            </a:r>
            <a:r>
              <a:rPr lang="ar-SA" dirty="0" smtClean="0"/>
              <a:t>(ويسمى أيضاً النموذج العمومي </a:t>
            </a:r>
            <a:r>
              <a:rPr lang="en-US" dirty="0" smtClean="0"/>
              <a:t>public</a:t>
            </a:r>
            <a:r>
              <a:rPr lang="ar-SA" dirty="0" err="1" smtClean="0"/>
              <a:t>).</a:t>
            </a:r>
            <a:endParaRPr lang="ar-SA" dirty="0"/>
          </a:p>
        </p:txBody>
      </p:sp>
      <p:pic>
        <p:nvPicPr>
          <p:cNvPr id="4" name="صورة 3" descr="BBC-Logo.jpg"/>
          <p:cNvPicPr>
            <a:picLocks noChangeAspect="1"/>
          </p:cNvPicPr>
          <p:nvPr/>
        </p:nvPicPr>
        <p:blipFill>
          <a:blip r:embed="rId2" cstate="print"/>
          <a:stretch>
            <a:fillRect/>
          </a:stretch>
        </p:blipFill>
        <p:spPr>
          <a:xfrm>
            <a:off x="827584" y="2924944"/>
            <a:ext cx="1584176" cy="761623"/>
          </a:xfrm>
          <a:prstGeom prst="rect">
            <a:avLst/>
          </a:prstGeom>
        </p:spPr>
      </p:pic>
      <p:pic>
        <p:nvPicPr>
          <p:cNvPr id="5" name="صورة 4" descr="network-logos.png"/>
          <p:cNvPicPr>
            <a:picLocks noChangeAspect="1"/>
          </p:cNvPicPr>
          <p:nvPr/>
        </p:nvPicPr>
        <p:blipFill>
          <a:blip r:embed="rId3" cstate="print"/>
          <a:stretch>
            <a:fillRect/>
          </a:stretch>
        </p:blipFill>
        <p:spPr>
          <a:xfrm>
            <a:off x="899592" y="908720"/>
            <a:ext cx="1688976" cy="1663641"/>
          </a:xfrm>
          <a:prstGeom prst="rect">
            <a:avLst/>
          </a:prstGeom>
        </p:spPr>
      </p:pic>
    </p:spTree>
    <p:extLst>
      <p:ext uri="{BB962C8B-B14F-4D97-AF65-F5344CB8AC3E}">
        <p14:creationId xmlns:p14="http://schemas.microsoft.com/office/powerpoint/2010/main" val="2100484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39752" y="1600200"/>
            <a:ext cx="6347048" cy="4525963"/>
          </a:xfrm>
        </p:spPr>
        <p:txBody>
          <a:bodyPr>
            <a:normAutofit/>
          </a:bodyPr>
          <a:lstStyle/>
          <a:p>
            <a:pPr marL="0" indent="0">
              <a:buNone/>
            </a:pPr>
            <a:r>
              <a:rPr lang="ar-SA" dirty="0" smtClean="0"/>
              <a:t>بعد ظهور التلفزيون، حاولت محطات الإذاعة، خاصة في أمريكا وأوروبا منافسته والإبقاء على مستمعيها، ونجحت في ذلك، عن طريق التنويع والتخصص في بث البرامج والموسيقى والأخبار.</a:t>
            </a:r>
          </a:p>
          <a:p>
            <a:pPr marL="0" indent="0">
              <a:buNone/>
            </a:pPr>
            <a:r>
              <a:rPr lang="ar-SA" dirty="0" smtClean="0"/>
              <a:t>الإذاعة الآن تصل إلى الجمهور عبر الهواء من خلال موجات </a:t>
            </a:r>
            <a:r>
              <a:rPr lang="en-US" sz="2800" dirty="0" smtClean="0"/>
              <a:t>AM</a:t>
            </a:r>
            <a:r>
              <a:rPr lang="en-US" dirty="0" smtClean="0"/>
              <a:t> </a:t>
            </a:r>
            <a:r>
              <a:rPr lang="ar-SA" dirty="0" smtClean="0"/>
              <a:t> و</a:t>
            </a:r>
            <a:r>
              <a:rPr lang="en-US" sz="2800" dirty="0" smtClean="0"/>
              <a:t>FM</a:t>
            </a:r>
            <a:r>
              <a:rPr lang="ar-SA" dirty="0" smtClean="0"/>
              <a:t>، وكذلك من خلال الأقمار الصناعية، والإنترنت، والهواتف الذكية.</a:t>
            </a:r>
            <a:endParaRPr lang="ar-SA" dirty="0"/>
          </a:p>
        </p:txBody>
      </p:sp>
      <p:pic>
        <p:nvPicPr>
          <p:cNvPr id="5" name="صورة 4" descr="internet_radio (1).jpg"/>
          <p:cNvPicPr>
            <a:picLocks noChangeAspect="1"/>
          </p:cNvPicPr>
          <p:nvPr/>
        </p:nvPicPr>
        <p:blipFill>
          <a:blip r:embed="rId2" cstate="print"/>
          <a:srcRect l="9926" r="10668"/>
          <a:stretch>
            <a:fillRect/>
          </a:stretch>
        </p:blipFill>
        <p:spPr>
          <a:xfrm>
            <a:off x="251520" y="1628800"/>
            <a:ext cx="2304256" cy="2321496"/>
          </a:xfrm>
          <a:prstGeom prst="rect">
            <a:avLst/>
          </a:prstGeom>
        </p:spPr>
      </p:pic>
    </p:spTree>
    <p:extLst>
      <p:ext uri="{BB962C8B-B14F-4D97-AF65-F5344CB8AC3E}">
        <p14:creationId xmlns:p14="http://schemas.microsoft.com/office/powerpoint/2010/main" val="37375565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سادساً: السينما</a:t>
            </a:r>
            <a:endParaRPr lang="ar-SA" dirty="0">
              <a:solidFill>
                <a:srgbClr val="002060"/>
              </a:solidFill>
            </a:endParaRPr>
          </a:p>
        </p:txBody>
      </p:sp>
      <p:sp>
        <p:nvSpPr>
          <p:cNvPr id="3" name="عنصر نائب للمحتوى 2"/>
          <p:cNvSpPr>
            <a:spLocks noGrp="1"/>
          </p:cNvSpPr>
          <p:nvPr>
            <p:ph idx="1"/>
          </p:nvPr>
        </p:nvSpPr>
        <p:spPr>
          <a:xfrm>
            <a:off x="3131840" y="1600200"/>
            <a:ext cx="5554960" cy="4525963"/>
          </a:xfrm>
        </p:spPr>
        <p:txBody>
          <a:bodyPr>
            <a:normAutofit lnSpcReduction="10000"/>
          </a:bodyPr>
          <a:lstStyle/>
          <a:p>
            <a:pPr marL="0" indent="0">
              <a:buNone/>
            </a:pPr>
            <a:r>
              <a:rPr lang="ar-SA" dirty="0" smtClean="0"/>
              <a:t>كان هناك اختراعات أولية في تاريخ السينما على شكل علب، أو أسطوانات ذات حركة دائرية، تعطي المشاهد إيحاء بحركة الصورة.</a:t>
            </a:r>
          </a:p>
          <a:p>
            <a:pPr marL="0" indent="0">
              <a:buNone/>
            </a:pPr>
            <a:endParaRPr lang="ar-SA" dirty="0" smtClean="0"/>
          </a:p>
          <a:p>
            <a:pPr marL="0" indent="0">
              <a:buNone/>
            </a:pPr>
            <a:r>
              <a:rPr lang="ar-SA" dirty="0" smtClean="0"/>
              <a:t>منها </a:t>
            </a:r>
            <a:r>
              <a:rPr lang="ar-SA" dirty="0" err="1" smtClean="0"/>
              <a:t>لعبة </a:t>
            </a:r>
            <a:r>
              <a:rPr lang="ar-SA" dirty="0" smtClean="0"/>
              <a:t>(</a:t>
            </a:r>
            <a:r>
              <a:rPr lang="ar-SA" dirty="0" err="1" smtClean="0"/>
              <a:t>الثوماتروب</a:t>
            </a:r>
            <a:r>
              <a:rPr lang="ar-SA" dirty="0" smtClean="0"/>
              <a:t> </a:t>
            </a:r>
            <a:r>
              <a:rPr lang="en-US" sz="2800" dirty="0" err="1" smtClean="0"/>
              <a:t>Thaumatrope</a:t>
            </a:r>
            <a:r>
              <a:rPr lang="ar-SA" dirty="0" err="1" smtClean="0"/>
              <a:t>)</a:t>
            </a:r>
            <a:endParaRPr lang="ar-SA" dirty="0" smtClean="0"/>
          </a:p>
          <a:p>
            <a:pPr marL="0" indent="0">
              <a:buNone/>
            </a:pPr>
            <a:endParaRPr lang="ar-SA" dirty="0" smtClean="0"/>
          </a:p>
          <a:p>
            <a:pPr marL="0" indent="0">
              <a:buNone/>
            </a:pPr>
            <a:r>
              <a:rPr lang="ar-SA" dirty="0" smtClean="0"/>
              <a:t>وكذلك المنظار </a:t>
            </a:r>
            <a:r>
              <a:rPr lang="ar-SA" dirty="0" err="1" smtClean="0"/>
              <a:t>الدائري </a:t>
            </a:r>
            <a:r>
              <a:rPr lang="ar-SA" dirty="0" smtClean="0"/>
              <a:t>(</a:t>
            </a:r>
            <a:r>
              <a:rPr lang="ar-SA" dirty="0" err="1" smtClean="0"/>
              <a:t>زوتروب</a:t>
            </a:r>
            <a:r>
              <a:rPr lang="ar-SA" dirty="0" smtClean="0"/>
              <a:t> </a:t>
            </a:r>
            <a:r>
              <a:rPr lang="en-US" dirty="0" smtClean="0"/>
              <a:t>(</a:t>
            </a:r>
            <a:r>
              <a:rPr lang="en-US" sz="2800" dirty="0" smtClean="0"/>
              <a:t>Zoetrope</a:t>
            </a:r>
            <a:endParaRPr lang="ar-SA" sz="2800" dirty="0"/>
          </a:p>
        </p:txBody>
      </p:sp>
      <p:pic>
        <p:nvPicPr>
          <p:cNvPr id="4" name="صورة 3" descr="birdcage.jpg"/>
          <p:cNvPicPr>
            <a:picLocks noChangeAspect="1"/>
          </p:cNvPicPr>
          <p:nvPr/>
        </p:nvPicPr>
        <p:blipFill>
          <a:blip r:embed="rId2" cstate="print"/>
          <a:stretch>
            <a:fillRect/>
          </a:stretch>
        </p:blipFill>
        <p:spPr>
          <a:xfrm>
            <a:off x="395536" y="1484784"/>
            <a:ext cx="2769538" cy="1800200"/>
          </a:xfrm>
          <a:prstGeom prst="rect">
            <a:avLst/>
          </a:prstGeom>
        </p:spPr>
      </p:pic>
      <p:pic>
        <p:nvPicPr>
          <p:cNvPr id="5" name="صورة 4" descr="Zoetrope.jpg"/>
          <p:cNvPicPr>
            <a:picLocks noChangeAspect="1"/>
          </p:cNvPicPr>
          <p:nvPr/>
        </p:nvPicPr>
        <p:blipFill>
          <a:blip r:embed="rId3" cstate="print"/>
          <a:stretch>
            <a:fillRect/>
          </a:stretch>
        </p:blipFill>
        <p:spPr>
          <a:xfrm>
            <a:off x="971600" y="3573016"/>
            <a:ext cx="1719072" cy="2438400"/>
          </a:xfrm>
          <a:prstGeom prst="rect">
            <a:avLst/>
          </a:prstGeom>
        </p:spPr>
      </p:pic>
    </p:spTree>
    <p:extLst>
      <p:ext uri="{BB962C8B-B14F-4D97-AF65-F5344CB8AC3E}">
        <p14:creationId xmlns:p14="http://schemas.microsoft.com/office/powerpoint/2010/main" val="256315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627784" y="1600200"/>
            <a:ext cx="6059016" cy="4525963"/>
          </a:xfrm>
        </p:spPr>
        <p:txBody>
          <a:bodyPr>
            <a:normAutofit/>
          </a:bodyPr>
          <a:lstStyle/>
          <a:p>
            <a:pPr marL="0" indent="0">
              <a:buNone/>
            </a:pPr>
            <a:r>
              <a:rPr lang="ar-SA" dirty="0" smtClean="0"/>
              <a:t>ولكن الاختراع المهم جاء على يد المصور البريطاني (إدوارد </a:t>
            </a:r>
            <a:r>
              <a:rPr lang="ar-SA" dirty="0" err="1" smtClean="0"/>
              <a:t>مويبردج</a:t>
            </a:r>
            <a:r>
              <a:rPr lang="ar-SA" dirty="0" smtClean="0"/>
              <a:t>) </a:t>
            </a:r>
            <a:r>
              <a:rPr lang="en-US" sz="2800" dirty="0" err="1" smtClean="0"/>
              <a:t>Eadweard</a:t>
            </a:r>
            <a:r>
              <a:rPr lang="en-US" sz="2800" dirty="0" smtClean="0"/>
              <a:t> Muybridge</a:t>
            </a:r>
            <a:r>
              <a:rPr lang="ar-SA" sz="2800" dirty="0" smtClean="0"/>
              <a:t>، </a:t>
            </a:r>
            <a:r>
              <a:rPr lang="ar-SA" dirty="0" smtClean="0"/>
              <a:t>الذي كان يصور الحيوانات والطيور في حركة مستمرة، أي بعدة لقطات </a:t>
            </a:r>
            <a:r>
              <a:rPr lang="ar-SA" dirty="0" err="1" smtClean="0"/>
              <a:t>متتالية.</a:t>
            </a:r>
            <a:r>
              <a:rPr lang="ar-SA" dirty="0" smtClean="0"/>
              <a:t> وأكتشف أن عملية عرض هذه الصور المتتالية بسرعة توهم العين بأن الحيوان أو الطائر يتحرك على الشاشة.</a:t>
            </a:r>
          </a:p>
        </p:txBody>
      </p:sp>
      <p:pic>
        <p:nvPicPr>
          <p:cNvPr id="4" name="صورة 3" descr="webmedium_47B9DB3F-2985-487D-8CDE-3290D8F9E262.jpg"/>
          <p:cNvPicPr>
            <a:picLocks noChangeAspect="1"/>
          </p:cNvPicPr>
          <p:nvPr/>
        </p:nvPicPr>
        <p:blipFill>
          <a:blip r:embed="rId2" cstate="print"/>
          <a:srcRect t="5596" b="10459"/>
          <a:stretch>
            <a:fillRect/>
          </a:stretch>
        </p:blipFill>
        <p:spPr>
          <a:xfrm>
            <a:off x="611561" y="1916832"/>
            <a:ext cx="2016224" cy="2160240"/>
          </a:xfrm>
          <a:prstGeom prst="rect">
            <a:avLst/>
          </a:prstGeom>
        </p:spPr>
      </p:pic>
      <p:sp>
        <p:nvSpPr>
          <p:cNvPr id="5" name="مربع نص 4"/>
          <p:cNvSpPr txBox="1"/>
          <p:nvPr/>
        </p:nvSpPr>
        <p:spPr>
          <a:xfrm>
            <a:off x="611560" y="4221088"/>
            <a:ext cx="1976824"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إدوارد </a:t>
            </a:r>
            <a:r>
              <a:rPr lang="ar-SA" sz="2800" dirty="0" err="1" smtClean="0"/>
              <a:t>مويبردج</a:t>
            </a:r>
            <a:endParaRPr lang="ar-SA" sz="2800" dirty="0"/>
          </a:p>
        </p:txBody>
      </p:sp>
    </p:spTree>
    <p:extLst>
      <p:ext uri="{BB962C8B-B14F-4D97-AF65-F5344CB8AC3E}">
        <p14:creationId xmlns:p14="http://schemas.microsoft.com/office/powerpoint/2010/main" val="2750881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980728"/>
            <a:ext cx="7931224" cy="5145435"/>
          </a:xfrm>
        </p:spPr>
        <p:txBody>
          <a:bodyPr/>
          <a:lstStyle/>
          <a:p>
            <a:pPr marL="0" indent="0">
              <a:buNone/>
            </a:pPr>
            <a:r>
              <a:rPr lang="ar-SA" dirty="0" smtClean="0"/>
              <a:t>وأشهر لقطاته التي أدت إلى هذا </a:t>
            </a:r>
            <a:r>
              <a:rPr lang="ar-SA" dirty="0" err="1" smtClean="0"/>
              <a:t>الإكتشاف</a:t>
            </a:r>
            <a:r>
              <a:rPr lang="ar-SA" dirty="0" smtClean="0"/>
              <a:t> هي عندما قام بتصوير حصان يجري، من خلال 12 كاميرا متتالية على خط جري الحصان.</a:t>
            </a:r>
          </a:p>
          <a:p>
            <a:pPr marL="0" indent="0">
              <a:buNone/>
            </a:pPr>
            <a:endParaRPr lang="ar-SA" dirty="0"/>
          </a:p>
        </p:txBody>
      </p:sp>
      <p:pic>
        <p:nvPicPr>
          <p:cNvPr id="4" name="صورة 3" descr="muybridge_galloping_horse.jpg"/>
          <p:cNvPicPr>
            <a:picLocks noChangeAspect="1"/>
          </p:cNvPicPr>
          <p:nvPr/>
        </p:nvPicPr>
        <p:blipFill>
          <a:blip r:embed="rId2" cstate="print"/>
          <a:stretch>
            <a:fillRect/>
          </a:stretch>
        </p:blipFill>
        <p:spPr>
          <a:xfrm>
            <a:off x="1331640" y="2708920"/>
            <a:ext cx="5040560" cy="2410199"/>
          </a:xfrm>
          <a:prstGeom prst="rect">
            <a:avLst/>
          </a:prstGeom>
        </p:spPr>
      </p:pic>
    </p:spTree>
    <p:extLst>
      <p:ext uri="{BB962C8B-B14F-4D97-AF65-F5344CB8AC3E}">
        <p14:creationId xmlns:p14="http://schemas.microsoft.com/office/powerpoint/2010/main" val="37429946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19872" y="1340768"/>
            <a:ext cx="5266928" cy="4785395"/>
          </a:xfrm>
        </p:spPr>
        <p:txBody>
          <a:bodyPr>
            <a:normAutofit/>
          </a:bodyPr>
          <a:lstStyle/>
          <a:p>
            <a:pPr marL="0" indent="0">
              <a:buNone/>
            </a:pPr>
            <a:r>
              <a:rPr lang="ar-SA" dirty="0" smtClean="0"/>
              <a:t>بعد ذلك توالت الاختراعات في مجال التصوير والعرض السينمائي. ونجح بذلك كل من المخترع </a:t>
            </a:r>
            <a:r>
              <a:rPr lang="ar-SA" dirty="0" err="1" smtClean="0"/>
              <a:t>الأمريكي </a:t>
            </a:r>
            <a:r>
              <a:rPr lang="ar-SA" dirty="0" smtClean="0"/>
              <a:t>(توماس أديسون </a:t>
            </a:r>
            <a:r>
              <a:rPr lang="en-US" sz="2800" dirty="0" smtClean="0"/>
              <a:t>Thomas</a:t>
            </a:r>
            <a:r>
              <a:rPr lang="en-US" dirty="0" smtClean="0"/>
              <a:t> </a:t>
            </a:r>
            <a:r>
              <a:rPr lang="en-US" sz="2800" dirty="0" smtClean="0"/>
              <a:t>Edison</a:t>
            </a:r>
            <a:r>
              <a:rPr lang="en-US" dirty="0" smtClean="0"/>
              <a:t> </a:t>
            </a:r>
            <a:r>
              <a:rPr lang="ar-SA" dirty="0" err="1" smtClean="0"/>
              <a:t>)</a:t>
            </a:r>
            <a:endParaRPr lang="ar-SA" dirty="0" smtClean="0"/>
          </a:p>
          <a:p>
            <a:pPr marL="0" indent="0">
              <a:buNone/>
            </a:pPr>
            <a:endParaRPr lang="ar-SA" dirty="0" smtClean="0"/>
          </a:p>
          <a:p>
            <a:pPr marL="0" indent="0">
              <a:buNone/>
            </a:pPr>
            <a:r>
              <a:rPr lang="ar-SA" dirty="0" smtClean="0"/>
              <a:t> </a:t>
            </a:r>
            <a:r>
              <a:rPr lang="ar-SA" dirty="0" err="1" smtClean="0"/>
              <a:t>والأخوين </a:t>
            </a:r>
            <a:r>
              <a:rPr lang="ar-SA" dirty="0" smtClean="0"/>
              <a:t>(أوجست ولويس </a:t>
            </a:r>
            <a:r>
              <a:rPr lang="ar-SA" dirty="0" err="1" smtClean="0"/>
              <a:t>لوميير</a:t>
            </a:r>
            <a:r>
              <a:rPr lang="ar-SA" dirty="0" smtClean="0"/>
              <a:t> </a:t>
            </a:r>
            <a:r>
              <a:rPr lang="en-US" sz="2800" dirty="0" err="1" smtClean="0"/>
              <a:t>Auguste</a:t>
            </a:r>
            <a:r>
              <a:rPr lang="en-US" dirty="0" smtClean="0"/>
              <a:t> </a:t>
            </a:r>
            <a:r>
              <a:rPr lang="en-US" sz="2800" dirty="0" smtClean="0"/>
              <a:t>and</a:t>
            </a:r>
            <a:r>
              <a:rPr lang="en-US" dirty="0" smtClean="0"/>
              <a:t> </a:t>
            </a:r>
            <a:r>
              <a:rPr lang="en-US" sz="2800" dirty="0" smtClean="0"/>
              <a:t>Louis</a:t>
            </a:r>
            <a:r>
              <a:rPr lang="en-US" dirty="0" smtClean="0"/>
              <a:t> </a:t>
            </a:r>
            <a:r>
              <a:rPr lang="en-US" sz="2800" dirty="0" err="1" smtClean="0"/>
              <a:t>Lumiere</a:t>
            </a:r>
            <a:r>
              <a:rPr lang="ar-SA" dirty="0" err="1" smtClean="0"/>
              <a:t>).</a:t>
            </a:r>
            <a:endParaRPr lang="ar-SA" dirty="0" smtClean="0"/>
          </a:p>
        </p:txBody>
      </p:sp>
      <p:pic>
        <p:nvPicPr>
          <p:cNvPr id="4" name="صورة 3" descr="Thomas-Edison-9284349-1-402.jpg"/>
          <p:cNvPicPr>
            <a:picLocks noChangeAspect="1"/>
          </p:cNvPicPr>
          <p:nvPr/>
        </p:nvPicPr>
        <p:blipFill>
          <a:blip r:embed="rId2" cstate="print"/>
          <a:stretch>
            <a:fillRect/>
          </a:stretch>
        </p:blipFill>
        <p:spPr>
          <a:xfrm>
            <a:off x="971600" y="1412776"/>
            <a:ext cx="2016224" cy="2016224"/>
          </a:xfrm>
          <a:prstGeom prst="rect">
            <a:avLst/>
          </a:prstGeom>
        </p:spPr>
      </p:pic>
      <p:pic>
        <p:nvPicPr>
          <p:cNvPr id="5" name="صورة 4" descr="lumiere_large.jpg"/>
          <p:cNvPicPr>
            <a:picLocks noChangeAspect="1"/>
          </p:cNvPicPr>
          <p:nvPr/>
        </p:nvPicPr>
        <p:blipFill>
          <a:blip r:embed="rId3" cstate="print"/>
          <a:stretch>
            <a:fillRect/>
          </a:stretch>
        </p:blipFill>
        <p:spPr>
          <a:xfrm>
            <a:off x="1043608" y="3717032"/>
            <a:ext cx="1944216" cy="2333059"/>
          </a:xfrm>
          <a:prstGeom prst="rect">
            <a:avLst/>
          </a:prstGeom>
        </p:spPr>
      </p:pic>
    </p:spTree>
    <p:extLst>
      <p:ext uri="{BB962C8B-B14F-4D97-AF65-F5344CB8AC3E}">
        <p14:creationId xmlns:p14="http://schemas.microsoft.com/office/powerpoint/2010/main" val="1327845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07904" y="1052736"/>
            <a:ext cx="4978896" cy="5073427"/>
          </a:xfrm>
        </p:spPr>
        <p:txBody>
          <a:bodyPr>
            <a:normAutofit/>
          </a:bodyPr>
          <a:lstStyle/>
          <a:p>
            <a:pPr marL="0" indent="0">
              <a:buNone/>
            </a:pPr>
            <a:r>
              <a:rPr lang="ar-SA" dirty="0" smtClean="0"/>
              <a:t>ثم إنتشرت الأفلام القصيرة الصامتة، التي  بدأت كمشاهد قصيرة  بدون قصة أو معنى، ثم تطورت إلى قصص قصيرة درامية وكوميدية.</a:t>
            </a:r>
          </a:p>
          <a:p>
            <a:pPr marL="0" indent="0">
              <a:buNone/>
            </a:pPr>
            <a:r>
              <a:rPr lang="ar-SA" dirty="0" err="1" smtClean="0"/>
              <a:t>وإشتهر</a:t>
            </a:r>
            <a:r>
              <a:rPr lang="ar-SA" dirty="0" smtClean="0"/>
              <a:t> في ذلك الوقت الكوميدي </a:t>
            </a:r>
            <a:r>
              <a:rPr lang="ar-SA" dirty="0" err="1" smtClean="0"/>
              <a:t>الصامت </a:t>
            </a:r>
            <a:r>
              <a:rPr lang="ar-SA" dirty="0" smtClean="0"/>
              <a:t>(شارلي </a:t>
            </a:r>
            <a:r>
              <a:rPr lang="ar-SA" dirty="0" err="1" smtClean="0"/>
              <a:t>شابلن</a:t>
            </a:r>
            <a:r>
              <a:rPr lang="en-US" sz="2800" dirty="0" smtClean="0"/>
              <a:t>Charlie</a:t>
            </a:r>
            <a:r>
              <a:rPr lang="en-US" dirty="0" smtClean="0"/>
              <a:t> </a:t>
            </a:r>
            <a:r>
              <a:rPr lang="en-US" sz="2800" dirty="0" smtClean="0"/>
              <a:t>Chaplin</a:t>
            </a:r>
            <a:r>
              <a:rPr lang="en-US" dirty="0" smtClean="0"/>
              <a:t> </a:t>
            </a:r>
            <a:r>
              <a:rPr lang="ar-SA" dirty="0" smtClean="0"/>
              <a:t>)، وكان نجماً عالمياً في </a:t>
            </a:r>
            <a:r>
              <a:rPr lang="ar-SA" dirty="0" err="1" smtClean="0"/>
              <a:t>وقته.</a:t>
            </a:r>
            <a:r>
              <a:rPr lang="ar-SA" dirty="0" smtClean="0"/>
              <a:t> </a:t>
            </a:r>
          </a:p>
          <a:p>
            <a:pPr marL="0" indent="0">
              <a:buNone/>
            </a:pPr>
            <a:endParaRPr lang="ar-SA" dirty="0"/>
          </a:p>
        </p:txBody>
      </p:sp>
      <p:pic>
        <p:nvPicPr>
          <p:cNvPr id="4" name="صورة 3" descr="images.jpg"/>
          <p:cNvPicPr>
            <a:picLocks noChangeAspect="1"/>
          </p:cNvPicPr>
          <p:nvPr/>
        </p:nvPicPr>
        <p:blipFill>
          <a:blip r:embed="rId2" cstate="print"/>
          <a:stretch>
            <a:fillRect/>
          </a:stretch>
        </p:blipFill>
        <p:spPr>
          <a:xfrm>
            <a:off x="683568" y="1052736"/>
            <a:ext cx="3024336" cy="4272475"/>
          </a:xfrm>
          <a:prstGeom prst="rect">
            <a:avLst/>
          </a:prstGeom>
        </p:spPr>
      </p:pic>
      <p:sp>
        <p:nvSpPr>
          <p:cNvPr id="6" name="مربع نص 5"/>
          <p:cNvSpPr txBox="1"/>
          <p:nvPr/>
        </p:nvSpPr>
        <p:spPr>
          <a:xfrm>
            <a:off x="1259632" y="5445224"/>
            <a:ext cx="1640193"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شارلي </a:t>
            </a:r>
            <a:r>
              <a:rPr lang="ar-SA" sz="2800" dirty="0" err="1" smtClean="0"/>
              <a:t>شابلن</a:t>
            </a:r>
            <a:endParaRPr lang="ar-SA" sz="2800" dirty="0"/>
          </a:p>
        </p:txBody>
      </p:sp>
    </p:spTree>
    <p:extLst>
      <p:ext uri="{BB962C8B-B14F-4D97-AF65-F5344CB8AC3E}">
        <p14:creationId xmlns:p14="http://schemas.microsoft.com/office/powerpoint/2010/main" val="3279000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63888" y="1600200"/>
            <a:ext cx="5122912" cy="4525963"/>
          </a:xfrm>
        </p:spPr>
        <p:txBody>
          <a:bodyPr>
            <a:normAutofit lnSpcReduction="10000"/>
          </a:bodyPr>
          <a:lstStyle/>
          <a:p>
            <a:pPr marL="0" indent="0">
              <a:buNone/>
            </a:pPr>
            <a:r>
              <a:rPr lang="ar-SA" dirty="0" smtClean="0"/>
              <a:t>ومع ظهور السينما وانتشارها وشعبيتها، خاصة لدى الشباب وصغار السن، ظهر تخوف من آثارها السلبية على النشء وتربيتهم.</a:t>
            </a:r>
          </a:p>
          <a:p>
            <a:pPr marL="0" indent="0">
              <a:buNone/>
            </a:pPr>
            <a:r>
              <a:rPr lang="ar-SA" dirty="0" smtClean="0"/>
              <a:t>فظهر في ذلك الوقت قوانين للرقابة ومواثيق شرف لصناعة السينما.</a:t>
            </a:r>
          </a:p>
          <a:p>
            <a:pPr marL="0" indent="0">
              <a:buNone/>
            </a:pPr>
            <a:r>
              <a:rPr lang="ar-SA" dirty="0" smtClean="0"/>
              <a:t>وظهرت أيضاً بعض البحوث التي حاولت أن تدرس وتقيس أثر السينما على الجمهور خاصة صغار السن.</a:t>
            </a:r>
            <a:endParaRPr lang="ar-SA" dirty="0"/>
          </a:p>
        </p:txBody>
      </p:sp>
      <p:pic>
        <p:nvPicPr>
          <p:cNvPr id="4" name="صورة 3" descr="21.jpg"/>
          <p:cNvPicPr>
            <a:picLocks noChangeAspect="1"/>
          </p:cNvPicPr>
          <p:nvPr/>
        </p:nvPicPr>
        <p:blipFill>
          <a:blip r:embed="rId2" cstate="print"/>
          <a:stretch>
            <a:fillRect/>
          </a:stretch>
        </p:blipFill>
        <p:spPr>
          <a:xfrm>
            <a:off x="395536" y="1772816"/>
            <a:ext cx="3031148" cy="2016224"/>
          </a:xfrm>
          <a:prstGeom prst="rect">
            <a:avLst/>
          </a:prstGeom>
        </p:spPr>
      </p:pic>
    </p:spTree>
    <p:extLst>
      <p:ext uri="{BB962C8B-B14F-4D97-AF65-F5344CB8AC3E}">
        <p14:creationId xmlns:p14="http://schemas.microsoft.com/office/powerpoint/2010/main" val="377830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solidFill>
                  <a:schemeClr val="tx2">
                    <a:lumMod val="75000"/>
                  </a:schemeClr>
                </a:solidFill>
              </a:rPr>
              <a:t>مفهوم الاتصال</a:t>
            </a:r>
            <a:endParaRPr lang="ar-SA" b="1" dirty="0">
              <a:solidFill>
                <a:schemeClr val="tx2">
                  <a:lumMod val="75000"/>
                </a:schemeClr>
              </a:solidFill>
            </a:endParaRPr>
          </a:p>
        </p:txBody>
      </p:sp>
      <p:sp>
        <p:nvSpPr>
          <p:cNvPr id="3" name="عنصر نائب للمحتوى 2"/>
          <p:cNvSpPr>
            <a:spLocks noGrp="1"/>
          </p:cNvSpPr>
          <p:nvPr>
            <p:ph idx="1"/>
          </p:nvPr>
        </p:nvSpPr>
        <p:spPr>
          <a:xfrm>
            <a:off x="457200" y="2060848"/>
            <a:ext cx="8229600" cy="4536504"/>
          </a:xfrm>
        </p:spPr>
        <p:txBody>
          <a:bodyPr/>
          <a:lstStyle/>
          <a:p>
            <a:pPr marL="0" indent="0">
              <a:buNone/>
            </a:pPr>
            <a:r>
              <a:rPr lang="ar-SA" dirty="0" smtClean="0"/>
              <a:t>ولكن قبل أن نتعرف على (نظريات الاتصال الجماهيري)، مهم أن نقف على (مفهوم الاتصال) بشكل عام وأهميته وأنواعه ومستوياته.</a:t>
            </a:r>
          </a:p>
          <a:p>
            <a:pPr marL="0" indent="0">
              <a:buNone/>
            </a:pPr>
            <a:r>
              <a:rPr lang="ar-SA" dirty="0" smtClean="0"/>
              <a:t>ولذلك سوف نلقي نظرة سريعة على أهمية الاتصال، </a:t>
            </a:r>
            <a:r>
              <a:rPr lang="ar-SA" dirty="0" err="1" smtClean="0"/>
              <a:t>وتعاريف</a:t>
            </a:r>
            <a:r>
              <a:rPr lang="ar-SA" dirty="0" smtClean="0"/>
              <a:t> الاتصال، ومستويات الاتصال، قبل أن ندخل في </a:t>
            </a:r>
            <a:r>
              <a:rPr lang="ar-SA" dirty="0" err="1" smtClean="0"/>
              <a:t>موضوع </a:t>
            </a:r>
            <a:r>
              <a:rPr lang="ar-SA" dirty="0" smtClean="0"/>
              <a:t>(نظريات الإعلام) بشكل خاص.</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23728" y="1600200"/>
            <a:ext cx="6563072" cy="4525963"/>
          </a:xfrm>
        </p:spPr>
        <p:txBody>
          <a:bodyPr>
            <a:normAutofit/>
          </a:bodyPr>
          <a:lstStyle/>
          <a:p>
            <a:pPr marL="0" indent="0">
              <a:buNone/>
            </a:pPr>
            <a:r>
              <a:rPr lang="ar-SA" dirty="0" smtClean="0"/>
              <a:t>حالياً، تلقى السينما والأفلام السينمائية الدرامية والوثائقية روجاً كبيراً في أنحاء العالم.</a:t>
            </a:r>
          </a:p>
          <a:p>
            <a:pPr marL="0" indent="0">
              <a:buNone/>
            </a:pPr>
            <a:r>
              <a:rPr lang="ar-SA" dirty="0" smtClean="0"/>
              <a:t>ويدعم ذلك تقنيات الإعلام الجديد، مثل الكاميرات الرقمية الخفيفة الحمل، والتي لا تحتاج إلى أفلام وتحميض، بل يتم التصوير والمونتاج من خلال أجهزة رقمية.</a:t>
            </a:r>
          </a:p>
          <a:p>
            <a:pPr marL="0" indent="0">
              <a:buNone/>
            </a:pPr>
            <a:r>
              <a:rPr lang="ar-SA" dirty="0" smtClean="0"/>
              <a:t>وكذلك تنتشر بسهولة وبسرعة من خلال مواقع الإنترنت التي من </a:t>
            </a:r>
            <a:r>
              <a:rPr lang="ar-SA" dirty="0" err="1" smtClean="0"/>
              <a:t>أشهرها </a:t>
            </a:r>
            <a:r>
              <a:rPr lang="ar-SA" dirty="0" smtClean="0"/>
              <a:t>(يوتيوب </a:t>
            </a:r>
            <a:r>
              <a:rPr lang="en-US" sz="2800" dirty="0" err="1" smtClean="0"/>
              <a:t>Youtube</a:t>
            </a:r>
            <a:r>
              <a:rPr lang="ar-SA" dirty="0" err="1" smtClean="0"/>
              <a:t>).</a:t>
            </a:r>
            <a:endParaRPr lang="ar-SA" dirty="0"/>
          </a:p>
        </p:txBody>
      </p:sp>
      <p:pic>
        <p:nvPicPr>
          <p:cNvPr id="5" name="صورة 4" descr="35-Mind-Numbing-YouTube-Facts-Figures-and-Statistics-Infographic.png"/>
          <p:cNvPicPr>
            <a:picLocks noChangeAspect="1"/>
          </p:cNvPicPr>
          <p:nvPr/>
        </p:nvPicPr>
        <p:blipFill>
          <a:blip r:embed="rId2" cstate="print"/>
          <a:stretch>
            <a:fillRect/>
          </a:stretch>
        </p:blipFill>
        <p:spPr>
          <a:xfrm>
            <a:off x="467544" y="1700808"/>
            <a:ext cx="1805186" cy="1805186"/>
          </a:xfrm>
          <a:prstGeom prst="rect">
            <a:avLst/>
          </a:prstGeom>
        </p:spPr>
      </p:pic>
    </p:spTree>
    <p:extLst>
      <p:ext uri="{BB962C8B-B14F-4D97-AF65-F5344CB8AC3E}">
        <p14:creationId xmlns:p14="http://schemas.microsoft.com/office/powerpoint/2010/main" val="33251687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سابعاً: التلفزيون</a:t>
            </a:r>
            <a:endParaRPr lang="ar-SA" dirty="0">
              <a:solidFill>
                <a:srgbClr val="002060"/>
              </a:solidFill>
            </a:endParaRPr>
          </a:p>
        </p:txBody>
      </p:sp>
      <p:sp>
        <p:nvSpPr>
          <p:cNvPr id="3" name="عنصر نائب للمحتوى 2"/>
          <p:cNvSpPr>
            <a:spLocks noGrp="1"/>
          </p:cNvSpPr>
          <p:nvPr>
            <p:ph idx="1"/>
          </p:nvPr>
        </p:nvSpPr>
        <p:spPr>
          <a:xfrm>
            <a:off x="2771800" y="1600200"/>
            <a:ext cx="5915000" cy="4525963"/>
          </a:xfrm>
        </p:spPr>
        <p:txBody>
          <a:bodyPr>
            <a:normAutofit lnSpcReduction="10000"/>
          </a:bodyPr>
          <a:lstStyle/>
          <a:p>
            <a:pPr marL="0" indent="0">
              <a:buNone/>
            </a:pPr>
            <a:r>
              <a:rPr lang="ar-SA" dirty="0" smtClean="0"/>
              <a:t>ليس هناك مخترع واحد للتلفزيون، بل ساهم العديد من الأشخاص، من عدة دول، في صناعة هذا </a:t>
            </a:r>
            <a:r>
              <a:rPr lang="ar-SA" dirty="0" err="1" smtClean="0"/>
              <a:t>الجهاز.</a:t>
            </a:r>
            <a:r>
              <a:rPr lang="ar-SA" dirty="0" smtClean="0"/>
              <a:t> فكان هناك مخترعون في بريطانيا وروسيا وأمريكا.</a:t>
            </a:r>
          </a:p>
          <a:p>
            <a:pPr marL="0" indent="0">
              <a:buNone/>
            </a:pPr>
            <a:endParaRPr lang="ar-SA" dirty="0" smtClean="0"/>
          </a:p>
          <a:p>
            <a:pPr marL="0" indent="0">
              <a:buNone/>
            </a:pPr>
            <a:r>
              <a:rPr lang="ar-SA" dirty="0" smtClean="0"/>
              <a:t>بدأ البث الرسمي للتلفزيون في بريطاني عام  </a:t>
            </a:r>
            <a:r>
              <a:rPr lang="ar-SA" dirty="0" err="1" smtClean="0"/>
              <a:t>1936م.</a:t>
            </a:r>
            <a:r>
              <a:rPr lang="ar-SA" dirty="0" smtClean="0"/>
              <a:t> وفي امريكا، بدأت تجارب البث في عام </a:t>
            </a:r>
            <a:r>
              <a:rPr lang="ar-SA" dirty="0" err="1" smtClean="0"/>
              <a:t>1939م.</a:t>
            </a:r>
            <a:r>
              <a:rPr lang="ar-SA" dirty="0" smtClean="0"/>
              <a:t> وتوقف البث التلفزيوني في الدولتين بسبب الحرب العالمية الثانية.</a:t>
            </a:r>
          </a:p>
        </p:txBody>
      </p:sp>
      <p:pic>
        <p:nvPicPr>
          <p:cNvPr id="4" name="صورة 3" descr="TV-75- Years-Old7sep02b.jpg"/>
          <p:cNvPicPr>
            <a:picLocks noChangeAspect="1"/>
          </p:cNvPicPr>
          <p:nvPr/>
        </p:nvPicPr>
        <p:blipFill>
          <a:blip r:embed="rId2" cstate="print"/>
          <a:stretch>
            <a:fillRect/>
          </a:stretch>
        </p:blipFill>
        <p:spPr>
          <a:xfrm>
            <a:off x="467544" y="1556792"/>
            <a:ext cx="2193994" cy="1872208"/>
          </a:xfrm>
          <a:prstGeom prst="rect">
            <a:avLst/>
          </a:prstGeom>
        </p:spPr>
      </p:pic>
    </p:spTree>
    <p:extLst>
      <p:ext uri="{BB962C8B-B14F-4D97-AF65-F5344CB8AC3E}">
        <p14:creationId xmlns:p14="http://schemas.microsoft.com/office/powerpoint/2010/main" val="3575759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635896" y="1600200"/>
            <a:ext cx="5050904" cy="4525963"/>
          </a:xfrm>
        </p:spPr>
        <p:txBody>
          <a:bodyPr/>
          <a:lstStyle/>
          <a:p>
            <a:pPr marL="0" indent="0">
              <a:buNone/>
            </a:pPr>
            <a:r>
              <a:rPr lang="ar-SA" dirty="0" smtClean="0"/>
              <a:t>بعد نهاية الحرب العالمية الثانية، عام </a:t>
            </a:r>
            <a:r>
              <a:rPr lang="ar-SA" dirty="0" err="1" smtClean="0"/>
              <a:t>1945م</a:t>
            </a:r>
            <a:r>
              <a:rPr lang="ar-SA" dirty="0" smtClean="0"/>
              <a:t>، بدأ الإنتشار السريع </a:t>
            </a:r>
            <a:r>
              <a:rPr lang="ar-SA" dirty="0" err="1" smtClean="0"/>
              <a:t>للتلفزيون.</a:t>
            </a:r>
            <a:r>
              <a:rPr lang="ar-SA" dirty="0" smtClean="0"/>
              <a:t> واستفاد التلفزيون من الوسائل التي جاءت </a:t>
            </a:r>
            <a:r>
              <a:rPr lang="ar-SA" dirty="0" err="1" smtClean="0"/>
              <a:t>قبله </a:t>
            </a:r>
            <a:r>
              <a:rPr lang="ar-SA" dirty="0" smtClean="0"/>
              <a:t>(السينما والإذاعة والصحافة</a:t>
            </a:r>
            <a:r>
              <a:rPr lang="ar-SA" dirty="0" err="1" smtClean="0"/>
              <a:t>).</a:t>
            </a:r>
            <a:r>
              <a:rPr lang="ar-SA" dirty="0" smtClean="0"/>
              <a:t> فظهرت في التلفزيون الأخبار والدراما والموسيقى وبرامج المسابقات وغيرها.</a:t>
            </a:r>
          </a:p>
        </p:txBody>
      </p:sp>
      <p:pic>
        <p:nvPicPr>
          <p:cNvPr id="4" name="صورة 3" descr="walter_cronkite_on_television_19761-300x233.jpg"/>
          <p:cNvPicPr>
            <a:picLocks noChangeAspect="1"/>
          </p:cNvPicPr>
          <p:nvPr/>
        </p:nvPicPr>
        <p:blipFill>
          <a:blip r:embed="rId2" cstate="print"/>
          <a:stretch>
            <a:fillRect/>
          </a:stretch>
        </p:blipFill>
        <p:spPr>
          <a:xfrm>
            <a:off x="467544" y="1628800"/>
            <a:ext cx="2857500" cy="2219325"/>
          </a:xfrm>
          <a:prstGeom prst="rect">
            <a:avLst/>
          </a:prstGeom>
        </p:spPr>
      </p:pic>
      <p:sp>
        <p:nvSpPr>
          <p:cNvPr id="5" name="مربع نص 4"/>
          <p:cNvSpPr txBox="1"/>
          <p:nvPr/>
        </p:nvSpPr>
        <p:spPr>
          <a:xfrm>
            <a:off x="427215" y="4005064"/>
            <a:ext cx="2811988"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المذيع الأمريكي الشهير</a:t>
            </a:r>
          </a:p>
          <a:p>
            <a:pPr algn="ctr"/>
            <a:r>
              <a:rPr lang="ar-SA" sz="2800" dirty="0" err="1" smtClean="0"/>
              <a:t>والتر</a:t>
            </a:r>
            <a:r>
              <a:rPr lang="ar-SA" sz="2800" dirty="0" smtClean="0"/>
              <a:t> </a:t>
            </a:r>
            <a:r>
              <a:rPr lang="ar-SA" sz="2800" dirty="0" err="1" smtClean="0"/>
              <a:t>كرونكايت</a:t>
            </a:r>
            <a:endParaRPr lang="ar-SA" sz="2800" dirty="0"/>
          </a:p>
        </p:txBody>
      </p:sp>
    </p:spTree>
    <p:extLst>
      <p:ext uri="{BB962C8B-B14F-4D97-AF65-F5344CB8AC3E}">
        <p14:creationId xmlns:p14="http://schemas.microsoft.com/office/powerpoint/2010/main" val="449427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11760" y="836712"/>
            <a:ext cx="6275040" cy="5289451"/>
          </a:xfrm>
        </p:spPr>
        <p:txBody>
          <a:bodyPr>
            <a:normAutofit lnSpcReduction="10000"/>
          </a:bodyPr>
          <a:lstStyle/>
          <a:p>
            <a:pPr marL="0" indent="0">
              <a:buNone/>
            </a:pPr>
            <a:r>
              <a:rPr lang="ar-SA" dirty="0" smtClean="0"/>
              <a:t>ومنذ البداية تقريباً </a:t>
            </a:r>
            <a:r>
              <a:rPr lang="ar-SA" dirty="0" err="1" smtClean="0"/>
              <a:t>إهتم</a:t>
            </a:r>
            <a:r>
              <a:rPr lang="ar-SA" dirty="0" smtClean="0"/>
              <a:t> علماء الإتصال وعلماء النفس </a:t>
            </a:r>
            <a:r>
              <a:rPr lang="ar-SA" dirty="0" err="1" smtClean="0"/>
              <a:t>والإجتماع</a:t>
            </a:r>
            <a:r>
              <a:rPr lang="ar-SA" dirty="0" smtClean="0"/>
              <a:t> بدراسة أثر التلفزيون على </a:t>
            </a:r>
            <a:r>
              <a:rPr lang="ar-SA" dirty="0" err="1" smtClean="0"/>
              <a:t>المجتمع.</a:t>
            </a:r>
            <a:r>
              <a:rPr lang="ar-SA" dirty="0" smtClean="0"/>
              <a:t> </a:t>
            </a:r>
          </a:p>
          <a:p>
            <a:pPr marL="0" indent="0">
              <a:buNone/>
            </a:pPr>
            <a:r>
              <a:rPr lang="ar-SA" dirty="0" smtClean="0"/>
              <a:t>فاهتموا بأثر البرامج العنيفة على الأطفال والشباب، وأثر الأخبار </a:t>
            </a:r>
            <a:r>
              <a:rPr lang="ar-SA" dirty="0" err="1" smtClean="0"/>
              <a:t>والإنحياز</a:t>
            </a:r>
            <a:r>
              <a:rPr lang="ar-SA" dirty="0" smtClean="0"/>
              <a:t> في الرأي في القضايا السياسية والإجتماعية، وأثر الإعلانات، وتشويه الحقائق في الأفلام والمسلسلات، والترويج للسلوكيات الضارة مثل التدخين والمخدرات، وغير ذلك من </a:t>
            </a:r>
            <a:r>
              <a:rPr lang="ar-SA" dirty="0" err="1" smtClean="0"/>
              <a:t>القضايا.</a:t>
            </a:r>
            <a:r>
              <a:rPr lang="ar-SA" dirty="0" smtClean="0"/>
              <a:t> بالإضافة إلى دراسة الآثار الإيجابية للتلفزيون، مثل البرامج التعليمية والفقرات التوعوية وغير </a:t>
            </a:r>
            <a:r>
              <a:rPr lang="ar-SA" dirty="0" err="1" smtClean="0"/>
              <a:t>ذلك.</a:t>
            </a:r>
            <a:r>
              <a:rPr lang="ar-SA" dirty="0" smtClean="0"/>
              <a:t> </a:t>
            </a:r>
            <a:endParaRPr lang="ar-SA" dirty="0"/>
          </a:p>
        </p:txBody>
      </p:sp>
      <p:pic>
        <p:nvPicPr>
          <p:cNvPr id="6" name="صورة 5" descr="images.jpg"/>
          <p:cNvPicPr>
            <a:picLocks noChangeAspect="1"/>
          </p:cNvPicPr>
          <p:nvPr/>
        </p:nvPicPr>
        <p:blipFill>
          <a:blip r:embed="rId2" cstate="print"/>
          <a:srcRect r="5523"/>
          <a:stretch>
            <a:fillRect/>
          </a:stretch>
        </p:blipFill>
        <p:spPr>
          <a:xfrm>
            <a:off x="395536" y="908721"/>
            <a:ext cx="2004775" cy="1800200"/>
          </a:xfrm>
          <a:prstGeom prst="rect">
            <a:avLst/>
          </a:prstGeom>
        </p:spPr>
      </p:pic>
    </p:spTree>
    <p:extLst>
      <p:ext uri="{BB962C8B-B14F-4D97-AF65-F5344CB8AC3E}">
        <p14:creationId xmlns:p14="http://schemas.microsoft.com/office/powerpoint/2010/main" val="12067267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ثامناً: الإنترنت والإعلام الجديد</a:t>
            </a:r>
            <a:endParaRPr lang="ar-SA" dirty="0">
              <a:solidFill>
                <a:srgbClr val="002060"/>
              </a:solidFill>
            </a:endParaRPr>
          </a:p>
        </p:txBody>
      </p:sp>
      <p:sp>
        <p:nvSpPr>
          <p:cNvPr id="3" name="عنصر نائب للمحتوى 2"/>
          <p:cNvSpPr>
            <a:spLocks noGrp="1"/>
          </p:cNvSpPr>
          <p:nvPr>
            <p:ph idx="1"/>
          </p:nvPr>
        </p:nvSpPr>
        <p:spPr>
          <a:xfrm>
            <a:off x="3779912" y="1600200"/>
            <a:ext cx="4906888" cy="4525963"/>
          </a:xfrm>
        </p:spPr>
        <p:txBody>
          <a:bodyPr>
            <a:normAutofit/>
          </a:bodyPr>
          <a:lstStyle/>
          <a:p>
            <a:pPr marL="0" indent="0">
              <a:buNone/>
            </a:pPr>
            <a:r>
              <a:rPr lang="ar-SA" dirty="0" smtClean="0"/>
              <a:t>وهو الإتصال القائم على وسائل الإتصال الحديثة، وهي الكمبيوتر وشبكات الإتصال والإنترنت وأجهزة الهاتف </a:t>
            </a:r>
            <a:r>
              <a:rPr lang="ar-SA" dirty="0" err="1" smtClean="0"/>
              <a:t>المحمولة </a:t>
            </a:r>
            <a:r>
              <a:rPr lang="ar-SA" dirty="0" smtClean="0"/>
              <a:t>(الجوالات</a:t>
            </a:r>
            <a:r>
              <a:rPr lang="ar-SA" dirty="0" err="1" smtClean="0"/>
              <a:t>).</a:t>
            </a:r>
            <a:r>
              <a:rPr lang="ar-SA" dirty="0" smtClean="0"/>
              <a:t> </a:t>
            </a:r>
          </a:p>
          <a:p>
            <a:pPr marL="0" indent="0">
              <a:buNone/>
            </a:pPr>
            <a:r>
              <a:rPr lang="ar-SA" dirty="0" smtClean="0"/>
              <a:t>وقد صاحبت الإعلام الجديد استخدامات جديدة للجمهور مما زاد من اهتمام الباحثين بهذا المجال</a:t>
            </a:r>
          </a:p>
          <a:p>
            <a:pPr marL="0" indent="0">
              <a:buNone/>
            </a:pPr>
            <a:endParaRPr lang="ar-SA" dirty="0" smtClean="0"/>
          </a:p>
        </p:txBody>
      </p:sp>
      <p:pic>
        <p:nvPicPr>
          <p:cNvPr id="4" name="صورة 3" descr="history-of-internet-300x288.png"/>
          <p:cNvPicPr>
            <a:picLocks noChangeAspect="1"/>
          </p:cNvPicPr>
          <p:nvPr/>
        </p:nvPicPr>
        <p:blipFill>
          <a:blip r:embed="rId2" cstate="print"/>
          <a:stretch>
            <a:fillRect/>
          </a:stretch>
        </p:blipFill>
        <p:spPr>
          <a:xfrm>
            <a:off x="827584" y="1772816"/>
            <a:ext cx="2520280" cy="2419469"/>
          </a:xfrm>
          <a:prstGeom prst="rect">
            <a:avLst/>
          </a:prstGeom>
        </p:spPr>
      </p:pic>
    </p:spTree>
    <p:extLst>
      <p:ext uri="{BB962C8B-B14F-4D97-AF65-F5344CB8AC3E}">
        <p14:creationId xmlns:p14="http://schemas.microsoft.com/office/powerpoint/2010/main" val="7205515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C00000"/>
                </a:solidFill>
              </a:rPr>
              <a:t>الخلاصة</a:t>
            </a:r>
            <a:endParaRPr lang="ar-SA" dirty="0">
              <a:solidFill>
                <a:srgbClr val="C00000"/>
              </a:solidFill>
            </a:endParaRPr>
          </a:p>
        </p:txBody>
      </p:sp>
      <p:sp>
        <p:nvSpPr>
          <p:cNvPr id="3" name="عنصر نائب للمحتوى 2"/>
          <p:cNvSpPr>
            <a:spLocks noGrp="1"/>
          </p:cNvSpPr>
          <p:nvPr>
            <p:ph idx="1"/>
          </p:nvPr>
        </p:nvSpPr>
        <p:spPr>
          <a:xfrm>
            <a:off x="4139952" y="1600200"/>
            <a:ext cx="4546848" cy="4525963"/>
          </a:xfrm>
        </p:spPr>
        <p:txBody>
          <a:bodyPr/>
          <a:lstStyle/>
          <a:p>
            <a:pPr marL="0" indent="0">
              <a:buNone/>
            </a:pPr>
            <a:r>
              <a:rPr lang="ar-SA" dirty="0" smtClean="0"/>
              <a:t>في هذه المحاضرة، تعرفنا على تاريخ نشأة وسائل الإتصال الجماهيري (وسائل الإعلام) بمختلف أنواعها تمهيداً لمناقشة ظهور(نظريات </a:t>
            </a:r>
            <a:r>
              <a:rPr lang="ar-SA" dirty="0" err="1" smtClean="0"/>
              <a:t>الإتصال</a:t>
            </a:r>
            <a:r>
              <a:rPr lang="ar-SA" dirty="0" smtClean="0"/>
              <a:t> الجماهيري) في المحاضرة القادمة.</a:t>
            </a:r>
            <a:endParaRPr lang="ar-SA" dirty="0"/>
          </a:p>
        </p:txBody>
      </p:sp>
      <p:pic>
        <p:nvPicPr>
          <p:cNvPr id="4" name="صورة 3" descr="154036-400x266-Jigsaw_puzzle_istock.jpg"/>
          <p:cNvPicPr>
            <a:picLocks noChangeAspect="1"/>
          </p:cNvPicPr>
          <p:nvPr/>
        </p:nvPicPr>
        <p:blipFill>
          <a:blip r:embed="rId2" cstate="print"/>
          <a:stretch>
            <a:fillRect/>
          </a:stretch>
        </p:blipFill>
        <p:spPr>
          <a:xfrm>
            <a:off x="539552" y="1844824"/>
            <a:ext cx="3248481" cy="2160240"/>
          </a:xfrm>
          <a:prstGeom prst="rect">
            <a:avLst/>
          </a:prstGeom>
          <a:ln w="12700">
            <a:solidFill>
              <a:schemeClr val="tx1"/>
            </a:solidFill>
          </a:ln>
        </p:spPr>
      </p:pic>
    </p:spTree>
    <p:extLst>
      <p:ext uri="{BB962C8B-B14F-4D97-AF65-F5344CB8AC3E}">
        <p14:creationId xmlns:p14="http://schemas.microsoft.com/office/powerpoint/2010/main" val="3104185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548680"/>
            <a:ext cx="7772400" cy="2232248"/>
          </a:xfrm>
        </p:spPr>
        <p:txBody>
          <a:bodyPr>
            <a:normAutofit/>
          </a:bodyPr>
          <a:lstStyle/>
          <a:p>
            <a:r>
              <a:rPr lang="ar-SA" sz="4800" dirty="0" smtClean="0">
                <a:solidFill>
                  <a:srgbClr val="FF0000"/>
                </a:solidFill>
              </a:rPr>
              <a:t>  نظريات الاتصال</a:t>
            </a:r>
            <a:r>
              <a:rPr lang="ar-SA" dirty="0" smtClean="0">
                <a:solidFill>
                  <a:srgbClr val="FF0000"/>
                </a:solidFill>
              </a:rPr>
              <a:t/>
            </a:r>
            <a:br>
              <a:rPr lang="ar-SA" dirty="0" smtClean="0">
                <a:solidFill>
                  <a:srgbClr val="FF0000"/>
                </a:solidFill>
              </a:rPr>
            </a:br>
            <a:r>
              <a:rPr lang="ar-SA" sz="3600" dirty="0" smtClean="0"/>
              <a:t>المحاضرة الثالثة</a:t>
            </a:r>
            <a:r>
              <a:rPr lang="ar-SA" sz="3600" dirty="0" smtClean="0">
                <a:solidFill>
                  <a:srgbClr val="0070C0"/>
                </a:solidFill>
              </a:rPr>
              <a:t/>
            </a:r>
            <a:br>
              <a:rPr lang="ar-SA" sz="3600" dirty="0" smtClean="0">
                <a:solidFill>
                  <a:srgbClr val="0070C0"/>
                </a:solidFill>
              </a:rPr>
            </a:br>
            <a:r>
              <a:rPr lang="ar-SA" sz="3600" dirty="0" smtClean="0">
                <a:solidFill>
                  <a:srgbClr val="002060"/>
                </a:solidFill>
              </a:rPr>
              <a:t>نشأة وتطور نظريات الاتصال الجماهيري</a:t>
            </a:r>
            <a:endParaRPr lang="ar-SA" sz="3600" dirty="0">
              <a:solidFill>
                <a:srgbClr val="002060"/>
              </a:solidFill>
            </a:endParaRPr>
          </a:p>
        </p:txBody>
      </p:sp>
      <p:pic>
        <p:nvPicPr>
          <p:cNvPr id="4" name="صورة 3" descr="mass com.png"/>
          <p:cNvPicPr>
            <a:picLocks noChangeAspect="1"/>
          </p:cNvPicPr>
          <p:nvPr/>
        </p:nvPicPr>
        <p:blipFill>
          <a:blip r:embed="rId2" cstate="print"/>
          <a:srcRect t="4694" r="80942" b="72222"/>
          <a:stretch>
            <a:fillRect/>
          </a:stretch>
        </p:blipFill>
        <p:spPr>
          <a:xfrm>
            <a:off x="3275856" y="2852936"/>
            <a:ext cx="3024336" cy="3590476"/>
          </a:xfrm>
          <a:prstGeom prst="rect">
            <a:avLst/>
          </a:prstGeom>
        </p:spPr>
      </p:pic>
    </p:spTree>
    <p:extLst>
      <p:ext uri="{BB962C8B-B14F-4D97-AF65-F5344CB8AC3E}">
        <p14:creationId xmlns:p14="http://schemas.microsoft.com/office/powerpoint/2010/main" val="3767147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rPr>
              <a:t>نشأة وتطور نظريات الاتصال الجماهيري</a:t>
            </a:r>
            <a:endParaRPr lang="ar-SA" dirty="0">
              <a:solidFill>
                <a:srgbClr val="FF0000"/>
              </a:solidFill>
            </a:endParaRPr>
          </a:p>
        </p:txBody>
      </p:sp>
      <p:sp>
        <p:nvSpPr>
          <p:cNvPr id="3" name="عنصر نائب للمحتوى 2"/>
          <p:cNvSpPr>
            <a:spLocks noGrp="1"/>
          </p:cNvSpPr>
          <p:nvPr>
            <p:ph idx="1"/>
          </p:nvPr>
        </p:nvSpPr>
        <p:spPr/>
        <p:txBody>
          <a:bodyPr/>
          <a:lstStyle/>
          <a:p>
            <a:pPr marL="0" indent="0">
              <a:buNone/>
            </a:pPr>
            <a:r>
              <a:rPr lang="ar-SA" dirty="0" smtClean="0"/>
              <a:t>يمكن تقسيم تاريخ نظريات الإتصال الجماهيري إلى أربعة مراحل </a:t>
            </a:r>
            <a:r>
              <a:rPr lang="ar-SA" dirty="0" err="1" smtClean="0"/>
              <a:t>كالتالي:</a:t>
            </a:r>
            <a:endParaRPr lang="ar-SA" dirty="0" smtClean="0"/>
          </a:p>
          <a:p>
            <a:pPr marL="0" indent="0">
              <a:buNone/>
            </a:pPr>
            <a:endParaRPr lang="ar-SA" dirty="0" smtClean="0"/>
          </a:p>
          <a:p>
            <a:pPr marL="0" indent="0">
              <a:buNone/>
            </a:pPr>
            <a:r>
              <a:rPr lang="ar-SA" dirty="0" smtClean="0"/>
              <a:t>1- نظريات الأثر القوي.</a:t>
            </a:r>
          </a:p>
          <a:p>
            <a:pPr marL="0" indent="0">
              <a:buNone/>
            </a:pPr>
            <a:r>
              <a:rPr lang="ar-SA" dirty="0" smtClean="0"/>
              <a:t>2- نظريات الأثر الضعيف.</a:t>
            </a:r>
          </a:p>
          <a:p>
            <a:pPr marL="0" indent="0">
              <a:buNone/>
            </a:pPr>
            <a:r>
              <a:rPr lang="ar-SA" dirty="0" smtClean="0"/>
              <a:t>3- الرجوع  إلى نظريات الأثر القوي.</a:t>
            </a:r>
          </a:p>
          <a:p>
            <a:pPr marL="0" indent="0">
              <a:buNone/>
            </a:pPr>
            <a:r>
              <a:rPr lang="ar-SA" dirty="0" smtClean="0"/>
              <a:t>4- نظريات الإعلام الجديد.</a:t>
            </a:r>
            <a:endParaRPr lang="ar-SA" dirty="0"/>
          </a:p>
        </p:txBody>
      </p:sp>
    </p:spTree>
    <p:extLst>
      <p:ext uri="{BB962C8B-B14F-4D97-AF65-F5344CB8AC3E}">
        <p14:creationId xmlns:p14="http://schemas.microsoft.com/office/powerpoint/2010/main" val="10427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rPr>
              <a:t>المرحلة الأولى: نظريات الأثر القوي</a:t>
            </a:r>
            <a:endParaRPr lang="ar-SA" dirty="0">
              <a:solidFill>
                <a:srgbClr val="FF0000"/>
              </a:solidFill>
            </a:endParaRPr>
          </a:p>
        </p:txBody>
      </p:sp>
      <p:sp>
        <p:nvSpPr>
          <p:cNvPr id="3" name="عنصر نائب للمحتوى 2"/>
          <p:cNvSpPr>
            <a:spLocks noGrp="1"/>
          </p:cNvSpPr>
          <p:nvPr>
            <p:ph idx="1"/>
          </p:nvPr>
        </p:nvSpPr>
        <p:spPr>
          <a:xfrm>
            <a:off x="3131840" y="1600200"/>
            <a:ext cx="5554960" cy="4525963"/>
          </a:xfrm>
        </p:spPr>
        <p:txBody>
          <a:bodyPr>
            <a:normAutofit/>
          </a:bodyPr>
          <a:lstStyle/>
          <a:p>
            <a:pPr marL="0" indent="0">
              <a:buNone/>
            </a:pPr>
            <a:r>
              <a:rPr lang="ar-SA" dirty="0" smtClean="0"/>
              <a:t>أهم وأشهر عالم إتصال يمثل هذه المرحلة </a:t>
            </a:r>
            <a:r>
              <a:rPr lang="ar-SA" dirty="0" err="1" smtClean="0"/>
              <a:t>هو </a:t>
            </a:r>
            <a:r>
              <a:rPr lang="ar-SA" dirty="0" smtClean="0"/>
              <a:t>(هارولد لازويل </a:t>
            </a:r>
            <a:r>
              <a:rPr lang="en-US" sz="2800" dirty="0" smtClean="0"/>
              <a:t>Harold</a:t>
            </a:r>
            <a:r>
              <a:rPr lang="en-US" dirty="0" smtClean="0"/>
              <a:t> </a:t>
            </a:r>
            <a:r>
              <a:rPr lang="en-US" sz="2800" dirty="0" err="1" smtClean="0"/>
              <a:t>Lasswel</a:t>
            </a:r>
            <a:r>
              <a:rPr lang="ar-SA" dirty="0" err="1" smtClean="0"/>
              <a:t>) </a:t>
            </a:r>
            <a:r>
              <a:rPr lang="ar-SA" dirty="0" smtClean="0"/>
              <a:t>(عاش بين </a:t>
            </a:r>
            <a:r>
              <a:rPr lang="ar-SA" dirty="0" err="1" smtClean="0"/>
              <a:t>1902 </a:t>
            </a:r>
            <a:r>
              <a:rPr lang="ar-SA" dirty="0" smtClean="0"/>
              <a:t>– </a:t>
            </a:r>
            <a:r>
              <a:rPr lang="ar-SA" dirty="0" err="1" smtClean="0"/>
              <a:t>1978م).</a:t>
            </a:r>
            <a:r>
              <a:rPr lang="ar-SA" dirty="0" smtClean="0"/>
              <a:t> وهو أحد المؤسسين المهمين لعلم </a:t>
            </a:r>
            <a:r>
              <a:rPr lang="ar-SA" dirty="0" err="1" smtClean="0"/>
              <a:t>الإتصال.</a:t>
            </a:r>
            <a:r>
              <a:rPr lang="ar-SA" dirty="0" smtClean="0"/>
              <a:t> تخرج من جامعة شيكاغو، ثم أصبح استاذاً فيها.</a:t>
            </a:r>
          </a:p>
        </p:txBody>
      </p:sp>
      <p:pic>
        <p:nvPicPr>
          <p:cNvPr id="4" name="صورة 3" descr="lasswell1.jpg"/>
          <p:cNvPicPr>
            <a:picLocks noChangeAspect="1"/>
          </p:cNvPicPr>
          <p:nvPr/>
        </p:nvPicPr>
        <p:blipFill>
          <a:blip r:embed="rId2" cstate="print"/>
          <a:stretch>
            <a:fillRect/>
          </a:stretch>
        </p:blipFill>
        <p:spPr>
          <a:xfrm>
            <a:off x="971600" y="1772816"/>
            <a:ext cx="2142238" cy="2520280"/>
          </a:xfrm>
          <a:prstGeom prst="rect">
            <a:avLst/>
          </a:prstGeom>
        </p:spPr>
      </p:pic>
      <p:sp>
        <p:nvSpPr>
          <p:cNvPr id="5" name="مربع نص 4"/>
          <p:cNvSpPr txBox="1"/>
          <p:nvPr/>
        </p:nvSpPr>
        <p:spPr>
          <a:xfrm>
            <a:off x="1115616" y="4437112"/>
            <a:ext cx="1848584"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هارولد </a:t>
            </a:r>
            <a:r>
              <a:rPr lang="ar-SA" sz="2800" dirty="0" err="1" smtClean="0"/>
              <a:t>لازويل</a:t>
            </a:r>
            <a:endParaRPr lang="ar-SA" sz="2800" dirty="0"/>
          </a:p>
        </p:txBody>
      </p:sp>
    </p:spTree>
    <p:extLst>
      <p:ext uri="{BB962C8B-B14F-4D97-AF65-F5344CB8AC3E}">
        <p14:creationId xmlns:p14="http://schemas.microsoft.com/office/powerpoint/2010/main" val="857199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843808" y="1600200"/>
            <a:ext cx="5842992" cy="4525963"/>
          </a:xfrm>
        </p:spPr>
        <p:txBody>
          <a:bodyPr>
            <a:normAutofit/>
          </a:bodyPr>
          <a:lstStyle/>
          <a:p>
            <a:pPr marL="0" indent="0">
              <a:buNone/>
            </a:pPr>
            <a:r>
              <a:rPr lang="ar-SA" dirty="0" smtClean="0"/>
              <a:t>عمل في مجال الدعاية السياسة اثناء الحرب العالمية الثانية كعضو في هيئة دراسة الإعلام أثناء الحرب التابعة للحكومة الأمريكية. وهذا جعله يهتم بدراسة وتحليل الدعاية وأثرها، فكانت محل </a:t>
            </a:r>
            <a:r>
              <a:rPr lang="ar-SA" dirty="0"/>
              <a:t>ا</a:t>
            </a:r>
            <a:r>
              <a:rPr lang="ar-SA" dirty="0" smtClean="0"/>
              <a:t>هتمامه بعد نهاية الحرب. ثم عمل أستاذاً في جامعة </a:t>
            </a:r>
            <a:r>
              <a:rPr lang="ar-SA" dirty="0" err="1" smtClean="0"/>
              <a:t>ييل</a:t>
            </a:r>
            <a:r>
              <a:rPr lang="ar-SA" dirty="0" smtClean="0"/>
              <a:t> </a:t>
            </a:r>
            <a:r>
              <a:rPr lang="en-US" dirty="0" smtClean="0"/>
              <a:t>Yale</a:t>
            </a:r>
            <a:r>
              <a:rPr lang="ar-SA" dirty="0" smtClean="0"/>
              <a:t> إلى أن تقاعد عام </a:t>
            </a:r>
            <a:r>
              <a:rPr lang="ar-SA" dirty="0" err="1" smtClean="0"/>
              <a:t>1970م</a:t>
            </a:r>
            <a:endParaRPr lang="ar-SA" dirty="0" smtClean="0"/>
          </a:p>
          <a:p>
            <a:pPr marL="0" indent="0">
              <a:buNone/>
            </a:pPr>
            <a:endParaRPr lang="ar-SA" dirty="0"/>
          </a:p>
        </p:txBody>
      </p:sp>
      <p:pic>
        <p:nvPicPr>
          <p:cNvPr id="4" name="صورة 3" descr="HaroldLasswell.jpg"/>
          <p:cNvPicPr>
            <a:picLocks noChangeAspect="1"/>
          </p:cNvPicPr>
          <p:nvPr/>
        </p:nvPicPr>
        <p:blipFill>
          <a:blip r:embed="rId2" cstate="print"/>
          <a:stretch>
            <a:fillRect/>
          </a:stretch>
        </p:blipFill>
        <p:spPr>
          <a:xfrm flipH="1">
            <a:off x="611560" y="1772816"/>
            <a:ext cx="2112235" cy="3168352"/>
          </a:xfrm>
          <a:prstGeom prst="rect">
            <a:avLst/>
          </a:prstGeom>
        </p:spPr>
      </p:pic>
      <p:sp>
        <p:nvSpPr>
          <p:cNvPr id="5" name="مربع نص 4"/>
          <p:cNvSpPr txBox="1"/>
          <p:nvPr/>
        </p:nvSpPr>
        <p:spPr>
          <a:xfrm>
            <a:off x="590339" y="5157192"/>
            <a:ext cx="1848584"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smtClean="0"/>
              <a:t>هارولد </a:t>
            </a:r>
            <a:r>
              <a:rPr lang="ar-SA" sz="2800" dirty="0" err="1" smtClean="0"/>
              <a:t>لازويل</a:t>
            </a:r>
            <a:endParaRPr lang="ar-SA" sz="2800" dirty="0"/>
          </a:p>
        </p:txBody>
      </p:sp>
    </p:spTree>
    <p:extLst>
      <p:ext uri="{BB962C8B-B14F-4D97-AF65-F5344CB8AC3E}">
        <p14:creationId xmlns:p14="http://schemas.microsoft.com/office/powerpoint/2010/main" val="1418300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chemeClr val="tx2">
                    <a:lumMod val="75000"/>
                  </a:schemeClr>
                </a:solidFill>
              </a:rPr>
              <a:t>أهمية الاتصال</a:t>
            </a:r>
            <a:endParaRPr lang="ar-SA" dirty="0">
              <a:solidFill>
                <a:schemeClr val="tx2">
                  <a:lumMod val="75000"/>
                </a:schemeClr>
              </a:solidFill>
            </a:endParaRPr>
          </a:p>
        </p:txBody>
      </p:sp>
      <p:sp>
        <p:nvSpPr>
          <p:cNvPr id="3" name="عنصر نائب للمحتوى 2"/>
          <p:cNvSpPr>
            <a:spLocks noGrp="1"/>
          </p:cNvSpPr>
          <p:nvPr>
            <p:ph idx="1"/>
          </p:nvPr>
        </p:nvSpPr>
        <p:spPr>
          <a:xfrm>
            <a:off x="2627784" y="1600200"/>
            <a:ext cx="6059016" cy="4525963"/>
          </a:xfrm>
        </p:spPr>
        <p:txBody>
          <a:bodyPr/>
          <a:lstStyle/>
          <a:p>
            <a:pPr marL="0" indent="0">
              <a:buNone/>
            </a:pPr>
            <a:r>
              <a:rPr lang="ar-SA" dirty="0" smtClean="0"/>
              <a:t>في بداية </a:t>
            </a:r>
            <a:r>
              <a:rPr lang="ar-SA" dirty="0" err="1" smtClean="0"/>
              <a:t>كتاب </a:t>
            </a:r>
            <a:r>
              <a:rPr lang="ar-SA" dirty="0" smtClean="0"/>
              <a:t>(</a:t>
            </a:r>
            <a:r>
              <a:rPr lang="ar-SA" dirty="0" smtClean="0">
                <a:solidFill>
                  <a:srgbClr val="002060"/>
                </a:solidFill>
              </a:rPr>
              <a:t>وسائل الاتصال</a:t>
            </a:r>
            <a:r>
              <a:rPr lang="ar-SA" dirty="0" smtClean="0"/>
              <a:t>) يطرح الدكتور </a:t>
            </a:r>
            <a:r>
              <a:rPr lang="ar-SA" dirty="0" err="1" smtClean="0"/>
              <a:t>راكان</a:t>
            </a:r>
            <a:r>
              <a:rPr lang="ar-SA" dirty="0" smtClean="0"/>
              <a:t> حبيب هذا </a:t>
            </a:r>
            <a:r>
              <a:rPr lang="ar-SA" dirty="0" err="1" smtClean="0"/>
              <a:t>السؤال:</a:t>
            </a:r>
            <a:endParaRPr lang="ar-SA" dirty="0" smtClean="0"/>
          </a:p>
          <a:p>
            <a:pPr marL="0" indent="0">
              <a:buNone/>
            </a:pPr>
            <a:endParaRPr lang="ar-SA" dirty="0" smtClean="0"/>
          </a:p>
          <a:p>
            <a:pPr marL="0" indent="0">
              <a:buNone/>
            </a:pPr>
            <a:r>
              <a:rPr lang="ar-SA" dirty="0" smtClean="0">
                <a:solidFill>
                  <a:srgbClr val="C00000"/>
                </a:solidFill>
              </a:rPr>
              <a:t>ما علاقة الإنسان بالاتصال ؟ </a:t>
            </a:r>
          </a:p>
          <a:p>
            <a:pPr marL="0" indent="0">
              <a:buNone/>
            </a:pPr>
            <a:endParaRPr lang="ar-SA" dirty="0" smtClean="0">
              <a:solidFill>
                <a:srgbClr val="C00000"/>
              </a:solidFill>
            </a:endParaRPr>
          </a:p>
          <a:p>
            <a:pPr marL="0" indent="0">
              <a:buNone/>
            </a:pPr>
            <a:r>
              <a:rPr lang="ar-SA" dirty="0" smtClean="0">
                <a:solidFill>
                  <a:srgbClr val="C00000"/>
                </a:solidFill>
              </a:rPr>
              <a:t>وهل يستطيع الإنسان أن يعيش بدون اتصال ؟</a:t>
            </a:r>
            <a:endParaRPr lang="ar-SA" dirty="0">
              <a:solidFill>
                <a:srgbClr val="C00000"/>
              </a:solidFill>
            </a:endParaRPr>
          </a:p>
        </p:txBody>
      </p:sp>
      <p:pic>
        <p:nvPicPr>
          <p:cNvPr id="5" name="صورة 4" descr="interpersonal.jpg"/>
          <p:cNvPicPr>
            <a:picLocks noChangeAspect="1"/>
          </p:cNvPicPr>
          <p:nvPr/>
        </p:nvPicPr>
        <p:blipFill>
          <a:blip r:embed="rId2" cstate="print"/>
          <a:stretch>
            <a:fillRect/>
          </a:stretch>
        </p:blipFill>
        <p:spPr>
          <a:xfrm>
            <a:off x="611560" y="1700808"/>
            <a:ext cx="1872208" cy="1922953"/>
          </a:xfrm>
          <a:prstGeom prst="rect">
            <a:avLst/>
          </a:prstGeom>
          <a:ln w="9525">
            <a:solidFill>
              <a:schemeClr val="tx1"/>
            </a:solid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539552" y="1600200"/>
            <a:ext cx="8147248" cy="4525963"/>
          </a:xfrm>
        </p:spPr>
        <p:txBody>
          <a:bodyPr>
            <a:normAutofit/>
          </a:bodyPr>
          <a:lstStyle/>
          <a:p>
            <a:pPr marL="0" indent="0">
              <a:buNone/>
            </a:pPr>
            <a:r>
              <a:rPr lang="ar-SA" dirty="0" smtClean="0"/>
              <a:t>قدم (لازويل) نموذجه الشهير للاتصال على شكل (خمسة أسئلة) هي:</a:t>
            </a:r>
          </a:p>
          <a:p>
            <a:pPr marL="0" indent="0">
              <a:buNone/>
            </a:pPr>
            <a:endParaRPr lang="ar-SA" dirty="0" smtClean="0"/>
          </a:p>
          <a:p>
            <a:pPr marL="0" indent="0">
              <a:buNone/>
            </a:pPr>
            <a:r>
              <a:rPr lang="ar-SA" dirty="0" err="1" smtClean="0">
                <a:solidFill>
                  <a:srgbClr val="002060"/>
                </a:solidFill>
              </a:rPr>
              <a:t>من؟</a:t>
            </a:r>
            <a:r>
              <a:rPr lang="ar-SA" dirty="0" smtClean="0">
                <a:solidFill>
                  <a:srgbClr val="002060"/>
                </a:solidFill>
              </a:rPr>
              <a:t> يقول </a:t>
            </a:r>
            <a:r>
              <a:rPr lang="ar-SA" dirty="0" err="1" smtClean="0">
                <a:solidFill>
                  <a:srgbClr val="002060"/>
                </a:solidFill>
              </a:rPr>
              <a:t>ماذا؟</a:t>
            </a:r>
            <a:r>
              <a:rPr lang="ar-SA" dirty="0" smtClean="0">
                <a:solidFill>
                  <a:srgbClr val="002060"/>
                </a:solidFill>
              </a:rPr>
              <a:t> بأي </a:t>
            </a:r>
            <a:r>
              <a:rPr lang="ar-SA" dirty="0" err="1" smtClean="0">
                <a:solidFill>
                  <a:srgbClr val="002060"/>
                </a:solidFill>
              </a:rPr>
              <a:t>وسيلة؟</a:t>
            </a:r>
            <a:r>
              <a:rPr lang="ar-SA" dirty="0" smtClean="0">
                <a:solidFill>
                  <a:srgbClr val="002060"/>
                </a:solidFill>
              </a:rPr>
              <a:t> </a:t>
            </a:r>
            <a:r>
              <a:rPr lang="ar-SA" dirty="0" err="1" smtClean="0">
                <a:solidFill>
                  <a:srgbClr val="002060"/>
                </a:solidFill>
              </a:rPr>
              <a:t>لمن؟</a:t>
            </a:r>
            <a:r>
              <a:rPr lang="ar-SA" dirty="0" smtClean="0">
                <a:solidFill>
                  <a:srgbClr val="002060"/>
                </a:solidFill>
              </a:rPr>
              <a:t> </a:t>
            </a:r>
            <a:r>
              <a:rPr lang="ar-SA" dirty="0" err="1" smtClean="0">
                <a:solidFill>
                  <a:srgbClr val="002060"/>
                </a:solidFill>
              </a:rPr>
              <a:t>وماهو</a:t>
            </a:r>
            <a:r>
              <a:rPr lang="ar-SA" dirty="0" smtClean="0">
                <a:solidFill>
                  <a:srgbClr val="002060"/>
                </a:solidFill>
              </a:rPr>
              <a:t> </a:t>
            </a:r>
            <a:r>
              <a:rPr lang="ar-SA" dirty="0" err="1" smtClean="0">
                <a:solidFill>
                  <a:srgbClr val="002060"/>
                </a:solidFill>
              </a:rPr>
              <a:t>الأثر؟</a:t>
            </a:r>
            <a:endParaRPr lang="ar-SA" dirty="0" smtClean="0">
              <a:solidFill>
                <a:srgbClr val="002060"/>
              </a:solidFill>
            </a:endParaRPr>
          </a:p>
          <a:p>
            <a:pPr marL="0" indent="0">
              <a:buNone/>
            </a:pPr>
            <a:endParaRPr lang="ar-SA" dirty="0" smtClean="0"/>
          </a:p>
          <a:p>
            <a:pPr marL="0" indent="0">
              <a:buNone/>
            </a:pPr>
            <a:r>
              <a:rPr lang="ar-SA" dirty="0" smtClean="0"/>
              <a:t>وبذلك يكون لازويل حدد العناصر الخمسة التي تتكون منها عملية </a:t>
            </a:r>
            <a:r>
              <a:rPr lang="ar-SA" dirty="0" err="1" smtClean="0"/>
              <a:t>الإتصال </a:t>
            </a:r>
            <a:r>
              <a:rPr lang="ar-SA" dirty="0" smtClean="0"/>
              <a:t>(وبالذات الإتصال الجماهيري)، وفتح الطريق لدراسة الاتصال الجماهيري على شكل خمسة أجزاء </a:t>
            </a:r>
            <a:r>
              <a:rPr lang="ar-SA" dirty="0" err="1" smtClean="0"/>
              <a:t>كالتالي:</a:t>
            </a:r>
            <a:endParaRPr lang="ar-SA" dirty="0"/>
          </a:p>
        </p:txBody>
      </p:sp>
    </p:spTree>
    <p:extLst>
      <p:ext uri="{BB962C8B-B14F-4D97-AF65-F5344CB8AC3E}">
        <p14:creationId xmlns:p14="http://schemas.microsoft.com/office/powerpoint/2010/main" val="3141413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marL="0" indent="0">
              <a:buNone/>
            </a:pPr>
            <a:r>
              <a:rPr lang="ar-SA" sz="4000" dirty="0" smtClean="0">
                <a:solidFill>
                  <a:srgbClr val="0070C0"/>
                </a:solidFill>
              </a:rPr>
              <a:t>1- </a:t>
            </a:r>
            <a:r>
              <a:rPr lang="ar-SA" sz="4000" dirty="0" err="1" smtClean="0">
                <a:solidFill>
                  <a:srgbClr val="0070C0"/>
                </a:solidFill>
              </a:rPr>
              <a:t>المصدر:</a:t>
            </a:r>
            <a:r>
              <a:rPr lang="ar-SA" sz="4000" dirty="0" smtClean="0">
                <a:solidFill>
                  <a:srgbClr val="0070C0"/>
                </a:solidFill>
              </a:rPr>
              <a:t> </a:t>
            </a:r>
          </a:p>
          <a:p>
            <a:pPr marL="0" indent="0">
              <a:buNone/>
            </a:pPr>
            <a:r>
              <a:rPr lang="ar-SA" dirty="0" smtClean="0"/>
              <a:t>وهي دراسة </a:t>
            </a:r>
            <a:r>
              <a:rPr lang="ar-SA" dirty="0" err="1" smtClean="0"/>
              <a:t>المصدر </a:t>
            </a:r>
            <a:r>
              <a:rPr lang="ar-SA" dirty="0" smtClean="0"/>
              <a:t>(القائم بالاتصال)، من حيث كونه شخص أو </a:t>
            </a:r>
            <a:r>
              <a:rPr lang="ar-SA" dirty="0" err="1" smtClean="0"/>
              <a:t>مؤسسة.</a:t>
            </a:r>
            <a:r>
              <a:rPr lang="ar-SA" dirty="0" smtClean="0"/>
              <a:t> ويتعلق بذلك دراسة مصداقية المصدر، ومكانته في </a:t>
            </a:r>
            <a:r>
              <a:rPr lang="ar-SA" dirty="0" err="1" smtClean="0"/>
              <a:t>المجتمع.</a:t>
            </a:r>
            <a:r>
              <a:rPr lang="ar-SA" dirty="0" smtClean="0"/>
              <a:t> وكذلك دراسة طرق تمويل المصدر، هل هي تجارية أم غير ربحية، وعلاقة المؤسسة الإعلامية بغيرها من المؤسسات في المجتمع، مثل الشركات الأخرى، والأجهزة الحكومية، والجهات التشريعية والقانونية، والمؤسسات التعليمية، وقضية الإحتكار الإعلامي.</a:t>
            </a:r>
            <a:endParaRPr lang="ar-SA" dirty="0"/>
          </a:p>
        </p:txBody>
      </p:sp>
    </p:spTree>
    <p:extLst>
      <p:ext uri="{BB962C8B-B14F-4D97-AF65-F5344CB8AC3E}">
        <p14:creationId xmlns:p14="http://schemas.microsoft.com/office/powerpoint/2010/main" val="31315788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70C0"/>
                </a:solidFill>
              </a:rPr>
              <a:t>2- </a:t>
            </a:r>
            <a:r>
              <a:rPr lang="ar-SA" sz="4000" dirty="0" err="1" smtClean="0">
                <a:solidFill>
                  <a:srgbClr val="0070C0"/>
                </a:solidFill>
              </a:rPr>
              <a:t>الرسالة:</a:t>
            </a:r>
            <a:r>
              <a:rPr lang="ar-SA" sz="4000" dirty="0" smtClean="0">
                <a:solidFill>
                  <a:srgbClr val="0070C0"/>
                </a:solidFill>
              </a:rPr>
              <a:t> </a:t>
            </a:r>
          </a:p>
          <a:p>
            <a:pPr marL="0" indent="0">
              <a:buNone/>
            </a:pPr>
            <a:r>
              <a:rPr lang="ar-SA" dirty="0" smtClean="0"/>
              <a:t>وهي دراسة محتوى الرسالة، وطريقة تصميمها وصياغتها وشكلها، ومدى جاذبيتها وإستراتيجيات الإقناع </a:t>
            </a:r>
            <a:r>
              <a:rPr lang="ar-SA" dirty="0" err="1" smtClean="0"/>
              <a:t>فيها.</a:t>
            </a:r>
            <a:r>
              <a:rPr lang="ar-SA" dirty="0" smtClean="0"/>
              <a:t> وكذلك ما تعكسه من مفاهيم وصور ذهنية عن المجتمع وأفراد المجتمع وقضايا المجتمع، هل هي صور سلبية أم إيجابية ؟ وكذلك المحتوى العنيف، والمحتوى الإباحي لبعض الأفلام والمسلسلات والأغاني، وما شابه ذلك.  </a:t>
            </a:r>
            <a:endParaRPr lang="ar-SA" dirty="0"/>
          </a:p>
        </p:txBody>
      </p:sp>
    </p:spTree>
    <p:extLst>
      <p:ext uri="{BB962C8B-B14F-4D97-AF65-F5344CB8AC3E}">
        <p14:creationId xmlns:p14="http://schemas.microsoft.com/office/powerpoint/2010/main" val="2777838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70C0"/>
                </a:solidFill>
              </a:rPr>
              <a:t>3- </a:t>
            </a:r>
            <a:r>
              <a:rPr lang="ar-SA" sz="4000" dirty="0" err="1" smtClean="0">
                <a:solidFill>
                  <a:srgbClr val="0070C0"/>
                </a:solidFill>
              </a:rPr>
              <a:t>الوسيلة:</a:t>
            </a:r>
            <a:r>
              <a:rPr lang="ar-SA" sz="4000" dirty="0" smtClean="0">
                <a:solidFill>
                  <a:srgbClr val="0070C0"/>
                </a:solidFill>
              </a:rPr>
              <a:t> </a:t>
            </a:r>
          </a:p>
          <a:p>
            <a:pPr marL="0" indent="0">
              <a:buNone/>
            </a:pPr>
            <a:r>
              <a:rPr lang="ar-SA" dirty="0" smtClean="0"/>
              <a:t>وهي دراسة أنواع الوسائل، مثل الكتب والجرائد والإذاعة والتلفزيون والسينما </a:t>
            </a:r>
            <a:r>
              <a:rPr lang="ar-SA" dirty="0" err="1" smtClean="0"/>
              <a:t>إلخ</a:t>
            </a:r>
            <a:r>
              <a:rPr lang="ar-SA" dirty="0" smtClean="0"/>
              <a:t>. وما هي أوجه التشابه </a:t>
            </a:r>
            <a:r>
              <a:rPr lang="ar-SA" dirty="0" err="1" smtClean="0"/>
              <a:t>والإختلاف</a:t>
            </a:r>
            <a:r>
              <a:rPr lang="ar-SA" dirty="0" smtClean="0"/>
              <a:t> </a:t>
            </a:r>
            <a:r>
              <a:rPr lang="ar-SA" dirty="0" err="1" smtClean="0"/>
              <a:t>بينها.</a:t>
            </a:r>
            <a:r>
              <a:rPr lang="ar-SA" dirty="0" smtClean="0"/>
              <a:t> </a:t>
            </a:r>
            <a:r>
              <a:rPr lang="ar-SA" dirty="0" err="1" smtClean="0"/>
              <a:t>وماهي</a:t>
            </a:r>
            <a:r>
              <a:rPr lang="ar-SA" dirty="0" smtClean="0"/>
              <a:t> الحواس التي تخاطبها </a:t>
            </a:r>
            <a:r>
              <a:rPr lang="ar-SA" dirty="0" err="1" smtClean="0"/>
              <a:t>الوسيلة </a:t>
            </a:r>
            <a:r>
              <a:rPr lang="ar-SA" dirty="0" smtClean="0"/>
              <a:t>(مثلاً الإذاعة تخاطب السمع، والجريدة تخاطب النظر، والتلفزيون يخاطب النظر والسمع </a:t>
            </a:r>
            <a:r>
              <a:rPr lang="ar-SA" dirty="0" err="1" smtClean="0"/>
              <a:t>معاً ...</a:t>
            </a:r>
            <a:r>
              <a:rPr lang="ar-SA" dirty="0" smtClean="0"/>
              <a:t> </a:t>
            </a:r>
            <a:r>
              <a:rPr lang="ar-SA" dirty="0" err="1" smtClean="0"/>
              <a:t>إلخ).</a:t>
            </a:r>
            <a:r>
              <a:rPr lang="ar-SA" dirty="0" smtClean="0"/>
              <a:t> </a:t>
            </a:r>
            <a:endParaRPr lang="ar-SA" dirty="0"/>
          </a:p>
        </p:txBody>
      </p:sp>
    </p:spTree>
    <p:extLst>
      <p:ext uri="{BB962C8B-B14F-4D97-AF65-F5344CB8AC3E}">
        <p14:creationId xmlns:p14="http://schemas.microsoft.com/office/powerpoint/2010/main" val="35366726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70C0"/>
                </a:solidFill>
              </a:rPr>
              <a:t>4- </a:t>
            </a:r>
            <a:r>
              <a:rPr lang="ar-SA" sz="4000" dirty="0" err="1" smtClean="0">
                <a:solidFill>
                  <a:srgbClr val="0070C0"/>
                </a:solidFill>
              </a:rPr>
              <a:t>الجمهور:</a:t>
            </a:r>
            <a:r>
              <a:rPr lang="ar-SA" sz="4000" dirty="0" smtClean="0">
                <a:solidFill>
                  <a:srgbClr val="0070C0"/>
                </a:solidFill>
              </a:rPr>
              <a:t> </a:t>
            </a:r>
          </a:p>
          <a:p>
            <a:pPr marL="0" indent="0">
              <a:buNone/>
            </a:pPr>
            <a:r>
              <a:rPr lang="ar-SA" dirty="0" smtClean="0"/>
              <a:t>وهو دراسة الجمهور من حيث موقعه الجغرافي، وخصائصه الديموغرافية </a:t>
            </a:r>
            <a:r>
              <a:rPr lang="ar-SA" dirty="0" err="1" smtClean="0"/>
              <a:t>الشخصية </a:t>
            </a:r>
            <a:r>
              <a:rPr lang="ar-SA" dirty="0" smtClean="0"/>
              <a:t>(مثل </a:t>
            </a:r>
            <a:r>
              <a:rPr lang="ar-SA" dirty="0" err="1" smtClean="0"/>
              <a:t>الإختلافات</a:t>
            </a:r>
            <a:r>
              <a:rPr lang="ar-SA" dirty="0" smtClean="0"/>
              <a:t> في العمر والجنس والمستوى الإجتماعي </a:t>
            </a:r>
            <a:r>
              <a:rPr lang="ar-SA" dirty="0" err="1" smtClean="0"/>
              <a:t>والإقتصادي</a:t>
            </a:r>
            <a:r>
              <a:rPr lang="ar-SA" dirty="0" smtClean="0"/>
              <a:t> والمستوى التعليمي وغيرها</a:t>
            </a:r>
            <a:r>
              <a:rPr lang="ar-SA" dirty="0" err="1" smtClean="0"/>
              <a:t>).</a:t>
            </a:r>
            <a:r>
              <a:rPr lang="ar-SA" dirty="0" smtClean="0"/>
              <a:t> ومدى قابلية الجمهور للتلقي والفهم </a:t>
            </a:r>
            <a:r>
              <a:rPr lang="ar-SA" dirty="0" err="1" smtClean="0"/>
              <a:t>والإستيعاب</a:t>
            </a:r>
            <a:r>
              <a:rPr lang="ar-SA" dirty="0" smtClean="0"/>
              <a:t>، ومتى وكيف يتأثر هذا الجمهور بالرسالة الإعلامية.</a:t>
            </a:r>
            <a:endParaRPr lang="ar-SA" dirty="0"/>
          </a:p>
        </p:txBody>
      </p:sp>
    </p:spTree>
    <p:extLst>
      <p:ext uri="{BB962C8B-B14F-4D97-AF65-F5344CB8AC3E}">
        <p14:creationId xmlns:p14="http://schemas.microsoft.com/office/powerpoint/2010/main" val="20767268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70C0"/>
                </a:solidFill>
              </a:rPr>
              <a:t>5- </a:t>
            </a:r>
            <a:r>
              <a:rPr lang="ar-SA" sz="4000" dirty="0" err="1" smtClean="0">
                <a:solidFill>
                  <a:srgbClr val="0070C0"/>
                </a:solidFill>
              </a:rPr>
              <a:t>الأثر:</a:t>
            </a:r>
            <a:r>
              <a:rPr lang="ar-SA" sz="4000" dirty="0" smtClean="0">
                <a:solidFill>
                  <a:srgbClr val="0070C0"/>
                </a:solidFill>
              </a:rPr>
              <a:t> </a:t>
            </a:r>
          </a:p>
          <a:p>
            <a:pPr marL="0" indent="0">
              <a:buNone/>
            </a:pPr>
            <a:r>
              <a:rPr lang="ar-SA" dirty="0" smtClean="0"/>
              <a:t>وهو دراسة أثر الرسالة الإعلامية على الجمهور، وهل هو قوي وسريع ومباشر، أم ضعيف وغير </a:t>
            </a:r>
            <a:r>
              <a:rPr lang="ar-SA" dirty="0" err="1" smtClean="0"/>
              <a:t>مباشر؟</a:t>
            </a:r>
            <a:r>
              <a:rPr lang="ar-SA" dirty="0" smtClean="0"/>
              <a:t> وهل تحقق هدف </a:t>
            </a:r>
            <a:r>
              <a:rPr lang="ar-SA" dirty="0" err="1" smtClean="0"/>
              <a:t>المصدر؟</a:t>
            </a:r>
            <a:r>
              <a:rPr lang="ar-SA" dirty="0" smtClean="0"/>
              <a:t> أم أن هناك آثار جانبية أو عكسية حصلت دون وعي </a:t>
            </a:r>
            <a:r>
              <a:rPr lang="ar-SA" dirty="0" err="1" smtClean="0"/>
              <a:t>المصدر؟</a:t>
            </a:r>
            <a:endParaRPr lang="ar-SA" dirty="0"/>
          </a:p>
        </p:txBody>
      </p:sp>
    </p:spTree>
    <p:extLst>
      <p:ext uri="{BB962C8B-B14F-4D97-AF65-F5344CB8AC3E}">
        <p14:creationId xmlns:p14="http://schemas.microsoft.com/office/powerpoint/2010/main" val="7299885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marL="0" indent="0">
              <a:buNone/>
            </a:pPr>
            <a:r>
              <a:rPr lang="ar-SA" sz="4000" dirty="0" smtClean="0">
                <a:solidFill>
                  <a:srgbClr val="0070C0"/>
                </a:solidFill>
              </a:rPr>
              <a:t>أهمية نظرية </a:t>
            </a:r>
            <a:r>
              <a:rPr lang="ar-SA" sz="4000" dirty="0" err="1" smtClean="0">
                <a:solidFill>
                  <a:srgbClr val="0070C0"/>
                </a:solidFill>
              </a:rPr>
              <a:t>لازويل:</a:t>
            </a:r>
            <a:endParaRPr lang="ar-SA" sz="4000" dirty="0" smtClean="0">
              <a:solidFill>
                <a:srgbClr val="0070C0"/>
              </a:solidFill>
            </a:endParaRPr>
          </a:p>
          <a:p>
            <a:pPr marL="0" indent="0">
              <a:buNone/>
            </a:pPr>
            <a:r>
              <a:rPr lang="ar-SA" dirty="0" smtClean="0"/>
              <a:t>نلاحظ هنا </a:t>
            </a:r>
            <a:r>
              <a:rPr lang="ar-SA" dirty="0" err="1" smtClean="0"/>
              <a:t>أن </a:t>
            </a:r>
            <a:r>
              <a:rPr lang="ar-SA" dirty="0" smtClean="0"/>
              <a:t>(هارولد لازويل) ركز على عملية الإقناع والتأثير في عملية </a:t>
            </a:r>
            <a:r>
              <a:rPr lang="ar-SA" dirty="0" err="1" smtClean="0"/>
              <a:t>الاتصال.</a:t>
            </a:r>
            <a:r>
              <a:rPr lang="ar-SA" dirty="0" smtClean="0"/>
              <a:t> بمعنى أن هدف الإتصال الأساسي في نظر لازويل هو الإقناع والتأثير، خصوصاً لاهتماماته بالدعاية السياسية أثناء الحرب، وأثرها القوي في ذلك الوقت. وبناء على ذلك، نشأ أول منظور لوسائل الاتصال الجماهيري يرى أن الإعلام هدفه الإقناع والتأثير، وأن الجمهور قابل للتأثر بسهولة، نتيجة لقوة نفوذ وسائل الإعلام الجديدة في ذلك الوقت، مثل الصحف والراديو والسينما.</a:t>
            </a:r>
          </a:p>
          <a:p>
            <a:pPr marL="0" indent="0">
              <a:buNone/>
            </a:pPr>
            <a:endParaRPr lang="ar-SA" dirty="0" smtClean="0"/>
          </a:p>
        </p:txBody>
      </p:sp>
    </p:spTree>
    <p:extLst>
      <p:ext uri="{BB962C8B-B14F-4D97-AF65-F5344CB8AC3E}">
        <p14:creationId xmlns:p14="http://schemas.microsoft.com/office/powerpoint/2010/main" val="2521094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rPr>
              <a:t>وظائف الإتصال</a:t>
            </a:r>
            <a:endParaRPr lang="ar-SA" dirty="0">
              <a:solidFill>
                <a:srgbClr val="FF0000"/>
              </a:solidFill>
            </a:endParaRPr>
          </a:p>
        </p:txBody>
      </p:sp>
      <p:sp>
        <p:nvSpPr>
          <p:cNvPr id="3" name="عنصر نائب للمحتوى 2"/>
          <p:cNvSpPr>
            <a:spLocks noGrp="1"/>
          </p:cNvSpPr>
          <p:nvPr>
            <p:ph idx="1"/>
          </p:nvPr>
        </p:nvSpPr>
        <p:spPr/>
        <p:txBody>
          <a:bodyPr/>
          <a:lstStyle/>
          <a:p>
            <a:pPr marL="0" indent="0">
              <a:buNone/>
            </a:pPr>
            <a:r>
              <a:rPr lang="ar-SA" dirty="0" smtClean="0"/>
              <a:t>ومن ناحية ثانية، تحدث لازويل عن عملية الإتصال بشكل أشمل، من حيث كون الإتصال أداة مهمة في ضبط وتنظيم المجتمع.  ولذلك طرح </a:t>
            </a:r>
            <a:r>
              <a:rPr lang="ar-SA" dirty="0" err="1" smtClean="0"/>
              <a:t>لازويل</a:t>
            </a:r>
            <a:r>
              <a:rPr lang="ar-SA" dirty="0" smtClean="0"/>
              <a:t> مسألة وظائف الاتصال في المجتمع. أي معرفة ما هي المهام التي يقوم بها الاتصال في المجتمع، أو بإختصار: ما هي فائدة </a:t>
            </a:r>
            <a:r>
              <a:rPr lang="ar-SA" dirty="0" err="1" smtClean="0"/>
              <a:t>الإتصال</a:t>
            </a:r>
            <a:r>
              <a:rPr lang="ar-SA" dirty="0" smtClean="0"/>
              <a:t> للمجتمع ؟</a:t>
            </a:r>
          </a:p>
          <a:p>
            <a:pPr marL="0" indent="0">
              <a:buNone/>
            </a:pPr>
            <a:r>
              <a:rPr lang="ar-SA" dirty="0" smtClean="0"/>
              <a:t>حدد هارولد لازويل ثلاث وظائف للإتصال تساعد، من وجهة </a:t>
            </a:r>
            <a:r>
              <a:rPr lang="ar-SA" dirty="0" err="1" smtClean="0"/>
              <a:t>نظره </a:t>
            </a:r>
            <a:r>
              <a:rPr lang="ar-SA" dirty="0" smtClean="0"/>
              <a:t>،على إستقرار المجتمع </a:t>
            </a:r>
            <a:r>
              <a:rPr lang="ar-SA" dirty="0" err="1" smtClean="0"/>
              <a:t>وإستمراريته</a:t>
            </a:r>
            <a:r>
              <a:rPr lang="ar-SA" dirty="0" smtClean="0"/>
              <a:t> </a:t>
            </a:r>
            <a:r>
              <a:rPr lang="ar-SA" dirty="0" err="1" smtClean="0"/>
              <a:t>هي:</a:t>
            </a:r>
            <a:endParaRPr lang="ar-SA" dirty="0" smtClean="0"/>
          </a:p>
          <a:p>
            <a:pPr marL="0" indent="0">
              <a:buNone/>
            </a:pPr>
            <a:endParaRPr lang="ar-SA" dirty="0" smtClean="0"/>
          </a:p>
          <a:p>
            <a:pPr marL="0" indent="0">
              <a:buNone/>
            </a:pPr>
            <a:endParaRPr lang="ar-SA" dirty="0"/>
          </a:p>
        </p:txBody>
      </p:sp>
    </p:spTree>
    <p:extLst>
      <p:ext uri="{BB962C8B-B14F-4D97-AF65-F5344CB8AC3E}">
        <p14:creationId xmlns:p14="http://schemas.microsoft.com/office/powerpoint/2010/main" val="31005858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70C0"/>
                </a:solidFill>
              </a:rPr>
              <a:t>1- مراقبة </a:t>
            </a:r>
            <a:r>
              <a:rPr lang="ar-SA" sz="4000" dirty="0" err="1" smtClean="0">
                <a:solidFill>
                  <a:srgbClr val="0070C0"/>
                </a:solidFill>
              </a:rPr>
              <a:t>البيئة:</a:t>
            </a:r>
            <a:r>
              <a:rPr lang="ar-SA" sz="4000" dirty="0" smtClean="0">
                <a:solidFill>
                  <a:srgbClr val="0070C0"/>
                </a:solidFill>
              </a:rPr>
              <a:t> </a:t>
            </a:r>
          </a:p>
          <a:p>
            <a:pPr marL="0" indent="0">
              <a:buNone/>
            </a:pPr>
            <a:r>
              <a:rPr lang="ar-SA" dirty="0" smtClean="0"/>
              <a:t>والمقصود هو الإطلاع على الأخبار، سواء عن طريق وسائل الإعلام، أو الأشخاص الآخرين للاطمئنان على البيئة المحيطة، وهل هناك أي خطر يجب </a:t>
            </a:r>
            <a:r>
              <a:rPr lang="ar-SA" dirty="0" err="1" smtClean="0"/>
              <a:t>الإنتباه</a:t>
            </a:r>
            <a:r>
              <a:rPr lang="ar-SA" dirty="0" smtClean="0"/>
              <a:t> له ؟ قد تكون هذه المخاطر فعلية محسوسة، مثل الحروب والكوارث الطبيعية، أو إرتفاع الأسعار، أو تكون مخاطر غير محسوسة مثل قضايا إجتماعية تؤثر على العادات والتقاليد وقد تؤثر على إستقرار المجتمع.</a:t>
            </a:r>
          </a:p>
          <a:p>
            <a:pPr marL="0" indent="0">
              <a:buNone/>
            </a:pPr>
            <a:endParaRPr lang="ar-SA" dirty="0"/>
          </a:p>
        </p:txBody>
      </p:sp>
    </p:spTree>
    <p:extLst>
      <p:ext uri="{BB962C8B-B14F-4D97-AF65-F5344CB8AC3E}">
        <p14:creationId xmlns:p14="http://schemas.microsoft.com/office/powerpoint/2010/main" val="12175978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70C0"/>
                </a:solidFill>
              </a:rPr>
              <a:t>2- الترابط </a:t>
            </a:r>
            <a:r>
              <a:rPr lang="ar-SA" sz="4000" dirty="0" err="1" smtClean="0">
                <a:solidFill>
                  <a:srgbClr val="0070C0"/>
                </a:solidFill>
              </a:rPr>
              <a:t>الإجتماعي:</a:t>
            </a:r>
            <a:r>
              <a:rPr lang="ar-SA" sz="4000" dirty="0" smtClean="0">
                <a:solidFill>
                  <a:srgbClr val="0070C0"/>
                </a:solidFill>
              </a:rPr>
              <a:t> </a:t>
            </a:r>
          </a:p>
          <a:p>
            <a:pPr marL="0" indent="0">
              <a:buNone/>
            </a:pPr>
            <a:r>
              <a:rPr lang="ar-SA" dirty="0" smtClean="0"/>
              <a:t>وهو ربط أجزاء المجتمع </a:t>
            </a:r>
            <a:r>
              <a:rPr lang="ar-SA" dirty="0" err="1" smtClean="0"/>
              <a:t>ببعضها</a:t>
            </a:r>
            <a:r>
              <a:rPr lang="ar-SA" dirty="0" smtClean="0"/>
              <a:t> البعض عن طريق التواصل بين الأشخاص والجماعات، وعن طريق بث المعلومات والأفكار في وسائل الإعلام، التي تساعد على شرح وتوضيح وترسيخ قيم المجتمع.</a:t>
            </a:r>
            <a:endParaRPr lang="ar-SA" dirty="0"/>
          </a:p>
        </p:txBody>
      </p:sp>
    </p:spTree>
    <p:extLst>
      <p:ext uri="{BB962C8B-B14F-4D97-AF65-F5344CB8AC3E}">
        <p14:creationId xmlns:p14="http://schemas.microsoft.com/office/powerpoint/2010/main" val="34623309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والإجابة على هذا السؤال طبعاً أن الإنسان لا يستطيع الحياة بدون إتصال.</a:t>
            </a:r>
          </a:p>
          <a:p>
            <a:pPr marL="0" indent="0">
              <a:buNone/>
            </a:pPr>
            <a:r>
              <a:rPr lang="ar-SA" dirty="0" smtClean="0">
                <a:solidFill>
                  <a:srgbClr val="002060"/>
                </a:solidFill>
              </a:rPr>
              <a:t>ولذلك يقول </a:t>
            </a:r>
            <a:r>
              <a:rPr lang="ar-SA" dirty="0" err="1" smtClean="0">
                <a:solidFill>
                  <a:srgbClr val="002060"/>
                </a:solidFill>
              </a:rPr>
              <a:t>د.</a:t>
            </a:r>
            <a:r>
              <a:rPr lang="ar-SA" dirty="0" smtClean="0">
                <a:solidFill>
                  <a:srgbClr val="002060"/>
                </a:solidFill>
              </a:rPr>
              <a:t> </a:t>
            </a:r>
            <a:r>
              <a:rPr lang="ar-SA" dirty="0" err="1" smtClean="0">
                <a:solidFill>
                  <a:srgbClr val="002060"/>
                </a:solidFill>
              </a:rPr>
              <a:t>راكان</a:t>
            </a:r>
            <a:r>
              <a:rPr lang="ar-SA" dirty="0" smtClean="0">
                <a:solidFill>
                  <a:srgbClr val="002060"/>
                </a:solidFill>
              </a:rPr>
              <a:t> حبيب أن تعريف الإتصال </a:t>
            </a:r>
            <a:r>
              <a:rPr lang="ar-SA" dirty="0" err="1" smtClean="0">
                <a:solidFill>
                  <a:srgbClr val="002060"/>
                </a:solidFill>
              </a:rPr>
              <a:t>هو:</a:t>
            </a:r>
            <a:endParaRPr lang="ar-SA" dirty="0" smtClean="0">
              <a:solidFill>
                <a:srgbClr val="002060"/>
              </a:solidFill>
            </a:endParaRPr>
          </a:p>
          <a:p>
            <a:pPr marL="0" indent="0">
              <a:buNone/>
            </a:pPr>
            <a:endParaRPr lang="ar-SA" dirty="0" smtClean="0"/>
          </a:p>
          <a:p>
            <a:pPr marL="0" indent="0">
              <a:buNone/>
            </a:pPr>
            <a:r>
              <a:rPr lang="ar-SA" dirty="0" smtClean="0"/>
              <a:t>الاتصال هو نشاط إنساني يمارسه الانسان في كل لحظة من حياته </a:t>
            </a:r>
            <a:r>
              <a:rPr lang="ar-SA" dirty="0" err="1" smtClean="0"/>
              <a:t>اليومية.</a:t>
            </a:r>
            <a:r>
              <a:rPr lang="ar-SA" dirty="0" smtClean="0"/>
              <a:t> ينقل بواسطته رغباته ومشاعره ومطالبه إلى الناس الآخرين، ثم يختار لها الوسائل الممكنة التي تحقق تلك الرغبات بصورة ناجحة وفعالة.</a:t>
            </a:r>
            <a:endParaRPr lang="ar-S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4000" dirty="0" smtClean="0">
                <a:solidFill>
                  <a:srgbClr val="0070C0"/>
                </a:solidFill>
              </a:rPr>
              <a:t>3- نقل التراث من جيل إلى </a:t>
            </a:r>
            <a:r>
              <a:rPr lang="ar-SA" sz="4000" dirty="0" err="1" smtClean="0">
                <a:solidFill>
                  <a:srgbClr val="0070C0"/>
                </a:solidFill>
              </a:rPr>
              <a:t>آخر:</a:t>
            </a:r>
            <a:r>
              <a:rPr lang="ar-SA" sz="4000" dirty="0" smtClean="0">
                <a:solidFill>
                  <a:srgbClr val="0070C0"/>
                </a:solidFill>
              </a:rPr>
              <a:t> </a:t>
            </a:r>
          </a:p>
          <a:p>
            <a:r>
              <a:rPr lang="ar-SA" dirty="0" smtClean="0"/>
              <a:t>يحتاج أي مجتمع لكي يكون مستقراً أن ينقل عاداته وتقاليده وتراثه الديني والفكري إلى الأجيال </a:t>
            </a:r>
            <a:r>
              <a:rPr lang="ar-SA" dirty="0" err="1" smtClean="0"/>
              <a:t>الجديدة.</a:t>
            </a:r>
            <a:r>
              <a:rPr lang="ar-SA" dirty="0" smtClean="0"/>
              <a:t> ويتم ذلك عن طريق الإتصال بواسطة الأسرة والمدرسة والمؤسسات الدينية، وكذلك وسائل الإتصال الجماهيري.</a:t>
            </a:r>
            <a:endParaRPr lang="ar-SA" dirty="0"/>
          </a:p>
        </p:txBody>
      </p:sp>
    </p:spTree>
    <p:extLst>
      <p:ext uri="{BB962C8B-B14F-4D97-AF65-F5344CB8AC3E}">
        <p14:creationId xmlns:p14="http://schemas.microsoft.com/office/powerpoint/2010/main" val="39368046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marL="0" indent="0">
              <a:buNone/>
            </a:pPr>
            <a:r>
              <a:rPr lang="ar-SA" sz="4000" dirty="0" smtClean="0">
                <a:solidFill>
                  <a:srgbClr val="0070C0"/>
                </a:solidFill>
              </a:rPr>
              <a:t>الخلل </a:t>
            </a:r>
            <a:r>
              <a:rPr lang="ar-SA" sz="4000" dirty="0" err="1" smtClean="0">
                <a:solidFill>
                  <a:srgbClr val="0070C0"/>
                </a:solidFill>
              </a:rPr>
              <a:t>الوظيفي:</a:t>
            </a:r>
            <a:endParaRPr lang="ar-SA" sz="4000" dirty="0" smtClean="0">
              <a:solidFill>
                <a:srgbClr val="0070C0"/>
              </a:solidFill>
            </a:endParaRPr>
          </a:p>
          <a:p>
            <a:pPr marL="0" indent="0">
              <a:buNone/>
            </a:pPr>
            <a:r>
              <a:rPr lang="ar-SA" dirty="0" err="1" smtClean="0"/>
              <a:t>وإضاف</a:t>
            </a:r>
            <a:r>
              <a:rPr lang="ar-SA" dirty="0" smtClean="0"/>
              <a:t> هارولد لازويل أن هذه الوظائف قد لا تكون إيجابية دائماً، فقد يكون هناك جوانب سلبية للوظائف، مثلاً قد لا يقوم الاتصال ووسائل الإعلام بتأدية الوظيفة على الوجه الصحيح ويسمى </a:t>
            </a:r>
            <a:r>
              <a:rPr lang="ar-SA" dirty="0" err="1" smtClean="0"/>
              <a:t>ذلك </a:t>
            </a:r>
            <a:r>
              <a:rPr lang="ar-SA" dirty="0" smtClean="0"/>
              <a:t>(الخلل الوظيفي</a:t>
            </a:r>
            <a:r>
              <a:rPr lang="ar-SA" dirty="0" err="1" smtClean="0"/>
              <a:t>).</a:t>
            </a:r>
            <a:r>
              <a:rPr lang="ar-SA" dirty="0" smtClean="0"/>
              <a:t> </a:t>
            </a:r>
          </a:p>
          <a:p>
            <a:pPr marL="0" indent="0">
              <a:buNone/>
            </a:pPr>
            <a:r>
              <a:rPr lang="ar-SA" dirty="0" smtClean="0"/>
              <a:t>مثلاً، عندما تقدم وسائل الإعلام أخباراً غير صحيحة أو منحازة، أو يكون هناك مسلسلات وأفلام تروج لسلوكيات سلبية وضارة، أو أن الجمهور نفسه يتابع مواد التسلية بكثرة على حساب المواد التعليمية والتثقيفية </a:t>
            </a:r>
            <a:r>
              <a:rPr lang="ar-SA" dirty="0" err="1" smtClean="0"/>
              <a:t>المفيدة.</a:t>
            </a:r>
            <a:r>
              <a:rPr lang="ar-SA" dirty="0" smtClean="0"/>
              <a:t> </a:t>
            </a:r>
            <a:endParaRPr lang="ar-SA" dirty="0"/>
          </a:p>
        </p:txBody>
      </p:sp>
    </p:spTree>
    <p:extLst>
      <p:ext uri="{BB962C8B-B14F-4D97-AF65-F5344CB8AC3E}">
        <p14:creationId xmlns:p14="http://schemas.microsoft.com/office/powerpoint/2010/main" val="12860987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FF0000"/>
                </a:solidFill>
              </a:rPr>
              <a:t>وظائف أخرى للاتصال والإعلام</a:t>
            </a:r>
            <a:endParaRPr lang="ar-SA" dirty="0">
              <a:solidFill>
                <a:srgbClr val="FF0000"/>
              </a:solidFill>
            </a:endParaRPr>
          </a:p>
        </p:txBody>
      </p:sp>
      <p:sp>
        <p:nvSpPr>
          <p:cNvPr id="3" name="عنصر نائب للمحتوى 2"/>
          <p:cNvSpPr>
            <a:spLocks noGrp="1"/>
          </p:cNvSpPr>
          <p:nvPr>
            <p:ph idx="1"/>
          </p:nvPr>
        </p:nvSpPr>
        <p:spPr/>
        <p:txBody>
          <a:bodyPr>
            <a:normAutofit/>
          </a:bodyPr>
          <a:lstStyle/>
          <a:p>
            <a:pPr marL="0" indent="0">
              <a:buNone/>
            </a:pPr>
            <a:r>
              <a:rPr lang="ar-SA" dirty="0" err="1" smtClean="0"/>
              <a:t>وإستكمالاً</a:t>
            </a:r>
            <a:r>
              <a:rPr lang="ar-SA" dirty="0" smtClean="0"/>
              <a:t> لشرح وظائف الاتصال والإعلام التي قدمها هارولد لازويل، أضاف </a:t>
            </a:r>
            <a:r>
              <a:rPr lang="ar-SA" dirty="0" err="1" smtClean="0"/>
              <a:t>إثنان</a:t>
            </a:r>
            <a:r>
              <a:rPr lang="ar-SA" dirty="0" smtClean="0"/>
              <a:t> من علماء الإتصال وظيفتين </a:t>
            </a:r>
            <a:r>
              <a:rPr lang="ar-SA" dirty="0" err="1" smtClean="0"/>
              <a:t>أخريتين</a:t>
            </a:r>
            <a:r>
              <a:rPr lang="ar-SA" dirty="0" smtClean="0"/>
              <a:t> إلى الوظائف الثلاث التي ذكرها </a:t>
            </a:r>
            <a:r>
              <a:rPr lang="ar-SA" dirty="0" err="1" smtClean="0"/>
              <a:t>لازويل.</a:t>
            </a:r>
            <a:r>
              <a:rPr lang="ar-SA" dirty="0" smtClean="0"/>
              <a:t> </a:t>
            </a:r>
          </a:p>
          <a:p>
            <a:pPr marL="0" indent="0">
              <a:buNone/>
            </a:pPr>
            <a:endParaRPr lang="ar-SA" dirty="0" smtClean="0"/>
          </a:p>
          <a:p>
            <a:pPr marL="0" indent="0">
              <a:buNone/>
            </a:pPr>
            <a:r>
              <a:rPr lang="ar-SA" dirty="0" smtClean="0"/>
              <a:t>ليكون </a:t>
            </a:r>
            <a:r>
              <a:rPr lang="ar-SA" dirty="0" err="1" smtClean="0"/>
              <a:t>المجموع </a:t>
            </a:r>
            <a:r>
              <a:rPr lang="ar-SA" dirty="0" smtClean="0"/>
              <a:t>(خمس وظائف)على النحو </a:t>
            </a:r>
            <a:r>
              <a:rPr lang="ar-SA" dirty="0" err="1" smtClean="0"/>
              <a:t>التالي:</a:t>
            </a:r>
            <a:endParaRPr lang="ar-SA" dirty="0" smtClean="0"/>
          </a:p>
          <a:p>
            <a:pPr marL="0" indent="0">
              <a:buNone/>
            </a:pPr>
            <a:endParaRPr lang="ar-SA" dirty="0" smtClean="0"/>
          </a:p>
        </p:txBody>
      </p:sp>
    </p:spTree>
    <p:extLst>
      <p:ext uri="{BB962C8B-B14F-4D97-AF65-F5344CB8AC3E}">
        <p14:creationId xmlns:p14="http://schemas.microsoft.com/office/powerpoint/2010/main" val="2915210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sz="4000" dirty="0" smtClean="0">
                <a:solidFill>
                  <a:srgbClr val="0070C0"/>
                </a:solidFill>
              </a:rPr>
              <a:t>4- الترفيه </a:t>
            </a:r>
            <a:r>
              <a:rPr lang="ar-SA" sz="4000" dirty="0" err="1" smtClean="0">
                <a:solidFill>
                  <a:srgbClr val="0070C0"/>
                </a:solidFill>
              </a:rPr>
              <a:t>والتسلية:</a:t>
            </a:r>
            <a:r>
              <a:rPr lang="ar-SA" sz="4000" dirty="0" smtClean="0">
                <a:solidFill>
                  <a:srgbClr val="0070C0"/>
                </a:solidFill>
              </a:rPr>
              <a:t> </a:t>
            </a:r>
          </a:p>
          <a:p>
            <a:pPr marL="0" indent="0">
              <a:buNone/>
            </a:pPr>
            <a:r>
              <a:rPr lang="ar-SA" dirty="0" smtClean="0"/>
              <a:t>أضاف عالم </a:t>
            </a:r>
            <a:r>
              <a:rPr lang="ar-SA" dirty="0" err="1" smtClean="0"/>
              <a:t>الإتصال </a:t>
            </a:r>
            <a:r>
              <a:rPr lang="ar-SA" dirty="0" smtClean="0"/>
              <a:t>(تشارلز </a:t>
            </a:r>
            <a:r>
              <a:rPr lang="ar-SA" dirty="0" err="1" smtClean="0"/>
              <a:t>رايت</a:t>
            </a:r>
            <a:r>
              <a:rPr lang="ar-SA" dirty="0" smtClean="0"/>
              <a:t> </a:t>
            </a:r>
            <a:r>
              <a:rPr lang="en-US" sz="2800" dirty="0" smtClean="0"/>
              <a:t>Charles</a:t>
            </a:r>
            <a:r>
              <a:rPr lang="en-US" dirty="0" smtClean="0"/>
              <a:t> </a:t>
            </a:r>
            <a:r>
              <a:rPr lang="en-US" sz="2800" dirty="0" smtClean="0"/>
              <a:t>Wright</a:t>
            </a:r>
            <a:r>
              <a:rPr lang="ar-SA" dirty="0" smtClean="0"/>
              <a:t>) وظيفة أخرى هي الترفيه والتسلية، خاصة على المستوى الفردي، حيث يحتاج الفرد لهذه الوظيفة </a:t>
            </a:r>
            <a:r>
              <a:rPr lang="ar-SA" dirty="0" err="1" smtClean="0"/>
              <a:t>للإسترخاء</a:t>
            </a:r>
            <a:r>
              <a:rPr lang="ar-SA" dirty="0" smtClean="0"/>
              <a:t> والهروب من ضغوط الحياة، وبالتالي تخفيف التوتر في الحياة الإجتماعية.</a:t>
            </a:r>
          </a:p>
          <a:p>
            <a:pPr marL="0" indent="0">
              <a:buNone/>
            </a:pPr>
            <a:endParaRPr lang="ar-SA" dirty="0"/>
          </a:p>
        </p:txBody>
      </p:sp>
    </p:spTree>
    <p:extLst>
      <p:ext uri="{BB962C8B-B14F-4D97-AF65-F5344CB8AC3E}">
        <p14:creationId xmlns:p14="http://schemas.microsoft.com/office/powerpoint/2010/main" val="24936585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marL="0" indent="0">
              <a:buNone/>
            </a:pPr>
            <a:r>
              <a:rPr lang="ar-SA" sz="4000" dirty="0" smtClean="0">
                <a:solidFill>
                  <a:srgbClr val="0070C0"/>
                </a:solidFill>
              </a:rPr>
              <a:t>5- </a:t>
            </a:r>
            <a:r>
              <a:rPr lang="ar-SA" sz="4000" dirty="0" err="1" smtClean="0">
                <a:solidFill>
                  <a:srgbClr val="0070C0"/>
                </a:solidFill>
              </a:rPr>
              <a:t>التعبئة </a:t>
            </a:r>
            <a:r>
              <a:rPr lang="ar-SA" sz="4000" dirty="0" smtClean="0">
                <a:solidFill>
                  <a:srgbClr val="0070C0"/>
                </a:solidFill>
              </a:rPr>
              <a:t>(بمعنى الحملات الإعلامية</a:t>
            </a:r>
            <a:r>
              <a:rPr lang="ar-SA" sz="4000" dirty="0" err="1" smtClean="0">
                <a:solidFill>
                  <a:srgbClr val="0070C0"/>
                </a:solidFill>
              </a:rPr>
              <a:t>):</a:t>
            </a:r>
            <a:endParaRPr lang="ar-SA" sz="4000" dirty="0" smtClean="0">
              <a:solidFill>
                <a:srgbClr val="0070C0"/>
              </a:solidFill>
            </a:endParaRPr>
          </a:p>
          <a:p>
            <a:pPr marL="0" indent="0">
              <a:buNone/>
            </a:pPr>
            <a:r>
              <a:rPr lang="ar-SA" dirty="0" smtClean="0"/>
              <a:t> أضاف عالم </a:t>
            </a:r>
            <a:r>
              <a:rPr lang="ar-SA" dirty="0" err="1" smtClean="0"/>
              <a:t>الإتصال </a:t>
            </a:r>
            <a:r>
              <a:rPr lang="ar-SA" dirty="0" smtClean="0"/>
              <a:t>(</a:t>
            </a:r>
            <a:r>
              <a:rPr lang="ar-SA" dirty="0" err="1" smtClean="0"/>
              <a:t>دينس</a:t>
            </a:r>
            <a:r>
              <a:rPr lang="ar-SA" dirty="0" smtClean="0"/>
              <a:t> </a:t>
            </a:r>
            <a:r>
              <a:rPr lang="ar-SA" dirty="0" err="1" smtClean="0"/>
              <a:t>ماكويل</a:t>
            </a:r>
            <a:r>
              <a:rPr lang="ar-SA" dirty="0" smtClean="0"/>
              <a:t>) وظيفة التعبئة، بمعنى بث حملات إعلامية لإثارة حماس الجمهور نحو قضية معينة وحثهم على سلوكيات هادفة في عدة مجالات، مثل الحملات السياسية، والتنمية الإقتصادية، والتوعية الإجتماعية أثناء الحرب وأثناء الأزمات الصحية، وغير ذلك.</a:t>
            </a:r>
            <a:endParaRPr lang="ar-SA" dirty="0"/>
          </a:p>
        </p:txBody>
      </p:sp>
    </p:spTree>
    <p:extLst>
      <p:ext uri="{BB962C8B-B14F-4D97-AF65-F5344CB8AC3E}">
        <p14:creationId xmlns:p14="http://schemas.microsoft.com/office/powerpoint/2010/main" val="2072988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الخلاصة</a:t>
            </a:r>
            <a:endParaRPr lang="ar-SA" dirty="0">
              <a:solidFill>
                <a:srgbClr val="002060"/>
              </a:solidFill>
            </a:endParaRPr>
          </a:p>
        </p:txBody>
      </p:sp>
      <p:sp>
        <p:nvSpPr>
          <p:cNvPr id="3" name="عنصر نائب للمحتوى 2"/>
          <p:cNvSpPr>
            <a:spLocks noGrp="1"/>
          </p:cNvSpPr>
          <p:nvPr>
            <p:ph idx="1"/>
          </p:nvPr>
        </p:nvSpPr>
        <p:spPr>
          <a:xfrm>
            <a:off x="4355976" y="1600200"/>
            <a:ext cx="4330824" cy="4525963"/>
          </a:xfrm>
        </p:spPr>
        <p:txBody>
          <a:bodyPr/>
          <a:lstStyle/>
          <a:p>
            <a:pPr marL="0" indent="0">
              <a:buNone/>
            </a:pPr>
            <a:r>
              <a:rPr lang="ar-SA" dirty="0" smtClean="0"/>
              <a:t>في هذه المحاضرة، تعرفنا على بداية الإهتمام بدراسة وتحليل وسائل الإعلام، وبداية ظهور نظريات الإتصال الجماهيري، وتطورها على أربعة </a:t>
            </a:r>
            <a:r>
              <a:rPr lang="ar-SA" dirty="0" err="1" smtClean="0"/>
              <a:t>مراحل.</a:t>
            </a:r>
            <a:r>
              <a:rPr lang="ar-SA" dirty="0" smtClean="0"/>
              <a:t> وتحدثنا عن وظائف </a:t>
            </a:r>
            <a:r>
              <a:rPr lang="ar-SA" dirty="0" err="1" smtClean="0"/>
              <a:t>الإتصال</a:t>
            </a:r>
            <a:r>
              <a:rPr lang="ar-SA" dirty="0" smtClean="0"/>
              <a:t>.</a:t>
            </a:r>
            <a:endParaRPr lang="ar-SA" dirty="0"/>
          </a:p>
        </p:txBody>
      </p:sp>
      <p:pic>
        <p:nvPicPr>
          <p:cNvPr id="4" name="صورة 3" descr="top_logo_left.gif"/>
          <p:cNvPicPr>
            <a:picLocks noChangeAspect="1"/>
          </p:cNvPicPr>
          <p:nvPr/>
        </p:nvPicPr>
        <p:blipFill>
          <a:blip r:embed="rId2" cstate="print"/>
          <a:stretch>
            <a:fillRect/>
          </a:stretch>
        </p:blipFill>
        <p:spPr>
          <a:xfrm>
            <a:off x="899592" y="1916832"/>
            <a:ext cx="2803108" cy="1903217"/>
          </a:xfrm>
          <a:prstGeom prst="rect">
            <a:avLst/>
          </a:prstGeom>
        </p:spPr>
      </p:pic>
    </p:spTree>
    <p:extLst>
      <p:ext uri="{BB962C8B-B14F-4D97-AF65-F5344CB8AC3E}">
        <p14:creationId xmlns:p14="http://schemas.microsoft.com/office/powerpoint/2010/main" val="108341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71472" y="404664"/>
            <a:ext cx="7772400" cy="2160240"/>
          </a:xfrm>
        </p:spPr>
        <p:txBody>
          <a:bodyPr>
            <a:normAutofit fontScale="90000"/>
          </a:bodyPr>
          <a:lstStyle/>
          <a:p>
            <a:pPr algn="ctr"/>
            <a:r>
              <a:rPr lang="ar-SA" sz="5300" dirty="0" smtClean="0">
                <a:solidFill>
                  <a:srgbClr val="002060"/>
                </a:solidFill>
              </a:rPr>
              <a:t>نظريات الاتصال</a:t>
            </a:r>
            <a:br>
              <a:rPr lang="ar-SA" sz="5300" dirty="0" smtClean="0">
                <a:solidFill>
                  <a:srgbClr val="002060"/>
                </a:solidFill>
              </a:rPr>
            </a:br>
            <a:r>
              <a:rPr lang="ar-SA" dirty="0" smtClean="0">
                <a:solidFill>
                  <a:srgbClr val="005C2A"/>
                </a:solidFill>
              </a:rPr>
              <a:t>المحاضرة الرابعة</a:t>
            </a:r>
            <a:br>
              <a:rPr lang="ar-SA" dirty="0" smtClean="0">
                <a:solidFill>
                  <a:srgbClr val="005C2A"/>
                </a:solidFill>
              </a:rPr>
            </a:br>
            <a:r>
              <a:rPr lang="ar-SA" dirty="0" smtClean="0">
                <a:solidFill>
                  <a:srgbClr val="C00000"/>
                </a:solidFill>
              </a:rPr>
              <a:t>تابع نظرية الأثر القوي</a:t>
            </a:r>
            <a:endParaRPr lang="en-US" dirty="0">
              <a:solidFill>
                <a:srgbClr val="C00000"/>
              </a:solidFill>
            </a:endParaRPr>
          </a:p>
        </p:txBody>
      </p:sp>
      <p:pic>
        <p:nvPicPr>
          <p:cNvPr id="4" name="صورة 3" descr="communication skills 5.thumbnail.329x222f.jpg"/>
          <p:cNvPicPr>
            <a:picLocks noChangeAspect="1"/>
          </p:cNvPicPr>
          <p:nvPr/>
        </p:nvPicPr>
        <p:blipFill>
          <a:blip r:embed="rId2" cstate="print"/>
          <a:stretch>
            <a:fillRect/>
          </a:stretch>
        </p:blipFill>
        <p:spPr>
          <a:xfrm>
            <a:off x="2843808" y="2996952"/>
            <a:ext cx="3225540" cy="2176504"/>
          </a:xfrm>
          <a:prstGeom prst="rect">
            <a:avLst/>
          </a:prstGeom>
        </p:spPr>
      </p:pic>
    </p:spTree>
    <p:extLst>
      <p:ext uri="{BB962C8B-B14F-4D97-AF65-F5344CB8AC3E}">
        <p14:creationId xmlns:p14="http://schemas.microsoft.com/office/powerpoint/2010/main" val="5466578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مفهوم المجتمع الجماهيري</a:t>
            </a:r>
            <a:endParaRPr lang="en-US" dirty="0">
              <a:solidFill>
                <a:srgbClr val="002060"/>
              </a:solidFill>
            </a:endParaRPr>
          </a:p>
        </p:txBody>
      </p:sp>
      <p:sp>
        <p:nvSpPr>
          <p:cNvPr id="3" name="عنصر نائب للمحتوى 2"/>
          <p:cNvSpPr>
            <a:spLocks noGrp="1"/>
          </p:cNvSpPr>
          <p:nvPr>
            <p:ph idx="1"/>
          </p:nvPr>
        </p:nvSpPr>
        <p:spPr/>
        <p:txBody>
          <a:bodyPr/>
          <a:lstStyle/>
          <a:p>
            <a:pPr marL="0" indent="0" algn="r" rtl="1">
              <a:buNone/>
            </a:pPr>
            <a:r>
              <a:rPr lang="ar-SA" dirty="0" smtClean="0"/>
              <a:t>مع بداية القرن العشرين، كانت هناك تحولات كبيرة في المجتمع الغربي، هي التحول من مجتمع تقليدي (زراعي) إلى مجتمع حديث (صناعي)، وبدأت التحولات من بداية (الثورة الصناعية</a:t>
            </a:r>
            <a:r>
              <a:rPr lang="ar-SA" dirty="0" err="1" smtClean="0"/>
              <a:t>).</a:t>
            </a:r>
            <a:endParaRPr lang="ar-SA" dirty="0" smtClean="0"/>
          </a:p>
          <a:p>
            <a:pPr marL="0" indent="0" algn="r" rtl="1">
              <a:buNone/>
            </a:pPr>
            <a:r>
              <a:rPr lang="ar-SA" dirty="0" smtClean="0"/>
              <a:t>ثم ظهر مصطلح المجتمع الجماهيري </a:t>
            </a:r>
            <a:r>
              <a:rPr lang="en-US" sz="2800" dirty="0" smtClean="0"/>
              <a:t>Mass</a:t>
            </a:r>
            <a:r>
              <a:rPr lang="en-US" dirty="0" smtClean="0"/>
              <a:t> </a:t>
            </a:r>
            <a:r>
              <a:rPr lang="en-US" sz="2800" dirty="0" smtClean="0"/>
              <a:t>Society</a:t>
            </a:r>
            <a:r>
              <a:rPr lang="en-US" dirty="0" smtClean="0"/>
              <a:t> </a:t>
            </a:r>
            <a:r>
              <a:rPr lang="ar-SA" dirty="0" smtClean="0"/>
              <a:t> كمصطلح في الدراسات </a:t>
            </a:r>
            <a:r>
              <a:rPr lang="ar-SA" dirty="0" err="1" smtClean="0"/>
              <a:t>الإجتماعية</a:t>
            </a:r>
            <a:r>
              <a:rPr lang="ar-SA" dirty="0" smtClean="0"/>
              <a:t> والسياسية ثم الإتصالية.</a:t>
            </a:r>
            <a:endParaRPr lang="en-US" dirty="0"/>
          </a:p>
        </p:txBody>
      </p:sp>
    </p:spTree>
    <p:extLst>
      <p:ext uri="{BB962C8B-B14F-4D97-AF65-F5344CB8AC3E}">
        <p14:creationId xmlns:p14="http://schemas.microsoft.com/office/powerpoint/2010/main" val="3460139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صفات المجتمع الجماهيري</a:t>
            </a:r>
            <a:endParaRPr lang="en-US" dirty="0">
              <a:solidFill>
                <a:srgbClr val="002060"/>
              </a:solidFill>
            </a:endParaRPr>
          </a:p>
        </p:txBody>
      </p:sp>
      <p:sp>
        <p:nvSpPr>
          <p:cNvPr id="3" name="عنصر نائب للمحتوى 2"/>
          <p:cNvSpPr>
            <a:spLocks noGrp="1"/>
          </p:cNvSpPr>
          <p:nvPr>
            <p:ph idx="1"/>
          </p:nvPr>
        </p:nvSpPr>
        <p:spPr/>
        <p:txBody>
          <a:bodyPr/>
          <a:lstStyle/>
          <a:p>
            <a:pPr marL="0" indent="0" algn="r" rtl="1">
              <a:buNone/>
            </a:pPr>
            <a:r>
              <a:rPr lang="ar-SA" dirty="0" smtClean="0"/>
              <a:t>ليس المقصود بالمجتمع الجماهيري هو كثرة العدد فقط، فالمجتمع الهندي، مثلاً، كثير من حيث عدد السكان، ولكنه مجتمع لا يزال تقليدي، بمعنى أنه لم يمر بظواهر الثورة الصناعية التي حدثت في أوروبا الغربية وأمريكا.</a:t>
            </a:r>
          </a:p>
          <a:p>
            <a:pPr marL="0" indent="0" algn="r" rtl="1">
              <a:buNone/>
            </a:pPr>
            <a:r>
              <a:rPr lang="ar-SA" dirty="0" smtClean="0"/>
              <a:t>وكما جاء في </a:t>
            </a:r>
            <a:r>
              <a:rPr lang="ar-SA" dirty="0" err="1" smtClean="0"/>
              <a:t>كتاب </a:t>
            </a:r>
            <a:r>
              <a:rPr lang="ar-SA" dirty="0" smtClean="0"/>
              <a:t>(نظريات الإعلام) للدكتور حسن عماد مكاوى، هناك صفات للمجتمع الجماهيري، كما </a:t>
            </a:r>
            <a:r>
              <a:rPr lang="ar-SA" dirty="0" err="1" smtClean="0"/>
              <a:t>يلي:</a:t>
            </a:r>
            <a:r>
              <a:rPr lang="ar-SA" dirty="0" smtClean="0"/>
              <a:t> </a:t>
            </a:r>
            <a:endParaRPr lang="en-US" dirty="0" smtClean="0"/>
          </a:p>
          <a:p>
            <a:pPr marL="0" indent="0" algn="r" rtl="1">
              <a:buNone/>
            </a:pPr>
            <a:endParaRPr lang="en-US" dirty="0"/>
          </a:p>
        </p:txBody>
      </p:sp>
    </p:spTree>
    <p:extLst>
      <p:ext uri="{BB962C8B-B14F-4D97-AF65-F5344CB8AC3E}">
        <p14:creationId xmlns:p14="http://schemas.microsoft.com/office/powerpoint/2010/main" val="6713789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endParaRPr lang="en-US" dirty="0"/>
          </a:p>
        </p:txBody>
      </p:sp>
      <p:sp>
        <p:nvSpPr>
          <p:cNvPr id="3" name="عنصر نائب للمحتوى 2"/>
          <p:cNvSpPr>
            <a:spLocks noGrp="1"/>
          </p:cNvSpPr>
          <p:nvPr>
            <p:ph idx="1"/>
          </p:nvPr>
        </p:nvSpPr>
        <p:spPr/>
        <p:txBody>
          <a:bodyPr/>
          <a:lstStyle/>
          <a:p>
            <a:pPr marL="0" indent="0" algn="r" rtl="1">
              <a:buNone/>
            </a:pPr>
            <a:r>
              <a:rPr lang="ar-SA" dirty="0" smtClean="0"/>
              <a:t>يتصف المجتمع الجماهيري بالخصائص التالية:</a:t>
            </a:r>
          </a:p>
          <a:p>
            <a:pPr marL="0" indent="0" algn="r" rtl="1">
              <a:buNone/>
            </a:pPr>
            <a:endParaRPr lang="ar-SA" dirty="0" smtClean="0"/>
          </a:p>
          <a:p>
            <a:pPr marL="0" indent="0" algn="r" rtl="1">
              <a:buNone/>
            </a:pPr>
            <a:r>
              <a:rPr lang="ar-SA" dirty="0" smtClean="0"/>
              <a:t>1- يتسم الأفراد في المجتمع الجماهيري بالعزلة عن الآخرين.</a:t>
            </a:r>
          </a:p>
          <a:p>
            <a:pPr marL="0" indent="0" algn="r" rtl="1">
              <a:buNone/>
            </a:pPr>
            <a:r>
              <a:rPr lang="ar-SA" dirty="0" smtClean="0"/>
              <a:t>2- يسود انعدام المشاعر الشخصية عند التفاعل مع الآخرين.</a:t>
            </a:r>
          </a:p>
          <a:p>
            <a:pPr marL="0" indent="0" algn="r" rtl="1">
              <a:buNone/>
            </a:pPr>
            <a:r>
              <a:rPr lang="ar-SA" dirty="0" smtClean="0"/>
              <a:t>3- يتحرر الأفراد من الالتزامات الإجتماعية العامة.</a:t>
            </a:r>
            <a:endParaRPr lang="en-US" dirty="0"/>
          </a:p>
        </p:txBody>
      </p:sp>
    </p:spTree>
    <p:extLst>
      <p:ext uri="{BB962C8B-B14F-4D97-AF65-F5344CB8AC3E}">
        <p14:creationId xmlns:p14="http://schemas.microsoft.com/office/powerpoint/2010/main" val="333360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solidFill>
                  <a:srgbClr val="002060"/>
                </a:solidFill>
              </a:rPr>
              <a:t>ويضيف الدكتور </a:t>
            </a:r>
            <a:r>
              <a:rPr lang="ar-SA" dirty="0" err="1" smtClean="0">
                <a:solidFill>
                  <a:srgbClr val="002060"/>
                </a:solidFill>
              </a:rPr>
              <a:t>حبيب:</a:t>
            </a:r>
            <a:endParaRPr lang="ar-SA" dirty="0" smtClean="0">
              <a:solidFill>
                <a:srgbClr val="002060"/>
              </a:solidFill>
            </a:endParaRPr>
          </a:p>
          <a:p>
            <a:pPr marL="0" indent="0">
              <a:buNone/>
            </a:pPr>
            <a:endParaRPr lang="ar-SA" dirty="0"/>
          </a:p>
          <a:p>
            <a:pPr marL="0" indent="0">
              <a:buNone/>
            </a:pPr>
            <a:r>
              <a:rPr lang="ar-SA" dirty="0" smtClean="0"/>
              <a:t>على سبيل </a:t>
            </a:r>
            <a:r>
              <a:rPr lang="ar-SA" dirty="0" smtClean="0"/>
              <a:t>الافتراض</a:t>
            </a:r>
            <a:r>
              <a:rPr lang="ar-SA" dirty="0" smtClean="0"/>
              <a:t>، لو راقب الانسان نشاطه اليومي منذ اللحظة التي يستيقظ فيها من نومه في الصباح إلى اللحظة التي يعود فيها مرة أخرى إلى النوم ليلاً، لوجد حياته كلها عبارة عن نشاط .. </a:t>
            </a:r>
            <a:r>
              <a:rPr lang="ar-SA" dirty="0" err="1" smtClean="0"/>
              <a:t>ولإكتشف</a:t>
            </a:r>
            <a:r>
              <a:rPr lang="ar-SA" dirty="0" smtClean="0"/>
              <a:t> أن حجما كبيراً من النشاط هو اتصال قد يصل إلى 70% من من مجموع نشاطه اليومي.</a:t>
            </a:r>
            <a:endParaRPr lang="ar-S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 دور وسائل الاتصال في المجتمع الجماهيري</a:t>
            </a:r>
            <a:endParaRPr lang="en-US" dirty="0">
              <a:solidFill>
                <a:srgbClr val="002060"/>
              </a:solidFill>
            </a:endParaRPr>
          </a:p>
        </p:txBody>
      </p:sp>
      <p:sp>
        <p:nvSpPr>
          <p:cNvPr id="3" name="عنصر نائب للمحتوى 2"/>
          <p:cNvSpPr>
            <a:spLocks noGrp="1"/>
          </p:cNvSpPr>
          <p:nvPr>
            <p:ph idx="1"/>
          </p:nvPr>
        </p:nvSpPr>
        <p:spPr/>
        <p:txBody>
          <a:bodyPr/>
          <a:lstStyle/>
          <a:p>
            <a:pPr marL="0" indent="0" algn="r" rtl="1">
              <a:buNone/>
            </a:pPr>
            <a:r>
              <a:rPr lang="ar-SA" dirty="0" smtClean="0"/>
              <a:t>إنسان العصر الحديث يشعر بالوحدة والضياع والقلق، فيلجأ إلى وسائل الاتصال الجماهيرية كبديل للجماعات والعلاقات الأسرية التي </a:t>
            </a:r>
            <a:r>
              <a:rPr lang="ar-SA" dirty="0" err="1" smtClean="0"/>
              <a:t>فقدها.</a:t>
            </a:r>
            <a:r>
              <a:rPr lang="ar-SA" dirty="0" smtClean="0"/>
              <a:t> ووسائل الإعلام تساعده على التخلص من مشاعر التوتر والقلق الذي يشعر </a:t>
            </a:r>
            <a:r>
              <a:rPr lang="ar-SA" dirty="0" err="1" smtClean="0"/>
              <a:t>به.</a:t>
            </a:r>
            <a:r>
              <a:rPr lang="ar-SA" dirty="0" smtClean="0"/>
              <a:t> لذلك، يقال أن وسائل الإعلام هي (مخدر) أو (مسكن) للجماهير. </a:t>
            </a:r>
            <a:endParaRPr lang="en-US" dirty="0"/>
          </a:p>
        </p:txBody>
      </p:sp>
    </p:spTree>
    <p:extLst>
      <p:ext uri="{BB962C8B-B14F-4D97-AF65-F5344CB8AC3E}">
        <p14:creationId xmlns:p14="http://schemas.microsoft.com/office/powerpoint/2010/main" val="2117005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 الحرب العالمية الأولى والدعاية</a:t>
            </a:r>
            <a:endParaRPr lang="en-US" dirty="0">
              <a:solidFill>
                <a:srgbClr val="002060"/>
              </a:solidFill>
            </a:endParaRPr>
          </a:p>
        </p:txBody>
      </p:sp>
      <p:sp>
        <p:nvSpPr>
          <p:cNvPr id="3" name="عنصر نائب للمحتوى 2"/>
          <p:cNvSpPr>
            <a:spLocks noGrp="1"/>
          </p:cNvSpPr>
          <p:nvPr>
            <p:ph idx="1"/>
          </p:nvPr>
        </p:nvSpPr>
        <p:spPr/>
        <p:txBody>
          <a:bodyPr>
            <a:normAutofit/>
          </a:bodyPr>
          <a:lstStyle/>
          <a:p>
            <a:pPr marL="0" indent="0" algn="r" rtl="1">
              <a:buNone/>
            </a:pPr>
            <a:r>
              <a:rPr lang="ar-SA" dirty="0" smtClean="0"/>
              <a:t>بالإضافة إلى خصائص المجتمع الجماهيري التي ذكرنا، لعبت الحرب العالمية الأولى دوراً في نشأة نظرية الإعلام القوي.</a:t>
            </a:r>
          </a:p>
          <a:p>
            <a:pPr marL="0" indent="0" algn="r" rtl="1">
              <a:buNone/>
            </a:pPr>
            <a:r>
              <a:rPr lang="ar-SA" dirty="0" smtClean="0"/>
              <a:t>ففي بداية القرن العشرين خاضت أوروبا، ثم أمريكا الحرب العالمية الأولى (1914 – </a:t>
            </a:r>
            <a:r>
              <a:rPr lang="ar-SA" dirty="0" err="1" smtClean="0"/>
              <a:t>1918م).</a:t>
            </a:r>
            <a:endParaRPr lang="ar-SA" dirty="0" smtClean="0"/>
          </a:p>
        </p:txBody>
      </p:sp>
    </p:spTree>
    <p:extLst>
      <p:ext uri="{BB962C8B-B14F-4D97-AF65-F5344CB8AC3E}">
        <p14:creationId xmlns:p14="http://schemas.microsoft.com/office/powerpoint/2010/main" val="33915729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211960" y="1600200"/>
            <a:ext cx="4474840" cy="4525963"/>
          </a:xfrm>
        </p:spPr>
        <p:txBody>
          <a:bodyPr>
            <a:normAutofit/>
          </a:bodyPr>
          <a:lstStyle/>
          <a:p>
            <a:pPr marL="0" indent="0">
              <a:buNone/>
            </a:pPr>
            <a:r>
              <a:rPr lang="ar-SA" dirty="0"/>
              <a:t>ا</a:t>
            </a:r>
            <a:r>
              <a:rPr lang="ar-SA" dirty="0" smtClean="0"/>
              <a:t>حتاجت الحكومات إلى رفع الروح المعنوية للجنود والشعوب بشكل عام، واستخدمت الدعاية بكل وسائلها، مثل الجرائد والصور والملصقات والسينما والتسجيلات الصوتية والخطب والكتب، وغيرها.</a:t>
            </a:r>
            <a:endParaRPr lang="en-US" dirty="0" smtClean="0"/>
          </a:p>
          <a:p>
            <a:pPr marL="0" indent="0">
              <a:buNone/>
            </a:pPr>
            <a:endParaRPr lang="ar-SA" dirty="0"/>
          </a:p>
        </p:txBody>
      </p:sp>
      <p:pic>
        <p:nvPicPr>
          <p:cNvPr id="4" name="صورة 3" descr="index_ww1_large.jpg"/>
          <p:cNvPicPr>
            <a:picLocks noChangeAspect="1"/>
          </p:cNvPicPr>
          <p:nvPr/>
        </p:nvPicPr>
        <p:blipFill>
          <a:blip r:embed="rId2" cstate="print"/>
          <a:stretch>
            <a:fillRect/>
          </a:stretch>
        </p:blipFill>
        <p:spPr>
          <a:xfrm>
            <a:off x="395536" y="1628800"/>
            <a:ext cx="3805604" cy="2448272"/>
          </a:xfrm>
          <a:prstGeom prst="rect">
            <a:avLst/>
          </a:prstGeom>
        </p:spPr>
      </p:pic>
    </p:spTree>
    <p:extLst>
      <p:ext uri="{BB962C8B-B14F-4D97-AF65-F5344CB8AC3E}">
        <p14:creationId xmlns:p14="http://schemas.microsoft.com/office/powerpoint/2010/main" val="8498795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الرسائل الإعلامية كطلقات سحرية</a:t>
            </a:r>
            <a:endParaRPr lang="en-US" dirty="0">
              <a:solidFill>
                <a:srgbClr val="002060"/>
              </a:solidFill>
            </a:endParaRPr>
          </a:p>
        </p:txBody>
      </p:sp>
      <p:sp>
        <p:nvSpPr>
          <p:cNvPr id="3" name="عنصر نائب للمحتوى 2"/>
          <p:cNvSpPr>
            <a:spLocks noGrp="1"/>
          </p:cNvSpPr>
          <p:nvPr>
            <p:ph idx="1"/>
          </p:nvPr>
        </p:nvSpPr>
        <p:spPr/>
        <p:txBody>
          <a:bodyPr/>
          <a:lstStyle/>
          <a:p>
            <a:pPr marL="0" indent="0" algn="r" rtl="1">
              <a:buNone/>
            </a:pPr>
            <a:r>
              <a:rPr lang="ar-SA" dirty="0" smtClean="0"/>
              <a:t>كان الإعتقاد السائد أن أثر الدعاية  قوي وموحد.</a:t>
            </a:r>
          </a:p>
          <a:p>
            <a:pPr marL="0" indent="0" algn="r" rtl="1">
              <a:buNone/>
            </a:pPr>
            <a:r>
              <a:rPr lang="ar-SA" dirty="0" smtClean="0"/>
              <a:t>والفكرة الأساسية هي :</a:t>
            </a:r>
          </a:p>
          <a:p>
            <a:pPr marL="0" indent="0" algn="r" rtl="1">
              <a:buNone/>
            </a:pPr>
            <a:r>
              <a:rPr lang="ar-SA" dirty="0" smtClean="0"/>
              <a:t>1- الرسائل الإعلامية تصل إلى جميع الأفراد بطريقة متشابهة.</a:t>
            </a:r>
          </a:p>
          <a:p>
            <a:pPr marL="0" indent="0" algn="r" rtl="1">
              <a:buNone/>
            </a:pPr>
            <a:r>
              <a:rPr lang="ar-SA" dirty="0" smtClean="0"/>
              <a:t>2- أن </a:t>
            </a:r>
            <a:r>
              <a:rPr lang="ar-SA" dirty="0" err="1" smtClean="0"/>
              <a:t>الإستجابات</a:t>
            </a:r>
            <a:r>
              <a:rPr lang="ar-SA" dirty="0" smtClean="0"/>
              <a:t> فورية ومباشرة.</a:t>
            </a:r>
          </a:p>
          <a:p>
            <a:pPr marL="0" indent="0" algn="r" rtl="1">
              <a:buNone/>
            </a:pPr>
            <a:r>
              <a:rPr lang="ar-SA" dirty="0" smtClean="0"/>
              <a:t>3- الجماهير عبارة عن </a:t>
            </a:r>
            <a:r>
              <a:rPr lang="ar-SA" dirty="0" err="1" smtClean="0"/>
              <a:t>ذرات</a:t>
            </a:r>
            <a:r>
              <a:rPr lang="ar-SA" dirty="0" smtClean="0"/>
              <a:t> منفصلة مكونة من ملايين القراء والمستمعين والمشاهدين.وينطبق عليهم </a:t>
            </a:r>
            <a:r>
              <a:rPr lang="ar-SA" dirty="0" err="1" smtClean="0"/>
              <a:t>مفهوم </a:t>
            </a:r>
            <a:r>
              <a:rPr lang="ar-SA" dirty="0" smtClean="0"/>
              <a:t>(الإستجابة الشرطية)، بمعنى إستجابة حتمية موحدة.</a:t>
            </a:r>
            <a:endParaRPr lang="en-US" dirty="0"/>
          </a:p>
        </p:txBody>
      </p:sp>
    </p:spTree>
    <p:extLst>
      <p:ext uri="{BB962C8B-B14F-4D97-AF65-F5344CB8AC3E}">
        <p14:creationId xmlns:p14="http://schemas.microsoft.com/office/powerpoint/2010/main" val="3967427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مفهوم الإستجابة الشرطية</a:t>
            </a:r>
            <a:endParaRPr lang="en-US" dirty="0">
              <a:solidFill>
                <a:srgbClr val="002060"/>
              </a:solidFill>
            </a:endParaRPr>
          </a:p>
        </p:txBody>
      </p:sp>
      <p:sp>
        <p:nvSpPr>
          <p:cNvPr id="3" name="عنصر نائب للمحتوى 2"/>
          <p:cNvSpPr>
            <a:spLocks noGrp="1"/>
          </p:cNvSpPr>
          <p:nvPr>
            <p:ph idx="1"/>
          </p:nvPr>
        </p:nvSpPr>
        <p:spPr>
          <a:xfrm>
            <a:off x="3275856" y="1600200"/>
            <a:ext cx="5410944" cy="4525963"/>
          </a:xfrm>
        </p:spPr>
        <p:txBody>
          <a:bodyPr>
            <a:normAutofit/>
          </a:bodyPr>
          <a:lstStyle/>
          <a:p>
            <a:pPr marL="0" indent="0" algn="r" rtl="1">
              <a:buNone/>
            </a:pPr>
            <a:r>
              <a:rPr lang="ar-SA" dirty="0" err="1" smtClean="0"/>
              <a:t>إشتهر</a:t>
            </a:r>
            <a:r>
              <a:rPr lang="ar-SA" dirty="0" smtClean="0"/>
              <a:t> العالم </a:t>
            </a:r>
            <a:r>
              <a:rPr lang="ar-SA" dirty="0" err="1" smtClean="0"/>
              <a:t>الروسي </a:t>
            </a:r>
            <a:r>
              <a:rPr lang="ar-SA" dirty="0" smtClean="0"/>
              <a:t>(إيفان بافلوف </a:t>
            </a:r>
            <a:r>
              <a:rPr lang="en-US" sz="2800" dirty="0" smtClean="0"/>
              <a:t>Ivan</a:t>
            </a:r>
            <a:r>
              <a:rPr lang="en-US" dirty="0" smtClean="0"/>
              <a:t> </a:t>
            </a:r>
            <a:r>
              <a:rPr lang="en-US" sz="2800" dirty="0" smtClean="0"/>
              <a:t>Pavlov</a:t>
            </a:r>
            <a:r>
              <a:rPr lang="ar-SA" dirty="0" smtClean="0"/>
              <a:t>) بتجاربه لإثبات </a:t>
            </a:r>
            <a:r>
              <a:rPr lang="ar-SA" dirty="0" err="1" smtClean="0"/>
              <a:t>مفهوم </a:t>
            </a:r>
            <a:r>
              <a:rPr lang="ar-SA" dirty="0" smtClean="0"/>
              <a:t>(الإستجابة الشرطية</a:t>
            </a:r>
            <a:r>
              <a:rPr lang="ar-SA" dirty="0" err="1" smtClean="0"/>
              <a:t>).</a:t>
            </a:r>
            <a:r>
              <a:rPr lang="ar-SA" dirty="0" smtClean="0"/>
              <a:t> وهي التجارب التي أجراها على الحيوانات في </a:t>
            </a:r>
            <a:r>
              <a:rPr lang="ar-SA" dirty="0" err="1" smtClean="0"/>
              <a:t>المختبر.</a:t>
            </a:r>
            <a:r>
              <a:rPr lang="ar-SA" dirty="0" smtClean="0"/>
              <a:t> </a:t>
            </a:r>
          </a:p>
        </p:txBody>
      </p:sp>
      <p:pic>
        <p:nvPicPr>
          <p:cNvPr id="4" name="صورة 3" descr="Ivan_Pavlov_(Nobel).png"/>
          <p:cNvPicPr>
            <a:picLocks noChangeAspect="1"/>
          </p:cNvPicPr>
          <p:nvPr/>
        </p:nvPicPr>
        <p:blipFill>
          <a:blip r:embed="rId2" cstate="print"/>
          <a:stretch>
            <a:fillRect/>
          </a:stretch>
        </p:blipFill>
        <p:spPr>
          <a:xfrm>
            <a:off x="683568" y="1569136"/>
            <a:ext cx="1872208" cy="2647837"/>
          </a:xfrm>
          <a:prstGeom prst="rect">
            <a:avLst/>
          </a:prstGeom>
          <a:ln w="9525">
            <a:solidFill>
              <a:schemeClr val="tx1"/>
            </a:solidFill>
          </a:ln>
        </p:spPr>
      </p:pic>
      <p:sp>
        <p:nvSpPr>
          <p:cNvPr id="5" name="مربع نص 4"/>
          <p:cNvSpPr txBox="1"/>
          <p:nvPr/>
        </p:nvSpPr>
        <p:spPr>
          <a:xfrm>
            <a:off x="679660" y="4437112"/>
            <a:ext cx="1810432"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err="1" smtClean="0"/>
              <a:t>إيفان</a:t>
            </a:r>
            <a:r>
              <a:rPr lang="ar-SA" sz="2800" dirty="0" smtClean="0"/>
              <a:t> </a:t>
            </a:r>
            <a:r>
              <a:rPr lang="ar-SA" sz="2800" dirty="0" err="1" smtClean="0"/>
              <a:t>بافلوف</a:t>
            </a:r>
            <a:endParaRPr lang="ar-SA" sz="2800" dirty="0" smtClean="0"/>
          </a:p>
          <a:p>
            <a:pPr algn="ctr"/>
            <a:r>
              <a:rPr lang="en-US" sz="2800" dirty="0" smtClean="0"/>
              <a:t>Ivan Pavlov</a:t>
            </a:r>
            <a:endParaRPr lang="ar-SA" sz="2800" dirty="0"/>
          </a:p>
        </p:txBody>
      </p:sp>
    </p:spTree>
    <p:extLst>
      <p:ext uri="{BB962C8B-B14F-4D97-AF65-F5344CB8AC3E}">
        <p14:creationId xmlns:p14="http://schemas.microsoft.com/office/powerpoint/2010/main" val="40966838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995936" y="1600200"/>
            <a:ext cx="4690864" cy="4525963"/>
          </a:xfrm>
        </p:spPr>
        <p:txBody>
          <a:bodyPr/>
          <a:lstStyle/>
          <a:p>
            <a:pPr marL="0" indent="0">
              <a:buNone/>
            </a:pPr>
            <a:r>
              <a:rPr lang="ar-SA" dirty="0" smtClean="0"/>
              <a:t>في إحدى التجارب الشهيرة، مثلاً، يدق </a:t>
            </a:r>
            <a:r>
              <a:rPr lang="ar-SA" dirty="0" err="1" smtClean="0"/>
              <a:t>بافلوف</a:t>
            </a:r>
            <a:r>
              <a:rPr lang="ar-SA" dirty="0" smtClean="0"/>
              <a:t> جرسا، ثم يقدم قطعة لحم لكلب في المختبر، فيربط الكلب بين صوت الجرس وتقديم الطعام. وبعد فترة، عندما يسمع الكلب الجرس، فإن لعابه يسيل توقعاً لوجود </a:t>
            </a:r>
            <a:r>
              <a:rPr lang="ar-SA" dirty="0" err="1" smtClean="0"/>
              <a:t>طعام.</a:t>
            </a:r>
            <a:r>
              <a:rPr lang="ar-SA" dirty="0" smtClean="0"/>
              <a:t> </a:t>
            </a:r>
          </a:p>
          <a:p>
            <a:pPr marL="0" indent="0">
              <a:buNone/>
            </a:pPr>
            <a:endParaRPr lang="ar-SA" dirty="0"/>
          </a:p>
        </p:txBody>
      </p:sp>
      <p:pic>
        <p:nvPicPr>
          <p:cNvPr id="4" name="صورة 3" descr="pavlov_dog.jpg"/>
          <p:cNvPicPr>
            <a:picLocks noChangeAspect="1"/>
          </p:cNvPicPr>
          <p:nvPr/>
        </p:nvPicPr>
        <p:blipFill>
          <a:blip r:embed="rId2" cstate="print"/>
          <a:stretch>
            <a:fillRect/>
          </a:stretch>
        </p:blipFill>
        <p:spPr>
          <a:xfrm>
            <a:off x="611559" y="1628800"/>
            <a:ext cx="3289628" cy="2232248"/>
          </a:xfrm>
          <a:prstGeom prst="rect">
            <a:avLst/>
          </a:prstGeom>
        </p:spPr>
      </p:pic>
    </p:spTree>
    <p:extLst>
      <p:ext uri="{BB962C8B-B14F-4D97-AF65-F5344CB8AC3E}">
        <p14:creationId xmlns:p14="http://schemas.microsoft.com/office/powerpoint/2010/main" val="66815710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نموذج الإستجابة الشرطية</a:t>
            </a:r>
            <a:endParaRPr lang="ar-SA" dirty="0">
              <a:solidFill>
                <a:srgbClr val="002060"/>
              </a:solidFill>
            </a:endParaRPr>
          </a:p>
        </p:txBody>
      </p:sp>
      <p:pic>
        <p:nvPicPr>
          <p:cNvPr id="4" name="عنصر نائب للمحتوى 3" descr="مثير إستجابة.jpg"/>
          <p:cNvPicPr>
            <a:picLocks noGrp="1" noChangeAspect="1"/>
          </p:cNvPicPr>
          <p:nvPr>
            <p:ph idx="1"/>
          </p:nvPr>
        </p:nvPicPr>
        <p:blipFill>
          <a:blip r:embed="rId2" cstate="print"/>
          <a:srcRect r="76931" b="88454"/>
          <a:stretch>
            <a:fillRect/>
          </a:stretch>
        </p:blipFill>
        <p:spPr>
          <a:xfrm>
            <a:off x="2195736" y="3284984"/>
            <a:ext cx="5137494" cy="2520280"/>
          </a:xfrm>
        </p:spPr>
      </p:pic>
      <p:sp>
        <p:nvSpPr>
          <p:cNvPr id="5" name="مربع نص 4"/>
          <p:cNvSpPr txBox="1"/>
          <p:nvPr/>
        </p:nvSpPr>
        <p:spPr>
          <a:xfrm>
            <a:off x="1835696" y="1556792"/>
            <a:ext cx="6585521" cy="2062103"/>
          </a:xfrm>
          <a:prstGeom prst="rect">
            <a:avLst/>
          </a:prstGeom>
          <a:noFill/>
        </p:spPr>
        <p:txBody>
          <a:bodyPr wrap="none" rtlCol="1">
            <a:spAutoFit/>
          </a:bodyPr>
          <a:lstStyle/>
          <a:p>
            <a:r>
              <a:rPr lang="ar-SA" sz="3200" dirty="0" smtClean="0"/>
              <a:t>وهذا </a:t>
            </a:r>
            <a:r>
              <a:rPr lang="ar-SA" sz="3200" dirty="0" err="1" smtClean="0"/>
              <a:t>يسمى </a:t>
            </a:r>
            <a:r>
              <a:rPr lang="ar-SA" sz="3200" dirty="0" smtClean="0"/>
              <a:t>(الإستجابة الشرطية)، أي أن الحيوان </a:t>
            </a:r>
          </a:p>
          <a:p>
            <a:r>
              <a:rPr lang="ar-SA" sz="3200" dirty="0" smtClean="0"/>
              <a:t>يتولد لديه إستجابة شرطية وضرورية للمثير </a:t>
            </a:r>
          </a:p>
          <a:p>
            <a:r>
              <a:rPr lang="ar-SA" sz="3200" dirty="0" smtClean="0"/>
              <a:t>الذي يسمعه أو يراه، ولا يستطيع مقاومة ذلك.</a:t>
            </a:r>
          </a:p>
          <a:p>
            <a:endParaRPr lang="ar-SA" sz="3200" dirty="0"/>
          </a:p>
        </p:txBody>
      </p:sp>
    </p:spTree>
    <p:extLst>
      <p:ext uri="{BB962C8B-B14F-4D97-AF65-F5344CB8AC3E}">
        <p14:creationId xmlns:p14="http://schemas.microsoft.com/office/powerpoint/2010/main" val="1542255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dirty="0" smtClean="0">
                <a:solidFill>
                  <a:srgbClr val="002060"/>
                </a:solidFill>
              </a:rPr>
              <a:t>نظرية الأثر القوي هي نظرية مثير </a:t>
            </a:r>
            <a:r>
              <a:rPr lang="ar-SA" dirty="0" err="1" smtClean="0">
                <a:solidFill>
                  <a:srgbClr val="002060"/>
                </a:solidFill>
              </a:rPr>
              <a:t>وإستجابة</a:t>
            </a:r>
            <a:endParaRPr lang="en-US" dirty="0">
              <a:solidFill>
                <a:srgbClr val="002060"/>
              </a:solidFill>
            </a:endParaRPr>
          </a:p>
        </p:txBody>
      </p:sp>
      <p:sp>
        <p:nvSpPr>
          <p:cNvPr id="3" name="عنصر نائب للمحتوى 2"/>
          <p:cNvSpPr>
            <a:spLocks noGrp="1"/>
          </p:cNvSpPr>
          <p:nvPr>
            <p:ph idx="1"/>
          </p:nvPr>
        </p:nvSpPr>
        <p:spPr/>
        <p:txBody>
          <a:bodyPr>
            <a:normAutofit/>
          </a:bodyPr>
          <a:lstStyle/>
          <a:p>
            <a:pPr marL="0" indent="0" algn="r" rtl="1">
              <a:buNone/>
            </a:pPr>
            <a:r>
              <a:rPr lang="ar-SA" dirty="0" smtClean="0"/>
              <a:t>يقول جون </a:t>
            </a:r>
            <a:r>
              <a:rPr lang="ar-SA" dirty="0" err="1" smtClean="0"/>
              <a:t>بتنر</a:t>
            </a:r>
            <a:r>
              <a:rPr lang="ar-SA" dirty="0" smtClean="0"/>
              <a:t> </a:t>
            </a:r>
            <a:r>
              <a:rPr lang="en-US" dirty="0" smtClean="0"/>
              <a:t>John Bittner</a:t>
            </a:r>
            <a:r>
              <a:rPr lang="ar-SA" dirty="0" smtClean="0"/>
              <a:t>:</a:t>
            </a:r>
          </a:p>
          <a:p>
            <a:pPr marL="0" indent="0" algn="r" rtl="1">
              <a:buNone/>
            </a:pPr>
            <a:endParaRPr lang="ar-SA" dirty="0" smtClean="0"/>
          </a:p>
          <a:p>
            <a:pPr marL="0" indent="0" algn="r" rtl="1">
              <a:buNone/>
            </a:pPr>
            <a:r>
              <a:rPr lang="ar-SA" dirty="0" smtClean="0"/>
              <a:t>نظرية الأثر القوي والموحد تنظر إلى جماهير وسائل </a:t>
            </a:r>
            <a:r>
              <a:rPr lang="ar-SA" dirty="0" err="1" smtClean="0"/>
              <a:t>الإتصال:</a:t>
            </a:r>
            <a:endParaRPr lang="ar-SA" dirty="0" smtClean="0"/>
          </a:p>
          <a:p>
            <a:pPr marL="0" indent="0" algn="r" rtl="1">
              <a:buNone/>
            </a:pPr>
            <a:r>
              <a:rPr lang="ar-SA" dirty="0" smtClean="0"/>
              <a:t>1- كمجموعات من أشخاص غير معروفين.</a:t>
            </a:r>
          </a:p>
          <a:p>
            <a:pPr marL="0" indent="0" algn="r" rtl="1">
              <a:buNone/>
            </a:pPr>
            <a:r>
              <a:rPr lang="ar-SA" dirty="0" smtClean="0"/>
              <a:t>2- لهم أنماط حياة منفصلة.</a:t>
            </a:r>
          </a:p>
          <a:p>
            <a:pPr marL="0" indent="0" algn="r" rtl="1">
              <a:buNone/>
            </a:pPr>
            <a:r>
              <a:rPr lang="ar-SA" dirty="0" smtClean="0"/>
              <a:t>3- يتأثرون بشكل فردي لمختلف الوسائل التي يتعرضون لها.</a:t>
            </a:r>
          </a:p>
          <a:p>
            <a:pPr marL="0" indent="0" algn="r" rtl="1">
              <a:buNone/>
            </a:pPr>
            <a:r>
              <a:rPr lang="ar-SA" dirty="0" smtClean="0"/>
              <a:t>4- أي أنها تجربة فردية وليست جماعية.</a:t>
            </a:r>
            <a:endParaRPr lang="en-US" dirty="0"/>
          </a:p>
        </p:txBody>
      </p:sp>
      <p:pic>
        <p:nvPicPr>
          <p:cNvPr id="4" name="صورة 3" descr="mc_magic_bullet.jpg"/>
          <p:cNvPicPr>
            <a:picLocks noChangeAspect="1"/>
          </p:cNvPicPr>
          <p:nvPr/>
        </p:nvPicPr>
        <p:blipFill>
          <a:blip r:embed="rId2" cstate="print"/>
          <a:stretch>
            <a:fillRect/>
          </a:stretch>
        </p:blipFill>
        <p:spPr>
          <a:xfrm>
            <a:off x="323528" y="1412776"/>
            <a:ext cx="3655165" cy="1207606"/>
          </a:xfrm>
          <a:prstGeom prst="rect">
            <a:avLst/>
          </a:prstGeom>
        </p:spPr>
      </p:pic>
    </p:spTree>
    <p:extLst>
      <p:ext uri="{BB962C8B-B14F-4D97-AF65-F5344CB8AC3E}">
        <p14:creationId xmlns:p14="http://schemas.microsoft.com/office/powerpoint/2010/main" val="15128666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mc_magic_bullet.jpg"/>
          <p:cNvPicPr>
            <a:picLocks noGrp="1" noChangeAspect="1"/>
          </p:cNvPicPr>
          <p:nvPr>
            <p:ph idx="1"/>
          </p:nvPr>
        </p:nvPicPr>
        <p:blipFill>
          <a:blip r:embed="rId2" cstate="print"/>
          <a:stretch>
            <a:fillRect/>
          </a:stretch>
        </p:blipFill>
        <p:spPr>
          <a:xfrm>
            <a:off x="1285852" y="1428736"/>
            <a:ext cx="6919281" cy="2286016"/>
          </a:xfrm>
        </p:spPr>
      </p:pic>
      <p:sp>
        <p:nvSpPr>
          <p:cNvPr id="3" name="مربع نص 2"/>
          <p:cNvSpPr txBox="1"/>
          <p:nvPr/>
        </p:nvSpPr>
        <p:spPr>
          <a:xfrm>
            <a:off x="1475656" y="4005064"/>
            <a:ext cx="6596678" cy="1077218"/>
          </a:xfrm>
          <a:prstGeom prst="rect">
            <a:avLst/>
          </a:prstGeom>
          <a:noFill/>
        </p:spPr>
        <p:txBody>
          <a:bodyPr wrap="none" rtlCol="1">
            <a:spAutoFit/>
          </a:bodyPr>
          <a:lstStyle/>
          <a:p>
            <a:pPr algn="ctr"/>
            <a:r>
              <a:rPr lang="ar-SA" sz="3200" dirty="0" smtClean="0"/>
              <a:t>نظرية الأثر القوي والموحد تقول </a:t>
            </a:r>
          </a:p>
          <a:p>
            <a:pPr algn="ctr"/>
            <a:r>
              <a:rPr lang="ar-SA" sz="3200" dirty="0" smtClean="0"/>
              <a:t>بأن تجربة التعرض للإعلام فردية وليست جماعية</a:t>
            </a:r>
            <a:endParaRPr lang="ar-SA" sz="3200" dirty="0"/>
          </a:p>
        </p:txBody>
      </p:sp>
    </p:spTree>
    <p:extLst>
      <p:ext uri="{BB962C8B-B14F-4D97-AF65-F5344CB8AC3E}">
        <p14:creationId xmlns:p14="http://schemas.microsoft.com/office/powerpoint/2010/main" val="8791424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الرصاصة السحرية والحقنة تحت الجلد</a:t>
            </a:r>
            <a:endParaRPr lang="en-US" dirty="0">
              <a:solidFill>
                <a:srgbClr val="002060"/>
              </a:solidFill>
            </a:endParaRPr>
          </a:p>
        </p:txBody>
      </p:sp>
      <p:sp>
        <p:nvSpPr>
          <p:cNvPr id="3" name="عنصر نائب للمحتوى 2"/>
          <p:cNvSpPr>
            <a:spLocks noGrp="1"/>
          </p:cNvSpPr>
          <p:nvPr>
            <p:ph idx="1"/>
          </p:nvPr>
        </p:nvSpPr>
        <p:spPr/>
        <p:txBody>
          <a:bodyPr>
            <a:noAutofit/>
          </a:bodyPr>
          <a:lstStyle/>
          <a:p>
            <a:pPr marL="0" indent="0" algn="r" rtl="1">
              <a:buNone/>
            </a:pPr>
            <a:r>
              <a:rPr lang="ar-SA" dirty="0" err="1" smtClean="0"/>
              <a:t>لذلك </a:t>
            </a:r>
            <a:r>
              <a:rPr lang="ar-SA" dirty="0" smtClean="0"/>
              <a:t>(نظرية الأثر القوي) والموحد يطلق عليها تسميات مثل:</a:t>
            </a:r>
          </a:p>
          <a:p>
            <a:pPr marL="0" indent="0" algn="r" rtl="1">
              <a:buNone/>
            </a:pPr>
            <a:r>
              <a:rPr lang="ar-SA" dirty="0" err="1" smtClean="0"/>
              <a:t>نظرية </a:t>
            </a:r>
            <a:r>
              <a:rPr lang="ar-SA" dirty="0" smtClean="0"/>
              <a:t>(الرصاصة السحرية</a:t>
            </a:r>
            <a:r>
              <a:rPr lang="ar-SA" dirty="0" err="1" smtClean="0"/>
              <a:t>)</a:t>
            </a:r>
            <a:r>
              <a:rPr lang="ar-SA" dirty="0" smtClean="0"/>
              <a:t> </a:t>
            </a:r>
            <a:r>
              <a:rPr lang="en-US" sz="2800" dirty="0" smtClean="0"/>
              <a:t>Magic</a:t>
            </a:r>
            <a:r>
              <a:rPr lang="en-US" dirty="0" smtClean="0"/>
              <a:t> </a:t>
            </a:r>
            <a:r>
              <a:rPr lang="en-US" sz="2800" dirty="0" smtClean="0"/>
              <a:t>Bullet</a:t>
            </a:r>
            <a:endParaRPr lang="ar-SA" sz="2800" dirty="0" smtClean="0"/>
          </a:p>
          <a:p>
            <a:pPr marL="0" indent="0" algn="r" rtl="1">
              <a:buNone/>
            </a:pPr>
            <a:r>
              <a:rPr lang="ar-SA" dirty="0" smtClean="0"/>
              <a:t>بمعنى أن الإعلام ينطلق مثل الرصاصة </a:t>
            </a:r>
          </a:p>
          <a:p>
            <a:pPr marL="0" indent="0" algn="r" rtl="1">
              <a:buNone/>
            </a:pPr>
            <a:r>
              <a:rPr lang="ar-SA" dirty="0" smtClean="0"/>
              <a:t>ويصيب الهدف.</a:t>
            </a:r>
          </a:p>
          <a:p>
            <a:pPr marL="0" indent="0" algn="r" rtl="1">
              <a:buNone/>
            </a:pPr>
            <a:endParaRPr lang="ar-SA" dirty="0" smtClean="0"/>
          </a:p>
          <a:p>
            <a:pPr marL="0" indent="0" algn="r" rtl="1">
              <a:buNone/>
            </a:pPr>
            <a:r>
              <a:rPr lang="ar-SA" dirty="0" err="1" smtClean="0"/>
              <a:t>أونظرية</a:t>
            </a:r>
            <a:r>
              <a:rPr lang="ar-SA" dirty="0" smtClean="0"/>
              <a:t> (الحقنة أو الإبرة تحت الجلد</a:t>
            </a:r>
            <a:r>
              <a:rPr lang="ar-SA" dirty="0" err="1" smtClean="0"/>
              <a:t>)</a:t>
            </a:r>
            <a:endParaRPr lang="ar-SA" dirty="0" smtClean="0"/>
          </a:p>
          <a:p>
            <a:pPr marL="0" indent="0" algn="r" rtl="1">
              <a:buNone/>
            </a:pPr>
            <a:r>
              <a:rPr lang="ar-SA" dirty="0" smtClean="0"/>
              <a:t> </a:t>
            </a:r>
            <a:r>
              <a:rPr lang="en-US" sz="2800" dirty="0" smtClean="0"/>
              <a:t>Hypodermic</a:t>
            </a:r>
            <a:r>
              <a:rPr lang="en-US" dirty="0" smtClean="0"/>
              <a:t> </a:t>
            </a:r>
            <a:r>
              <a:rPr lang="en-US" sz="2800" dirty="0" smtClean="0"/>
              <a:t>Needle</a:t>
            </a:r>
            <a:r>
              <a:rPr lang="ar-SA" dirty="0" smtClean="0"/>
              <a:t> بمعنى أن الإعلام</a:t>
            </a:r>
          </a:p>
          <a:p>
            <a:pPr marL="0" indent="0" algn="r" rtl="1">
              <a:buNone/>
            </a:pPr>
            <a:r>
              <a:rPr lang="ar-SA" dirty="0" smtClean="0"/>
              <a:t>يسري في الجسم مثل الحقنة الطبية.</a:t>
            </a:r>
            <a:endParaRPr lang="en-US" dirty="0"/>
          </a:p>
        </p:txBody>
      </p:sp>
      <p:pic>
        <p:nvPicPr>
          <p:cNvPr id="4" name="صورة 3" descr="122830_Bullet_Lighter_with_Gun.jpg"/>
          <p:cNvPicPr>
            <a:picLocks noChangeAspect="1"/>
          </p:cNvPicPr>
          <p:nvPr/>
        </p:nvPicPr>
        <p:blipFill>
          <a:blip r:embed="rId2" cstate="print"/>
          <a:stretch>
            <a:fillRect/>
          </a:stretch>
        </p:blipFill>
        <p:spPr>
          <a:xfrm>
            <a:off x="1043608" y="2420888"/>
            <a:ext cx="1237471" cy="1296144"/>
          </a:xfrm>
          <a:prstGeom prst="rect">
            <a:avLst/>
          </a:prstGeom>
        </p:spPr>
      </p:pic>
      <p:pic>
        <p:nvPicPr>
          <p:cNvPr id="6" name="صورة 5" descr="HypodermicNeedle.jpg"/>
          <p:cNvPicPr>
            <a:picLocks noChangeAspect="1"/>
          </p:cNvPicPr>
          <p:nvPr/>
        </p:nvPicPr>
        <p:blipFill>
          <a:blip r:embed="rId3" cstate="print"/>
          <a:srcRect l="16800" r="16001"/>
          <a:stretch>
            <a:fillRect/>
          </a:stretch>
        </p:blipFill>
        <p:spPr>
          <a:xfrm>
            <a:off x="899592" y="4221088"/>
            <a:ext cx="1728192" cy="1285874"/>
          </a:xfrm>
          <a:prstGeom prst="rect">
            <a:avLst/>
          </a:prstGeom>
        </p:spPr>
      </p:pic>
    </p:spTree>
    <p:extLst>
      <p:ext uri="{BB962C8B-B14F-4D97-AF65-F5344CB8AC3E}">
        <p14:creationId xmlns:p14="http://schemas.microsoft.com/office/powerpoint/2010/main" val="539202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solidFill>
                  <a:srgbClr val="002060"/>
                </a:solidFill>
              </a:rPr>
              <a:t>ويتابع </a:t>
            </a:r>
            <a:r>
              <a:rPr lang="ar-SA" dirty="0" err="1" smtClean="0">
                <a:solidFill>
                  <a:srgbClr val="002060"/>
                </a:solidFill>
              </a:rPr>
              <a:t>د.</a:t>
            </a:r>
            <a:r>
              <a:rPr lang="ar-SA" dirty="0" smtClean="0">
                <a:solidFill>
                  <a:srgbClr val="002060"/>
                </a:solidFill>
              </a:rPr>
              <a:t> </a:t>
            </a:r>
            <a:r>
              <a:rPr lang="ar-SA" dirty="0" err="1" smtClean="0">
                <a:solidFill>
                  <a:srgbClr val="002060"/>
                </a:solidFill>
              </a:rPr>
              <a:t>حبيب:</a:t>
            </a:r>
            <a:endParaRPr lang="ar-SA" dirty="0" smtClean="0">
              <a:solidFill>
                <a:srgbClr val="002060"/>
              </a:solidFill>
            </a:endParaRPr>
          </a:p>
          <a:p>
            <a:pPr marL="0" indent="0">
              <a:buNone/>
            </a:pPr>
            <a:r>
              <a:rPr lang="ar-SA" dirty="0" err="1" smtClean="0"/>
              <a:t>فالانسان</a:t>
            </a:r>
            <a:r>
              <a:rPr lang="ar-SA" dirty="0" smtClean="0"/>
              <a:t> في الحياة اليومية </a:t>
            </a:r>
            <a:r>
              <a:rPr lang="ar-SA" dirty="0" err="1" smtClean="0"/>
              <a:t>يرى ..</a:t>
            </a:r>
            <a:r>
              <a:rPr lang="ar-SA" dirty="0" smtClean="0"/>
              <a:t> </a:t>
            </a:r>
            <a:r>
              <a:rPr lang="ar-SA" dirty="0" err="1" smtClean="0"/>
              <a:t>يتكلم </a:t>
            </a:r>
            <a:r>
              <a:rPr lang="ar-SA" dirty="0" smtClean="0"/>
              <a:t>..</a:t>
            </a:r>
            <a:r>
              <a:rPr lang="ar-SA" dirty="0" err="1" smtClean="0"/>
              <a:t>يقرأ ..</a:t>
            </a:r>
            <a:r>
              <a:rPr lang="ar-SA" dirty="0" smtClean="0"/>
              <a:t> </a:t>
            </a:r>
            <a:r>
              <a:rPr lang="ar-SA" dirty="0" err="1" smtClean="0"/>
              <a:t>يسمع ..</a:t>
            </a:r>
            <a:r>
              <a:rPr lang="ar-SA" dirty="0" smtClean="0"/>
              <a:t> يكتب وأيضاً يحس </a:t>
            </a:r>
            <a:r>
              <a:rPr lang="ar-SA" dirty="0" err="1" smtClean="0"/>
              <a:t>ويشعر ..</a:t>
            </a:r>
            <a:r>
              <a:rPr lang="ar-SA" dirty="0" smtClean="0"/>
              <a:t> وفي محيط العائلة، يتكلم ويناقش ويضحك ويسمع ويستجيب للآخرين.</a:t>
            </a:r>
          </a:p>
          <a:p>
            <a:pPr marL="0" indent="0">
              <a:buNone/>
            </a:pPr>
            <a:endParaRPr lang="ar-SA" dirty="0" smtClean="0"/>
          </a:p>
          <a:p>
            <a:pPr marL="0" indent="0">
              <a:buNone/>
            </a:pPr>
            <a:r>
              <a:rPr lang="ar-SA" dirty="0" smtClean="0"/>
              <a:t>ويستمر هذا الاتصال في محيط الدراسة والعمل، أو عندما يراجع الطبيب، أو عند </a:t>
            </a:r>
            <a:r>
              <a:rPr lang="ar-SA" dirty="0" err="1" smtClean="0"/>
              <a:t>التسوق.</a:t>
            </a:r>
            <a:r>
              <a:rPr lang="ar-SA" dirty="0" smtClean="0"/>
              <a:t> وأيضاً عند مشاهدة التلفزيون والاستماع للراديو أو قراءة الجرائد أو تصفح الانترنت.</a:t>
            </a:r>
          </a:p>
          <a:p>
            <a:pPr marL="0" indent="0">
              <a:buNone/>
            </a:pPr>
            <a:endParaRPr lang="ar-SA"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خلاصة نظرية الأثر القوي</a:t>
            </a:r>
            <a:endParaRPr lang="en-US" dirty="0">
              <a:solidFill>
                <a:srgbClr val="002060"/>
              </a:solidFill>
            </a:endParaRPr>
          </a:p>
        </p:txBody>
      </p:sp>
      <p:sp>
        <p:nvSpPr>
          <p:cNvPr id="3" name="عنصر نائب للمحتوى 2"/>
          <p:cNvSpPr>
            <a:spLocks noGrp="1"/>
          </p:cNvSpPr>
          <p:nvPr>
            <p:ph idx="1"/>
          </p:nvPr>
        </p:nvSpPr>
        <p:spPr/>
        <p:txBody>
          <a:bodyPr/>
          <a:lstStyle/>
          <a:p>
            <a:pPr marL="0" indent="0" algn="r" rtl="1">
              <a:buNone/>
            </a:pPr>
            <a:r>
              <a:rPr lang="ar-SA" dirty="0" smtClean="0"/>
              <a:t>تقوم النظرية على </a:t>
            </a:r>
            <a:r>
              <a:rPr lang="ar-SA" dirty="0" err="1" smtClean="0"/>
              <a:t>إفتراضين</a:t>
            </a:r>
            <a:r>
              <a:rPr lang="ar-SA" dirty="0" smtClean="0"/>
              <a:t> أساسيين:</a:t>
            </a:r>
          </a:p>
          <a:p>
            <a:pPr marL="0" indent="0" algn="r" rtl="1">
              <a:buNone/>
            </a:pPr>
            <a:endParaRPr lang="ar-SA" dirty="0" smtClean="0"/>
          </a:p>
          <a:p>
            <a:pPr marL="0" indent="0">
              <a:buNone/>
            </a:pPr>
            <a:r>
              <a:rPr lang="ar-SA" dirty="0" smtClean="0"/>
              <a:t> 1- أن الناس يستقبلون الرسائل بشكل مباشر، وليس من خلال وسائل </a:t>
            </a:r>
            <a:r>
              <a:rPr lang="ar-SA" dirty="0" err="1" smtClean="0"/>
              <a:t>أخرى.</a:t>
            </a:r>
            <a:r>
              <a:rPr lang="ar-SA" dirty="0" smtClean="0"/>
              <a:t> أي أن النظرية لا تضع في الاعتبار التأثير المحتمل لأشخاص آخرين.</a:t>
            </a:r>
          </a:p>
          <a:p>
            <a:pPr marL="0" indent="0" algn="r" rtl="1">
              <a:buNone/>
            </a:pPr>
            <a:endParaRPr lang="ar-SA" dirty="0" smtClean="0"/>
          </a:p>
          <a:p>
            <a:pPr marL="0" indent="0" algn="r" rtl="1">
              <a:buNone/>
            </a:pPr>
            <a:r>
              <a:rPr lang="ar-SA" dirty="0" smtClean="0"/>
              <a:t>2- أن رد الفعل حيال وسائل الإعلام يتم بشكل فردي، أي أن النظرية لا تضع في </a:t>
            </a:r>
            <a:r>
              <a:rPr lang="ar-SA" dirty="0" err="1" smtClean="0"/>
              <a:t>الإعتبار</a:t>
            </a:r>
            <a:r>
              <a:rPr lang="ar-SA" dirty="0" smtClean="0"/>
              <a:t> إحتمال تأثير الجماعة على الفرد.</a:t>
            </a:r>
            <a:endParaRPr lang="en-US" dirty="0"/>
          </a:p>
        </p:txBody>
      </p:sp>
    </p:spTree>
    <p:extLst>
      <p:ext uri="{BB962C8B-B14F-4D97-AF65-F5344CB8AC3E}">
        <p14:creationId xmlns:p14="http://schemas.microsoft.com/office/powerpoint/2010/main" val="11939693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ظهور نظريات الأثر الضعيف</a:t>
            </a:r>
            <a:endParaRPr lang="ar-SA" dirty="0">
              <a:solidFill>
                <a:srgbClr val="002060"/>
              </a:solidFill>
            </a:endParaRPr>
          </a:p>
        </p:txBody>
      </p:sp>
      <p:sp>
        <p:nvSpPr>
          <p:cNvPr id="3" name="عنصر نائب للمحتوى 2"/>
          <p:cNvSpPr>
            <a:spLocks noGrp="1"/>
          </p:cNvSpPr>
          <p:nvPr>
            <p:ph idx="1"/>
          </p:nvPr>
        </p:nvSpPr>
        <p:spPr>
          <a:xfrm>
            <a:off x="1187624" y="1600201"/>
            <a:ext cx="7499176" cy="4349079"/>
          </a:xfrm>
        </p:spPr>
        <p:txBody>
          <a:bodyPr>
            <a:normAutofit/>
          </a:bodyPr>
          <a:lstStyle/>
          <a:p>
            <a:pPr marL="0" indent="0">
              <a:buNone/>
            </a:pPr>
            <a:r>
              <a:rPr lang="ar-SA" dirty="0" smtClean="0"/>
              <a:t>كانت النظرة الأولى للجمهور تتعامل مع الأفراد وكأنهم </a:t>
            </a:r>
            <a:r>
              <a:rPr lang="ar-SA" dirty="0" err="1" smtClean="0"/>
              <a:t>ذرات</a:t>
            </a:r>
            <a:r>
              <a:rPr lang="ar-SA" dirty="0" smtClean="0"/>
              <a:t> منفصلة، ويتصلون بالإعلام مباشرة.لم يكن هناك إهتمام بالعلاقات الشخصية، مثل العلاقات الأسرية والعلاقة بالأصدقاء </a:t>
            </a:r>
            <a:r>
              <a:rPr lang="ar-SA" dirty="0" err="1" smtClean="0"/>
              <a:t>إلخ.</a:t>
            </a:r>
            <a:endParaRPr lang="ar-SA" dirty="0" smtClean="0"/>
          </a:p>
          <a:p>
            <a:pPr marL="0" indent="0">
              <a:buNone/>
            </a:pPr>
            <a:r>
              <a:rPr lang="ar-SA" dirty="0" smtClean="0"/>
              <a:t>ثم ظهرت نظريات تهتم بدراسة دور البيئة الإجتماعية في تأثير وسائل الإعلام.</a:t>
            </a:r>
          </a:p>
          <a:p>
            <a:pPr marL="0" indent="0">
              <a:buNone/>
            </a:pPr>
            <a:r>
              <a:rPr lang="ar-SA" dirty="0" smtClean="0"/>
              <a:t>وأول هذه النظريات </a:t>
            </a:r>
            <a:r>
              <a:rPr lang="ar-SA" dirty="0" err="1" smtClean="0"/>
              <a:t>تسمى </a:t>
            </a:r>
            <a:r>
              <a:rPr lang="ar-SA" dirty="0" smtClean="0"/>
              <a:t>(نظرية تدفق المعلومات على مرحلتين</a:t>
            </a:r>
            <a:r>
              <a:rPr lang="ar-SA" dirty="0" err="1" smtClean="0"/>
              <a:t>).</a:t>
            </a:r>
            <a:endParaRPr lang="ar-SA" dirty="0"/>
          </a:p>
        </p:txBody>
      </p:sp>
    </p:spTree>
    <p:extLst>
      <p:ext uri="{BB962C8B-B14F-4D97-AF65-F5344CB8AC3E}">
        <p14:creationId xmlns:p14="http://schemas.microsoft.com/office/powerpoint/2010/main" val="8677993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rgbClr val="002060"/>
                </a:solidFill>
              </a:rPr>
              <a:t>نظرية تدفق الاتصال على مرحلتين</a:t>
            </a:r>
            <a:br>
              <a:rPr lang="ar-SA" dirty="0" smtClean="0">
                <a:solidFill>
                  <a:srgbClr val="002060"/>
                </a:solidFill>
              </a:rPr>
            </a:br>
            <a:r>
              <a:rPr lang="en-US" dirty="0" smtClean="0">
                <a:solidFill>
                  <a:srgbClr val="002060"/>
                </a:solidFill>
              </a:rPr>
              <a:t>Two Step Flow of Communication</a:t>
            </a:r>
            <a:endParaRPr lang="ar-SA" dirty="0">
              <a:solidFill>
                <a:srgbClr val="002060"/>
              </a:solidFill>
            </a:endParaRPr>
          </a:p>
        </p:txBody>
      </p:sp>
      <p:sp>
        <p:nvSpPr>
          <p:cNvPr id="3" name="عنصر نائب للمحتوى 2"/>
          <p:cNvSpPr>
            <a:spLocks noGrp="1"/>
          </p:cNvSpPr>
          <p:nvPr>
            <p:ph idx="1"/>
          </p:nvPr>
        </p:nvSpPr>
        <p:spPr>
          <a:xfrm>
            <a:off x="1115616" y="3212976"/>
            <a:ext cx="6696744" cy="3124943"/>
          </a:xfrm>
        </p:spPr>
        <p:txBody>
          <a:bodyPr/>
          <a:lstStyle/>
          <a:p>
            <a:pPr marL="0" indent="0">
              <a:buNone/>
            </a:pPr>
            <a:endParaRPr lang="en-US" dirty="0" smtClean="0"/>
          </a:p>
          <a:p>
            <a:pPr marL="0" indent="0">
              <a:buNone/>
            </a:pPr>
            <a:endParaRPr lang="ar-SA" dirty="0" smtClean="0"/>
          </a:p>
          <a:p>
            <a:pPr marL="0" indent="0">
              <a:buNone/>
            </a:pPr>
            <a:r>
              <a:rPr lang="ar-SA" dirty="0" smtClean="0"/>
              <a:t>هي النظرية التي تدرس أثر وسائل الإعلام وتأثير </a:t>
            </a:r>
            <a:r>
              <a:rPr lang="ar-SA" dirty="0" err="1" smtClean="0"/>
              <a:t>الإتصال</a:t>
            </a:r>
            <a:r>
              <a:rPr lang="ar-SA" dirty="0" smtClean="0"/>
              <a:t> الشخصي معاً.</a:t>
            </a:r>
            <a:endParaRPr lang="ar-SA" dirty="0"/>
          </a:p>
        </p:txBody>
      </p:sp>
      <p:pic>
        <p:nvPicPr>
          <p:cNvPr id="6" name="صورة 5" descr="mc.interpers.diffusion.gif"/>
          <p:cNvPicPr>
            <a:picLocks noChangeAspect="1"/>
          </p:cNvPicPr>
          <p:nvPr/>
        </p:nvPicPr>
        <p:blipFill>
          <a:blip r:embed="rId2" cstate="print"/>
          <a:stretch>
            <a:fillRect/>
          </a:stretch>
        </p:blipFill>
        <p:spPr>
          <a:xfrm>
            <a:off x="1979712" y="1916832"/>
            <a:ext cx="5444115" cy="2232248"/>
          </a:xfrm>
          <a:prstGeom prst="rect">
            <a:avLst/>
          </a:prstGeom>
        </p:spPr>
      </p:pic>
    </p:spTree>
    <p:extLst>
      <p:ext uri="{BB962C8B-B14F-4D97-AF65-F5344CB8AC3E}">
        <p14:creationId xmlns:p14="http://schemas.microsoft.com/office/powerpoint/2010/main" val="23343738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mc.magic.bullet.gif"/>
          <p:cNvPicPr>
            <a:picLocks noGrp="1" noChangeAspect="1"/>
          </p:cNvPicPr>
          <p:nvPr>
            <p:ph idx="1"/>
          </p:nvPr>
        </p:nvPicPr>
        <p:blipFill>
          <a:blip r:embed="rId2" cstate="print"/>
          <a:stretch>
            <a:fillRect/>
          </a:stretch>
        </p:blipFill>
        <p:spPr>
          <a:xfrm>
            <a:off x="1187624" y="620688"/>
            <a:ext cx="5408503" cy="1786880"/>
          </a:xfrm>
        </p:spPr>
      </p:pic>
      <p:pic>
        <p:nvPicPr>
          <p:cNvPr id="5" name="صورة 4" descr="mc.interpers.diffusion.gif"/>
          <p:cNvPicPr>
            <a:picLocks noChangeAspect="1"/>
          </p:cNvPicPr>
          <p:nvPr/>
        </p:nvPicPr>
        <p:blipFill>
          <a:blip r:embed="rId3" cstate="print"/>
          <a:stretch>
            <a:fillRect/>
          </a:stretch>
        </p:blipFill>
        <p:spPr>
          <a:xfrm>
            <a:off x="1187624" y="3140968"/>
            <a:ext cx="5461223" cy="2239262"/>
          </a:xfrm>
          <a:prstGeom prst="rect">
            <a:avLst/>
          </a:prstGeom>
        </p:spPr>
      </p:pic>
      <p:sp>
        <p:nvSpPr>
          <p:cNvPr id="6" name="مربع نص 5"/>
          <p:cNvSpPr txBox="1"/>
          <p:nvPr/>
        </p:nvSpPr>
        <p:spPr>
          <a:xfrm>
            <a:off x="6725574" y="1196752"/>
            <a:ext cx="1739579" cy="954107"/>
          </a:xfrm>
          <a:prstGeom prst="rect">
            <a:avLst/>
          </a:prstGeom>
          <a:noFill/>
        </p:spPr>
        <p:txBody>
          <a:bodyPr wrap="none" rtlCol="1">
            <a:spAutoFit/>
          </a:bodyPr>
          <a:lstStyle/>
          <a:p>
            <a:pPr algn="ctr"/>
            <a:r>
              <a:rPr lang="ar-SA" sz="2800" dirty="0" smtClean="0"/>
              <a:t>الأثر المباشر </a:t>
            </a:r>
          </a:p>
          <a:p>
            <a:pPr algn="ctr"/>
            <a:r>
              <a:rPr lang="ar-SA" sz="2800" dirty="0" smtClean="0"/>
              <a:t>القوي</a:t>
            </a:r>
            <a:endParaRPr lang="ar-SA" sz="2800" dirty="0"/>
          </a:p>
        </p:txBody>
      </p:sp>
      <p:sp>
        <p:nvSpPr>
          <p:cNvPr id="7" name="مربع نص 6"/>
          <p:cNvSpPr txBox="1"/>
          <p:nvPr/>
        </p:nvSpPr>
        <p:spPr>
          <a:xfrm>
            <a:off x="6876256" y="3645024"/>
            <a:ext cx="2036135" cy="954107"/>
          </a:xfrm>
          <a:prstGeom prst="rect">
            <a:avLst/>
          </a:prstGeom>
          <a:noFill/>
        </p:spPr>
        <p:txBody>
          <a:bodyPr wrap="none" rtlCol="1">
            <a:spAutoFit/>
          </a:bodyPr>
          <a:lstStyle/>
          <a:p>
            <a:pPr algn="ctr"/>
            <a:r>
              <a:rPr lang="ar-SA" sz="2800" dirty="0" smtClean="0"/>
              <a:t>تدفق المعلومات </a:t>
            </a:r>
          </a:p>
          <a:p>
            <a:pPr algn="ctr"/>
            <a:r>
              <a:rPr lang="ar-SA" sz="2800" dirty="0" smtClean="0"/>
              <a:t>على مرحلتين</a:t>
            </a:r>
            <a:endParaRPr lang="ar-SA" sz="2800" dirty="0"/>
          </a:p>
        </p:txBody>
      </p:sp>
    </p:spTree>
    <p:extLst>
      <p:ext uri="{BB962C8B-B14F-4D97-AF65-F5344CB8AC3E}">
        <p14:creationId xmlns:p14="http://schemas.microsoft.com/office/powerpoint/2010/main" val="18163505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كيف ظهرت </a:t>
            </a:r>
            <a:r>
              <a:rPr lang="ar-SA" dirty="0" err="1" smtClean="0">
                <a:solidFill>
                  <a:srgbClr val="002060"/>
                </a:solidFill>
              </a:rPr>
              <a:t>النظرية؟</a:t>
            </a:r>
            <a:endParaRPr lang="ar-SA" dirty="0">
              <a:solidFill>
                <a:srgbClr val="002060"/>
              </a:solidFill>
            </a:endParaRPr>
          </a:p>
        </p:txBody>
      </p:sp>
      <p:sp>
        <p:nvSpPr>
          <p:cNvPr id="3" name="عنصر نائب للمحتوى 2"/>
          <p:cNvSpPr>
            <a:spLocks noGrp="1"/>
          </p:cNvSpPr>
          <p:nvPr>
            <p:ph idx="1"/>
          </p:nvPr>
        </p:nvSpPr>
        <p:spPr>
          <a:xfrm>
            <a:off x="3707904" y="1600201"/>
            <a:ext cx="4978896" cy="3845024"/>
          </a:xfrm>
        </p:spPr>
        <p:txBody>
          <a:bodyPr>
            <a:normAutofit/>
          </a:bodyPr>
          <a:lstStyle/>
          <a:p>
            <a:pPr marL="0" indent="0">
              <a:buNone/>
            </a:pPr>
            <a:r>
              <a:rPr lang="ar-SA" dirty="0" smtClean="0"/>
              <a:t>أثناء حملة </a:t>
            </a:r>
            <a:r>
              <a:rPr lang="ar-SA" dirty="0" err="1" smtClean="0"/>
              <a:t>إنتخابات</a:t>
            </a:r>
            <a:r>
              <a:rPr lang="ar-SA" dirty="0" smtClean="0"/>
              <a:t> الرئاسة الأمريكية لعام </a:t>
            </a:r>
            <a:r>
              <a:rPr lang="ar-SA" dirty="0" err="1" smtClean="0"/>
              <a:t>1944م</a:t>
            </a:r>
            <a:r>
              <a:rPr lang="ar-SA" dirty="0" smtClean="0"/>
              <a:t>، </a:t>
            </a:r>
            <a:r>
              <a:rPr lang="ar-SA" dirty="0" err="1" smtClean="0"/>
              <a:t>قام </a:t>
            </a:r>
            <a:r>
              <a:rPr lang="ar-SA" dirty="0" smtClean="0"/>
              <a:t>(بول لازرسفيلد) و(برنارد </a:t>
            </a:r>
            <a:r>
              <a:rPr lang="ar-SA" dirty="0" err="1" smtClean="0"/>
              <a:t>بيرلسون</a:t>
            </a:r>
            <a:r>
              <a:rPr lang="ar-SA" dirty="0" smtClean="0"/>
              <a:t>) و(</a:t>
            </a:r>
            <a:r>
              <a:rPr lang="ar-SA" dirty="0" err="1" smtClean="0"/>
              <a:t>هيزل</a:t>
            </a:r>
            <a:r>
              <a:rPr lang="ar-SA" dirty="0" smtClean="0"/>
              <a:t> </a:t>
            </a:r>
            <a:r>
              <a:rPr lang="ar-SA" dirty="0" err="1" smtClean="0"/>
              <a:t>جوديت</a:t>
            </a:r>
            <a:r>
              <a:rPr lang="ar-SA" dirty="0" smtClean="0"/>
              <a:t>) بدراسة ظهرت في كتاب </a:t>
            </a:r>
            <a:r>
              <a:rPr lang="ar-SA" dirty="0" err="1" smtClean="0"/>
              <a:t>بإسم</a:t>
            </a:r>
            <a:r>
              <a:rPr lang="ar-SA" dirty="0" smtClean="0"/>
              <a:t> </a:t>
            </a:r>
          </a:p>
          <a:p>
            <a:pPr marL="0" indent="0">
              <a:buNone/>
            </a:pPr>
            <a:r>
              <a:rPr lang="ar-SA" dirty="0" smtClean="0"/>
              <a:t>(إختيار الشعب: كيف يدلي الناخب برأيه في الإنتخابات الرئاسية</a:t>
            </a:r>
            <a:r>
              <a:rPr lang="ar-SA" dirty="0" err="1" smtClean="0"/>
              <a:t>).</a:t>
            </a:r>
            <a:endParaRPr lang="ar-SA" dirty="0" smtClean="0"/>
          </a:p>
          <a:p>
            <a:pPr marL="0" indent="0">
              <a:buNone/>
            </a:pPr>
            <a:endParaRPr lang="ar-SA" dirty="0"/>
          </a:p>
        </p:txBody>
      </p:sp>
      <p:pic>
        <p:nvPicPr>
          <p:cNvPr id="4" name="صورة 3" descr="da35d401170b75f5938714a5741434d414f4541.jpg"/>
          <p:cNvPicPr>
            <a:picLocks noChangeAspect="1"/>
          </p:cNvPicPr>
          <p:nvPr/>
        </p:nvPicPr>
        <p:blipFill>
          <a:blip r:embed="rId2" cstate="print"/>
          <a:stretch>
            <a:fillRect/>
          </a:stretch>
        </p:blipFill>
        <p:spPr>
          <a:xfrm>
            <a:off x="971600" y="1484784"/>
            <a:ext cx="2376264" cy="3683210"/>
          </a:xfrm>
          <a:prstGeom prst="rect">
            <a:avLst/>
          </a:prstGeom>
        </p:spPr>
      </p:pic>
      <p:sp>
        <p:nvSpPr>
          <p:cNvPr id="5" name="مربع نص 4"/>
          <p:cNvSpPr txBox="1"/>
          <p:nvPr/>
        </p:nvSpPr>
        <p:spPr>
          <a:xfrm>
            <a:off x="683568" y="5301208"/>
            <a:ext cx="2752678" cy="523220"/>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r>
              <a:rPr lang="ar-SA" sz="2800" dirty="0" err="1" smtClean="0"/>
              <a:t>دراسة </a:t>
            </a:r>
            <a:r>
              <a:rPr lang="ar-SA" sz="2800" dirty="0" smtClean="0"/>
              <a:t>(إختيار الشعب</a:t>
            </a:r>
            <a:r>
              <a:rPr lang="ar-SA" sz="2800" dirty="0" err="1" smtClean="0"/>
              <a:t>)</a:t>
            </a:r>
            <a:endParaRPr lang="ar-SA" sz="2800" dirty="0"/>
          </a:p>
        </p:txBody>
      </p:sp>
    </p:spTree>
    <p:extLst>
      <p:ext uri="{BB962C8B-B14F-4D97-AF65-F5344CB8AC3E}">
        <p14:creationId xmlns:p14="http://schemas.microsoft.com/office/powerpoint/2010/main" val="112499696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3419872" y="1600200"/>
            <a:ext cx="5266928" cy="4525963"/>
          </a:xfrm>
        </p:spPr>
        <p:txBody>
          <a:bodyPr>
            <a:normAutofit/>
          </a:bodyPr>
          <a:lstStyle/>
          <a:p>
            <a:pPr marL="0" indent="0">
              <a:buNone/>
            </a:pPr>
            <a:r>
              <a:rPr lang="ar-SA" dirty="0" smtClean="0"/>
              <a:t>المشرف على </a:t>
            </a:r>
            <a:r>
              <a:rPr lang="ar-SA" dirty="0" err="1" smtClean="0"/>
              <a:t>دراسة </a:t>
            </a:r>
            <a:r>
              <a:rPr lang="ar-SA" dirty="0" smtClean="0"/>
              <a:t>(إختيار الشعب </a:t>
            </a:r>
            <a:r>
              <a:rPr lang="en-US" sz="2800" dirty="0" smtClean="0"/>
              <a:t>The</a:t>
            </a:r>
            <a:r>
              <a:rPr lang="en-US" dirty="0" smtClean="0"/>
              <a:t> </a:t>
            </a:r>
            <a:r>
              <a:rPr lang="en-US" sz="2800" dirty="0" smtClean="0"/>
              <a:t>People’s</a:t>
            </a:r>
            <a:r>
              <a:rPr lang="en-US" dirty="0" smtClean="0"/>
              <a:t> </a:t>
            </a:r>
            <a:r>
              <a:rPr lang="en-US" sz="2800" dirty="0" smtClean="0"/>
              <a:t>Choice</a:t>
            </a:r>
            <a:r>
              <a:rPr lang="ar-SA" dirty="0" smtClean="0"/>
              <a:t>) هو العالم الأمريكي </a:t>
            </a:r>
            <a:r>
              <a:rPr lang="ar-SA" dirty="0" err="1" smtClean="0"/>
              <a:t>الشهير </a:t>
            </a:r>
            <a:r>
              <a:rPr lang="ar-SA" dirty="0" smtClean="0"/>
              <a:t>(بول </a:t>
            </a:r>
            <a:r>
              <a:rPr lang="ar-SA" dirty="0" err="1" smtClean="0"/>
              <a:t>لازرسفيلد</a:t>
            </a:r>
            <a:r>
              <a:rPr lang="ar-SA" dirty="0" smtClean="0"/>
              <a:t> </a:t>
            </a:r>
            <a:r>
              <a:rPr lang="en-US" sz="2800" dirty="0" smtClean="0"/>
              <a:t>Paul</a:t>
            </a:r>
            <a:r>
              <a:rPr lang="en-US" dirty="0" smtClean="0"/>
              <a:t> </a:t>
            </a:r>
            <a:r>
              <a:rPr lang="en-US" sz="2800" dirty="0" err="1" smtClean="0"/>
              <a:t>Lazarsfeld</a:t>
            </a:r>
            <a:r>
              <a:rPr lang="ar-SA" dirty="0" smtClean="0"/>
              <a:t>)، وهو أحد المؤسسين المهمين لعلم </a:t>
            </a:r>
            <a:r>
              <a:rPr lang="ar-SA" dirty="0" err="1" smtClean="0"/>
              <a:t>الإتصال.</a:t>
            </a:r>
            <a:r>
              <a:rPr lang="ar-SA" dirty="0" smtClean="0"/>
              <a:t> وقد هاجر من النمسا وأنشأ مراكز بحوث علمية في أمريكا، كان لها دور كبير في تطور علم الإجتماع وعلم الإتصال.</a:t>
            </a:r>
            <a:endParaRPr lang="ar-SA" dirty="0"/>
          </a:p>
        </p:txBody>
      </p:sp>
      <p:pic>
        <p:nvPicPr>
          <p:cNvPr id="4" name="صورة 3" descr="images.jpg"/>
          <p:cNvPicPr>
            <a:picLocks noChangeAspect="1"/>
          </p:cNvPicPr>
          <p:nvPr/>
        </p:nvPicPr>
        <p:blipFill>
          <a:blip r:embed="rId2" cstate="print"/>
          <a:stretch>
            <a:fillRect/>
          </a:stretch>
        </p:blipFill>
        <p:spPr>
          <a:xfrm flipH="1">
            <a:off x="827584" y="1772816"/>
            <a:ext cx="2448272" cy="2520280"/>
          </a:xfrm>
          <a:prstGeom prst="rect">
            <a:avLst/>
          </a:prstGeom>
        </p:spPr>
      </p:pic>
      <p:sp>
        <p:nvSpPr>
          <p:cNvPr id="5" name="مربع نص 4"/>
          <p:cNvSpPr txBox="1"/>
          <p:nvPr/>
        </p:nvSpPr>
        <p:spPr>
          <a:xfrm>
            <a:off x="899592" y="4581128"/>
            <a:ext cx="2321469" cy="954107"/>
          </a:xfrm>
          <a:prstGeom prst="rect">
            <a:avLst/>
          </a:prstGeom>
        </p:spPr>
        <p:style>
          <a:lnRef idx="2">
            <a:schemeClr val="dk1"/>
          </a:lnRef>
          <a:fillRef idx="1">
            <a:schemeClr val="lt1"/>
          </a:fillRef>
          <a:effectRef idx="0">
            <a:schemeClr val="dk1"/>
          </a:effectRef>
          <a:fontRef idx="minor">
            <a:schemeClr val="dk1"/>
          </a:fontRef>
        </p:style>
        <p:txBody>
          <a:bodyPr wrap="none" rtlCol="1">
            <a:spAutoFit/>
          </a:bodyPr>
          <a:lstStyle/>
          <a:p>
            <a:pPr algn="ctr"/>
            <a:r>
              <a:rPr lang="ar-SA" sz="2800" dirty="0" smtClean="0"/>
              <a:t>بول </a:t>
            </a:r>
            <a:r>
              <a:rPr lang="ar-SA" sz="2800" dirty="0" err="1" smtClean="0"/>
              <a:t>لازرسفيلد</a:t>
            </a:r>
            <a:endParaRPr lang="ar-SA" sz="2800" dirty="0" smtClean="0"/>
          </a:p>
          <a:p>
            <a:pPr algn="ctr"/>
            <a:r>
              <a:rPr lang="en-US" sz="2800" dirty="0" smtClean="0"/>
              <a:t>Paul </a:t>
            </a:r>
            <a:r>
              <a:rPr lang="en-US" sz="2800" dirty="0" err="1" smtClean="0"/>
              <a:t>Lazarsfeld</a:t>
            </a:r>
            <a:endParaRPr lang="ar-SA" sz="2800" dirty="0"/>
          </a:p>
        </p:txBody>
      </p:sp>
    </p:spTree>
    <p:extLst>
      <p:ext uri="{BB962C8B-B14F-4D97-AF65-F5344CB8AC3E}">
        <p14:creationId xmlns:p14="http://schemas.microsoft.com/office/powerpoint/2010/main" val="18142446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أهم نتائج الدراسة</a:t>
            </a:r>
            <a:endParaRPr lang="ar-SA" dirty="0">
              <a:solidFill>
                <a:srgbClr val="002060"/>
              </a:solidFill>
            </a:endParaRPr>
          </a:p>
        </p:txBody>
      </p:sp>
      <p:sp>
        <p:nvSpPr>
          <p:cNvPr id="3" name="عنصر نائب للمحتوى 2"/>
          <p:cNvSpPr>
            <a:spLocks noGrp="1"/>
          </p:cNvSpPr>
          <p:nvPr>
            <p:ph idx="1"/>
          </p:nvPr>
        </p:nvSpPr>
        <p:spPr>
          <a:xfrm>
            <a:off x="3491880" y="1600201"/>
            <a:ext cx="5194920" cy="4061047"/>
          </a:xfrm>
        </p:spPr>
        <p:txBody>
          <a:bodyPr>
            <a:normAutofit/>
          </a:bodyPr>
          <a:lstStyle/>
          <a:p>
            <a:pPr marL="0" indent="0">
              <a:buNone/>
            </a:pPr>
            <a:r>
              <a:rPr lang="ar-SA" dirty="0" smtClean="0"/>
              <a:t>1- أن عملية تكوين الرأي الإنتخابي ليست عملية فردية، ولكنها عملية جماعية.</a:t>
            </a:r>
          </a:p>
          <a:p>
            <a:pPr marL="0" indent="0">
              <a:buNone/>
            </a:pPr>
            <a:endParaRPr lang="ar-SA" dirty="0"/>
          </a:p>
          <a:p>
            <a:pPr marL="0" indent="0">
              <a:buNone/>
            </a:pPr>
            <a:r>
              <a:rPr lang="ar-SA" dirty="0" smtClean="0"/>
              <a:t>2- الأفراد يشاركون الجماعات التي ينتمون إليها في النقاش والحوار، وأن الإتصال الشخصي كان العامل المؤثر.</a:t>
            </a:r>
            <a:endParaRPr lang="ar-SA" dirty="0"/>
          </a:p>
        </p:txBody>
      </p:sp>
      <p:pic>
        <p:nvPicPr>
          <p:cNvPr id="5" name="صورة 4" descr="team-cohesion.jpg"/>
          <p:cNvPicPr>
            <a:picLocks noChangeAspect="1"/>
          </p:cNvPicPr>
          <p:nvPr/>
        </p:nvPicPr>
        <p:blipFill>
          <a:blip r:embed="rId2" cstate="print"/>
          <a:stretch>
            <a:fillRect/>
          </a:stretch>
        </p:blipFill>
        <p:spPr>
          <a:xfrm>
            <a:off x="251520" y="1772816"/>
            <a:ext cx="3181350" cy="2247900"/>
          </a:xfrm>
          <a:prstGeom prst="rect">
            <a:avLst/>
          </a:prstGeom>
        </p:spPr>
      </p:pic>
    </p:spTree>
    <p:extLst>
      <p:ext uri="{BB962C8B-B14F-4D97-AF65-F5344CB8AC3E}">
        <p14:creationId xmlns:p14="http://schemas.microsoft.com/office/powerpoint/2010/main" val="40320892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44008" y="1124744"/>
            <a:ext cx="4042792" cy="3960440"/>
          </a:xfrm>
        </p:spPr>
        <p:txBody>
          <a:bodyPr>
            <a:normAutofit/>
          </a:bodyPr>
          <a:lstStyle/>
          <a:p>
            <a:pPr marL="0" indent="0">
              <a:buNone/>
            </a:pPr>
            <a:endParaRPr lang="ar-SA" dirty="0" smtClean="0"/>
          </a:p>
          <a:p>
            <a:pPr marL="0" indent="0">
              <a:buNone/>
            </a:pPr>
            <a:r>
              <a:rPr lang="ar-SA" dirty="0" smtClean="0"/>
              <a:t>3- كشفت الدراسة عن مفهوم (قادة الرأي)، وهم يتعرضون لوسائل الإتصال أكثر من غيرهم، ويحرصون على نقل مضمونها إلى </a:t>
            </a:r>
            <a:r>
              <a:rPr lang="ar-SA" dirty="0" err="1" smtClean="0"/>
              <a:t>غيرهم.</a:t>
            </a:r>
            <a:endParaRPr lang="ar-SA" dirty="0"/>
          </a:p>
        </p:txBody>
      </p:sp>
      <p:pic>
        <p:nvPicPr>
          <p:cNvPr id="5" name="صورة 4" descr="group discussion.jpg"/>
          <p:cNvPicPr>
            <a:picLocks noChangeAspect="1"/>
          </p:cNvPicPr>
          <p:nvPr/>
        </p:nvPicPr>
        <p:blipFill>
          <a:blip r:embed="rId2" cstate="print"/>
          <a:stretch>
            <a:fillRect/>
          </a:stretch>
        </p:blipFill>
        <p:spPr>
          <a:xfrm>
            <a:off x="683568" y="1772816"/>
            <a:ext cx="3323558" cy="2376264"/>
          </a:xfrm>
          <a:prstGeom prst="rect">
            <a:avLst/>
          </a:prstGeom>
        </p:spPr>
      </p:pic>
    </p:spTree>
    <p:extLst>
      <p:ext uri="{BB962C8B-B14F-4D97-AF65-F5344CB8AC3E}">
        <p14:creationId xmlns:p14="http://schemas.microsoft.com/office/powerpoint/2010/main" val="26956407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635896" y="980728"/>
            <a:ext cx="4762872" cy="2548880"/>
          </a:xfrm>
        </p:spPr>
        <p:txBody>
          <a:bodyPr/>
          <a:lstStyle/>
          <a:p>
            <a:pPr marL="0" indent="0">
              <a:buNone/>
            </a:pPr>
            <a:r>
              <a:rPr lang="ar-SA" dirty="0" smtClean="0"/>
              <a:t>4- الكثير من الأفراد لا يحصلون على معلوماتهم من وسائل الإعلام مباشرة، ولكن من خلال قادة </a:t>
            </a:r>
            <a:r>
              <a:rPr lang="ar-SA" dirty="0" err="1" smtClean="0"/>
              <a:t>الرأي.</a:t>
            </a:r>
            <a:r>
              <a:rPr lang="ar-SA" dirty="0" smtClean="0"/>
              <a:t> </a:t>
            </a:r>
            <a:endParaRPr lang="ar-SA" dirty="0"/>
          </a:p>
        </p:txBody>
      </p:sp>
      <p:pic>
        <p:nvPicPr>
          <p:cNvPr id="4" name="صورة 3" descr="mc.interpers.diffusion.gif"/>
          <p:cNvPicPr>
            <a:picLocks noChangeAspect="1"/>
          </p:cNvPicPr>
          <p:nvPr/>
        </p:nvPicPr>
        <p:blipFill>
          <a:blip r:embed="rId2" cstate="print"/>
          <a:stretch>
            <a:fillRect/>
          </a:stretch>
        </p:blipFill>
        <p:spPr>
          <a:xfrm>
            <a:off x="899592" y="2780928"/>
            <a:ext cx="4214800" cy="1728192"/>
          </a:xfrm>
          <a:prstGeom prst="rect">
            <a:avLst/>
          </a:prstGeom>
        </p:spPr>
      </p:pic>
    </p:spTree>
    <p:extLst>
      <p:ext uri="{BB962C8B-B14F-4D97-AF65-F5344CB8AC3E}">
        <p14:creationId xmlns:p14="http://schemas.microsoft.com/office/powerpoint/2010/main" val="345943275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أهمية </a:t>
            </a:r>
            <a:r>
              <a:rPr lang="ar-SA" dirty="0" err="1" smtClean="0">
                <a:solidFill>
                  <a:srgbClr val="002060"/>
                </a:solidFill>
              </a:rPr>
              <a:t>دراسة </a:t>
            </a:r>
            <a:r>
              <a:rPr lang="ar-SA" dirty="0" smtClean="0">
                <a:solidFill>
                  <a:srgbClr val="002060"/>
                </a:solidFill>
              </a:rPr>
              <a:t>(إختيار الشعب</a:t>
            </a:r>
            <a:r>
              <a:rPr lang="ar-SA" dirty="0" err="1" smtClean="0">
                <a:solidFill>
                  <a:srgbClr val="002060"/>
                </a:solidFill>
              </a:rPr>
              <a:t>)</a:t>
            </a:r>
            <a:endParaRPr lang="ar-SA" dirty="0">
              <a:solidFill>
                <a:srgbClr val="002060"/>
              </a:solidFill>
            </a:endParaRPr>
          </a:p>
        </p:txBody>
      </p:sp>
      <p:sp>
        <p:nvSpPr>
          <p:cNvPr id="3" name="عنصر نائب للمحتوى 2"/>
          <p:cNvSpPr>
            <a:spLocks noGrp="1"/>
          </p:cNvSpPr>
          <p:nvPr>
            <p:ph idx="1"/>
          </p:nvPr>
        </p:nvSpPr>
        <p:spPr/>
        <p:txBody>
          <a:bodyPr/>
          <a:lstStyle/>
          <a:p>
            <a:pPr marL="0" indent="0">
              <a:buNone/>
            </a:pPr>
            <a:r>
              <a:rPr lang="ar-SA" dirty="0" smtClean="0"/>
              <a:t>من خلال </a:t>
            </a:r>
            <a:r>
              <a:rPr lang="ar-SA" dirty="0" err="1" smtClean="0"/>
              <a:t>دراسة </a:t>
            </a:r>
            <a:r>
              <a:rPr lang="ar-SA" dirty="0" smtClean="0"/>
              <a:t>(إختيار الشعب)، ظهرت نتائج هامة جداً أثرت على تطور نظريات الاتصال، </a:t>
            </a:r>
            <a:r>
              <a:rPr lang="ar-SA" dirty="0" err="1" smtClean="0"/>
              <a:t>وأهمها:</a:t>
            </a:r>
            <a:endParaRPr lang="ar-SA" dirty="0" smtClean="0"/>
          </a:p>
          <a:p>
            <a:pPr marL="0" indent="0">
              <a:buNone/>
            </a:pPr>
            <a:r>
              <a:rPr lang="ar-SA" dirty="0" smtClean="0"/>
              <a:t>1- أهمية الاتصال الشخصي.</a:t>
            </a:r>
            <a:endParaRPr lang="ar-SA" dirty="0"/>
          </a:p>
          <a:p>
            <a:pPr marL="0" indent="0">
              <a:buNone/>
            </a:pPr>
            <a:r>
              <a:rPr lang="ar-SA" dirty="0" smtClean="0"/>
              <a:t>2- أهمية قادة الرأي.</a:t>
            </a:r>
            <a:endParaRPr lang="ar-SA" dirty="0"/>
          </a:p>
          <a:p>
            <a:pPr marL="0" indent="0">
              <a:buNone/>
            </a:pPr>
            <a:r>
              <a:rPr lang="ar-SA" dirty="0" smtClean="0"/>
              <a:t>3- ظهور نظرية (تدفق المعلومات على مرحلتين)</a:t>
            </a:r>
            <a:endParaRPr lang="ar-SA" dirty="0"/>
          </a:p>
        </p:txBody>
      </p:sp>
    </p:spTree>
    <p:extLst>
      <p:ext uri="{BB962C8B-B14F-4D97-AF65-F5344CB8AC3E}">
        <p14:creationId xmlns:p14="http://schemas.microsoft.com/office/powerpoint/2010/main" val="351197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211960" y="1600200"/>
            <a:ext cx="4474840" cy="4525963"/>
          </a:xfrm>
        </p:spPr>
        <p:txBody>
          <a:bodyPr>
            <a:normAutofit/>
          </a:bodyPr>
          <a:lstStyle/>
          <a:p>
            <a:pPr marL="0" indent="0">
              <a:buNone/>
            </a:pPr>
            <a:r>
              <a:rPr lang="ar-SA" dirty="0" smtClean="0"/>
              <a:t>ومما يعزز أهمية دور الاتصال في حياة الانسان المعاصر الثورة الاتصالية التي يعيشها العالم </a:t>
            </a:r>
            <a:r>
              <a:rPr lang="ar-SA" dirty="0" err="1" smtClean="0"/>
              <a:t>حاِلياً.</a:t>
            </a:r>
            <a:endParaRPr lang="ar-SA" dirty="0" smtClean="0"/>
          </a:p>
          <a:p>
            <a:pPr marL="0" indent="0">
              <a:buNone/>
            </a:pPr>
            <a:endParaRPr lang="ar-SA" dirty="0" smtClean="0"/>
          </a:p>
        </p:txBody>
      </p:sp>
      <p:pic>
        <p:nvPicPr>
          <p:cNvPr id="4" name="صورة 3" descr="satellite_globe.jpg"/>
          <p:cNvPicPr>
            <a:picLocks noChangeAspect="1"/>
          </p:cNvPicPr>
          <p:nvPr/>
        </p:nvPicPr>
        <p:blipFill>
          <a:blip r:embed="rId2" cstate="print"/>
          <a:stretch>
            <a:fillRect/>
          </a:stretch>
        </p:blipFill>
        <p:spPr>
          <a:xfrm>
            <a:off x="1043608" y="1484784"/>
            <a:ext cx="3168352" cy="4042679"/>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دراسة (التأثير الشخصي)</a:t>
            </a:r>
            <a:endParaRPr lang="ar-SA" dirty="0">
              <a:solidFill>
                <a:srgbClr val="002060"/>
              </a:solidFill>
            </a:endParaRPr>
          </a:p>
        </p:txBody>
      </p:sp>
      <p:sp>
        <p:nvSpPr>
          <p:cNvPr id="3" name="عنصر نائب للمحتوى 2"/>
          <p:cNvSpPr>
            <a:spLocks noGrp="1"/>
          </p:cNvSpPr>
          <p:nvPr>
            <p:ph idx="1"/>
          </p:nvPr>
        </p:nvSpPr>
        <p:spPr>
          <a:xfrm>
            <a:off x="3563888" y="1600201"/>
            <a:ext cx="5122912" cy="4061047"/>
          </a:xfrm>
        </p:spPr>
        <p:txBody>
          <a:bodyPr>
            <a:normAutofit/>
          </a:bodyPr>
          <a:lstStyle/>
          <a:p>
            <a:pPr marL="0" indent="0">
              <a:buNone/>
            </a:pPr>
            <a:r>
              <a:rPr lang="ar-SA" dirty="0" smtClean="0"/>
              <a:t>بعد حوالي عشر سنوات من ظهور </a:t>
            </a:r>
            <a:r>
              <a:rPr lang="ar-SA" dirty="0" err="1" smtClean="0"/>
              <a:t>دراسة </a:t>
            </a:r>
            <a:r>
              <a:rPr lang="ar-SA" dirty="0" smtClean="0"/>
              <a:t>(إختيار الشعب)، صدرت دراسة أخرى تؤكد نفس النظرية.</a:t>
            </a:r>
          </a:p>
          <a:p>
            <a:pPr marL="0" indent="0">
              <a:buNone/>
            </a:pPr>
            <a:endParaRPr lang="ar-SA" dirty="0"/>
          </a:p>
          <a:p>
            <a:pPr marL="0" indent="0">
              <a:buNone/>
            </a:pPr>
            <a:r>
              <a:rPr lang="ar-SA" dirty="0" smtClean="0"/>
              <a:t>قام </a:t>
            </a:r>
            <a:r>
              <a:rPr lang="ar-SA" dirty="0" err="1" smtClean="0"/>
              <a:t>بها</a:t>
            </a:r>
            <a:r>
              <a:rPr lang="ar-SA" dirty="0" smtClean="0"/>
              <a:t> (</a:t>
            </a:r>
            <a:r>
              <a:rPr lang="ar-SA" dirty="0" err="1" smtClean="0"/>
              <a:t>كاتز</a:t>
            </a:r>
            <a:r>
              <a:rPr lang="ar-SA" dirty="0" smtClean="0"/>
              <a:t> </a:t>
            </a:r>
            <a:r>
              <a:rPr lang="ar-SA" dirty="0" err="1" smtClean="0"/>
              <a:t>ولازرسفليد</a:t>
            </a:r>
            <a:r>
              <a:rPr lang="ar-SA" dirty="0" smtClean="0"/>
              <a:t>) وظهرت في كتاب بعنوان (التأثير الشخصي</a:t>
            </a:r>
            <a:r>
              <a:rPr lang="ar-SA" dirty="0" err="1" smtClean="0"/>
              <a:t>)</a:t>
            </a:r>
            <a:r>
              <a:rPr lang="ar-SA" dirty="0"/>
              <a:t> </a:t>
            </a:r>
            <a:r>
              <a:rPr lang="en-US" dirty="0" smtClean="0"/>
              <a:t>Personal Influence</a:t>
            </a:r>
            <a:endParaRPr lang="ar-SA" dirty="0" smtClean="0"/>
          </a:p>
        </p:txBody>
      </p:sp>
      <p:pic>
        <p:nvPicPr>
          <p:cNvPr id="4" name="صورة 3" descr="16176842.JPG"/>
          <p:cNvPicPr>
            <a:picLocks noChangeAspect="1"/>
          </p:cNvPicPr>
          <p:nvPr/>
        </p:nvPicPr>
        <p:blipFill>
          <a:blip r:embed="rId2" cstate="print"/>
          <a:stretch>
            <a:fillRect/>
          </a:stretch>
        </p:blipFill>
        <p:spPr>
          <a:xfrm>
            <a:off x="899592" y="1700808"/>
            <a:ext cx="2331260" cy="3528392"/>
          </a:xfrm>
          <a:prstGeom prst="rect">
            <a:avLst/>
          </a:prstGeom>
        </p:spPr>
      </p:pic>
    </p:spTree>
    <p:extLst>
      <p:ext uri="{BB962C8B-B14F-4D97-AF65-F5344CB8AC3E}">
        <p14:creationId xmlns:p14="http://schemas.microsoft.com/office/powerpoint/2010/main" val="41953979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91880" y="1268760"/>
            <a:ext cx="5194920" cy="4752528"/>
          </a:xfrm>
        </p:spPr>
        <p:txBody>
          <a:bodyPr>
            <a:normAutofit lnSpcReduction="10000"/>
          </a:bodyPr>
          <a:lstStyle/>
          <a:p>
            <a:pPr marL="0" indent="0">
              <a:buNone/>
            </a:pPr>
            <a:r>
              <a:rPr lang="ar-SA" dirty="0" smtClean="0"/>
              <a:t>دراسة (التأثير الشخصي) قام </a:t>
            </a:r>
            <a:r>
              <a:rPr lang="ar-SA" dirty="0" err="1" smtClean="0"/>
              <a:t>بها</a:t>
            </a:r>
            <a:r>
              <a:rPr lang="ar-SA" dirty="0" smtClean="0"/>
              <a:t> (</a:t>
            </a:r>
            <a:r>
              <a:rPr lang="ar-SA" dirty="0" err="1" smtClean="0"/>
              <a:t>إليهو</a:t>
            </a:r>
            <a:r>
              <a:rPr lang="ar-SA" dirty="0" smtClean="0"/>
              <a:t> </a:t>
            </a:r>
            <a:r>
              <a:rPr lang="ar-SA" dirty="0" err="1" smtClean="0"/>
              <a:t>كاتز</a:t>
            </a:r>
            <a:r>
              <a:rPr lang="en-US" sz="2800" dirty="0" err="1" smtClean="0"/>
              <a:t>Elihu</a:t>
            </a:r>
            <a:r>
              <a:rPr lang="en-US" dirty="0" smtClean="0"/>
              <a:t> </a:t>
            </a:r>
            <a:r>
              <a:rPr lang="en-US" sz="2800" dirty="0" smtClean="0"/>
              <a:t>Katz</a:t>
            </a:r>
            <a:r>
              <a:rPr lang="ar-SA" dirty="0" smtClean="0"/>
              <a:t>) و(بول </a:t>
            </a:r>
            <a:r>
              <a:rPr lang="ar-SA" dirty="0" err="1" smtClean="0"/>
              <a:t>لازرسفيلد</a:t>
            </a:r>
            <a:r>
              <a:rPr lang="ar-SA" dirty="0" smtClean="0"/>
              <a:t> </a:t>
            </a:r>
            <a:r>
              <a:rPr lang="en-US" sz="2800" dirty="0" smtClean="0"/>
              <a:t>Paul</a:t>
            </a:r>
            <a:r>
              <a:rPr lang="en-US" dirty="0" smtClean="0"/>
              <a:t> </a:t>
            </a:r>
            <a:r>
              <a:rPr lang="en-US" sz="2800" dirty="0" err="1" smtClean="0"/>
              <a:t>Lazarsfeld</a:t>
            </a:r>
            <a:r>
              <a:rPr lang="ar-SA" dirty="0" err="1" smtClean="0"/>
              <a:t>)</a:t>
            </a:r>
            <a:endParaRPr lang="ar-SA" dirty="0" smtClean="0"/>
          </a:p>
          <a:p>
            <a:pPr marL="0" indent="0">
              <a:buNone/>
            </a:pPr>
            <a:endParaRPr lang="ar-SA" dirty="0"/>
          </a:p>
          <a:p>
            <a:pPr marL="0" indent="0">
              <a:buNone/>
            </a:pPr>
            <a:r>
              <a:rPr lang="ar-SA" dirty="0" smtClean="0"/>
              <a:t>شملت الدراسة 800 </a:t>
            </a:r>
            <a:r>
              <a:rPr lang="ar-SA" dirty="0" err="1" smtClean="0"/>
              <a:t>إمرأة</a:t>
            </a:r>
            <a:r>
              <a:rPr lang="ar-SA" dirty="0" smtClean="0"/>
              <a:t> من سكان مدينة (ديكيتور) في ولاية إلينوي.</a:t>
            </a:r>
          </a:p>
          <a:p>
            <a:pPr marL="0" indent="0">
              <a:buNone/>
            </a:pPr>
            <a:endParaRPr lang="ar-SA" dirty="0"/>
          </a:p>
          <a:p>
            <a:pPr marL="0" indent="0">
              <a:buNone/>
            </a:pPr>
            <a:r>
              <a:rPr lang="ar-SA" dirty="0" smtClean="0"/>
              <a:t>هدفها التعرف على قرارات الشراء والإستهلاك.</a:t>
            </a:r>
            <a:endParaRPr lang="ar-SA" dirty="0"/>
          </a:p>
        </p:txBody>
      </p:sp>
      <p:pic>
        <p:nvPicPr>
          <p:cNvPr id="4" name="صورة 3" descr="shopping-cart-with-purchases-and-foods-Download-Royalty-free-Vector-File-EPS-39702.jpg"/>
          <p:cNvPicPr>
            <a:picLocks noChangeAspect="1"/>
          </p:cNvPicPr>
          <p:nvPr/>
        </p:nvPicPr>
        <p:blipFill>
          <a:blip r:embed="rId2" cstate="print"/>
          <a:stretch>
            <a:fillRect/>
          </a:stretch>
        </p:blipFill>
        <p:spPr>
          <a:xfrm>
            <a:off x="395536" y="1340768"/>
            <a:ext cx="2915816" cy="2332653"/>
          </a:xfrm>
          <a:prstGeom prst="rect">
            <a:avLst/>
          </a:prstGeom>
          <a:ln w="6350">
            <a:solidFill>
              <a:schemeClr val="tx1"/>
            </a:solidFill>
          </a:ln>
        </p:spPr>
      </p:pic>
    </p:spTree>
    <p:extLst>
      <p:ext uri="{BB962C8B-B14F-4D97-AF65-F5344CB8AC3E}">
        <p14:creationId xmlns:p14="http://schemas.microsoft.com/office/powerpoint/2010/main" val="17818338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solidFill>
                  <a:srgbClr val="002060"/>
                </a:solidFill>
              </a:rPr>
              <a:t>خلاصة </a:t>
            </a:r>
            <a:r>
              <a:rPr lang="ar-SA" dirty="0" err="1" smtClean="0">
                <a:solidFill>
                  <a:srgbClr val="002060"/>
                </a:solidFill>
              </a:rPr>
              <a:t>نظرية </a:t>
            </a:r>
            <a:r>
              <a:rPr lang="ar-SA" dirty="0" smtClean="0">
                <a:solidFill>
                  <a:srgbClr val="002060"/>
                </a:solidFill>
              </a:rPr>
              <a:t>(تدفق المعلومات على مرحلتين</a:t>
            </a:r>
            <a:r>
              <a:rPr lang="ar-SA" dirty="0" err="1" smtClean="0">
                <a:solidFill>
                  <a:srgbClr val="002060"/>
                </a:solidFill>
              </a:rPr>
              <a:t>)</a:t>
            </a:r>
            <a:endParaRPr lang="ar-SA" dirty="0">
              <a:solidFill>
                <a:srgbClr val="002060"/>
              </a:solidFill>
            </a:endParaRPr>
          </a:p>
        </p:txBody>
      </p:sp>
      <p:sp>
        <p:nvSpPr>
          <p:cNvPr id="3" name="عنصر نائب للمحتوى 2"/>
          <p:cNvSpPr>
            <a:spLocks noGrp="1"/>
          </p:cNvSpPr>
          <p:nvPr>
            <p:ph idx="1"/>
          </p:nvPr>
        </p:nvSpPr>
        <p:spPr>
          <a:xfrm>
            <a:off x="3419872" y="1600201"/>
            <a:ext cx="5266928" cy="4133055"/>
          </a:xfrm>
        </p:spPr>
        <p:txBody>
          <a:bodyPr>
            <a:normAutofit lnSpcReduction="10000"/>
          </a:bodyPr>
          <a:lstStyle/>
          <a:p>
            <a:pPr marL="0" indent="0">
              <a:buNone/>
            </a:pPr>
            <a:r>
              <a:rPr lang="ar-SA" dirty="0" smtClean="0"/>
              <a:t>قدم (إليهو كاتز) عام 1957م  أربعة فروض </a:t>
            </a:r>
            <a:r>
              <a:rPr lang="ar-SA" dirty="0" err="1" smtClean="0"/>
              <a:t>للنظرية:</a:t>
            </a:r>
            <a:endParaRPr lang="ar-SA" dirty="0" smtClean="0"/>
          </a:p>
          <a:p>
            <a:pPr marL="0" indent="0">
              <a:buNone/>
            </a:pPr>
            <a:endParaRPr lang="ar-SA" dirty="0"/>
          </a:p>
          <a:p>
            <a:pPr marL="0" indent="0">
              <a:buNone/>
            </a:pPr>
            <a:r>
              <a:rPr lang="ar-SA" dirty="0" smtClean="0"/>
              <a:t>1- قادة الرأي، والناس الذين يتأثرون بهم، ينتمون إلى نفس الجماعة.</a:t>
            </a:r>
          </a:p>
          <a:p>
            <a:pPr marL="0" indent="0">
              <a:buNone/>
            </a:pPr>
            <a:endParaRPr lang="ar-SA" dirty="0"/>
          </a:p>
          <a:p>
            <a:pPr marL="0" indent="0">
              <a:buNone/>
            </a:pPr>
            <a:r>
              <a:rPr lang="ar-SA" dirty="0" smtClean="0"/>
              <a:t>2- إن قادة الرأي والأتباع يمكن أن يتبادلوا الأدوار في ظروف مختلفة.</a:t>
            </a:r>
            <a:endParaRPr lang="ar-SA" dirty="0"/>
          </a:p>
        </p:txBody>
      </p:sp>
      <p:pic>
        <p:nvPicPr>
          <p:cNvPr id="4" name="صورة 3" descr="101203-2_KATZ-1.jpg"/>
          <p:cNvPicPr>
            <a:picLocks noChangeAspect="1"/>
          </p:cNvPicPr>
          <p:nvPr/>
        </p:nvPicPr>
        <p:blipFill>
          <a:blip r:embed="rId2" cstate="print"/>
          <a:srcRect t="8182" b="9997"/>
          <a:stretch>
            <a:fillRect/>
          </a:stretch>
        </p:blipFill>
        <p:spPr>
          <a:xfrm>
            <a:off x="683568" y="1628800"/>
            <a:ext cx="2088232" cy="2529143"/>
          </a:xfrm>
          <a:prstGeom prst="rect">
            <a:avLst/>
          </a:prstGeom>
          <a:ln w="19050">
            <a:solidFill>
              <a:schemeClr val="tx1"/>
            </a:solidFill>
          </a:ln>
        </p:spPr>
      </p:pic>
      <p:sp>
        <p:nvSpPr>
          <p:cNvPr id="5" name="مربع نص 4"/>
          <p:cNvSpPr txBox="1"/>
          <p:nvPr/>
        </p:nvSpPr>
        <p:spPr>
          <a:xfrm>
            <a:off x="683568" y="4437112"/>
            <a:ext cx="2131820" cy="954107"/>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sz="2800" dirty="0" err="1" smtClean="0"/>
              <a:t>إليهو</a:t>
            </a:r>
            <a:r>
              <a:rPr lang="ar-SA" sz="2800" dirty="0" smtClean="0"/>
              <a:t> </a:t>
            </a:r>
            <a:r>
              <a:rPr lang="ar-SA" sz="2800" dirty="0" err="1" smtClean="0"/>
              <a:t>كاتز</a:t>
            </a:r>
            <a:r>
              <a:rPr lang="ar-SA" sz="2800" dirty="0" smtClean="0"/>
              <a:t> </a:t>
            </a:r>
          </a:p>
          <a:p>
            <a:pPr algn="ctr"/>
            <a:r>
              <a:rPr lang="en-US" sz="2800" dirty="0" err="1" smtClean="0"/>
              <a:t>Elihu</a:t>
            </a:r>
            <a:r>
              <a:rPr lang="en-US" sz="2800" dirty="0" smtClean="0"/>
              <a:t> Katz</a:t>
            </a:r>
            <a:endParaRPr lang="ar-SA" sz="2800" dirty="0"/>
          </a:p>
        </p:txBody>
      </p:sp>
    </p:spTree>
    <p:extLst>
      <p:ext uri="{BB962C8B-B14F-4D97-AF65-F5344CB8AC3E}">
        <p14:creationId xmlns:p14="http://schemas.microsoft.com/office/powerpoint/2010/main" val="10196999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491880" y="1600201"/>
            <a:ext cx="5194920" cy="3628999"/>
          </a:xfrm>
        </p:spPr>
        <p:txBody>
          <a:bodyPr>
            <a:normAutofit/>
          </a:bodyPr>
          <a:lstStyle/>
          <a:p>
            <a:pPr marL="0" indent="0">
              <a:buNone/>
            </a:pPr>
            <a:r>
              <a:rPr lang="ar-SA" dirty="0" smtClean="0"/>
              <a:t>3- يكون قادة الرأي أكثر تعرضاً واتصالاً بوسائل الإعلام فيما يتعلق بتخصصهم.</a:t>
            </a:r>
          </a:p>
          <a:p>
            <a:pPr marL="0" indent="0">
              <a:buNone/>
            </a:pPr>
            <a:endParaRPr lang="ar-SA" dirty="0"/>
          </a:p>
          <a:p>
            <a:pPr marL="0" indent="0">
              <a:buNone/>
            </a:pPr>
            <a:r>
              <a:rPr lang="ar-SA" dirty="0" smtClean="0"/>
              <a:t>4- أهمية العلاقات الشخصية وأنها وسيلة إتصال ووسيلة ضغط إجتماعي.</a:t>
            </a:r>
            <a:endParaRPr lang="ar-SA" dirty="0"/>
          </a:p>
        </p:txBody>
      </p:sp>
      <p:pic>
        <p:nvPicPr>
          <p:cNvPr id="5" name="صورة 4" descr="leader-300x300.jpg"/>
          <p:cNvPicPr>
            <a:picLocks noChangeAspect="1"/>
          </p:cNvPicPr>
          <p:nvPr/>
        </p:nvPicPr>
        <p:blipFill>
          <a:blip r:embed="rId2" cstate="print"/>
          <a:stretch>
            <a:fillRect/>
          </a:stretch>
        </p:blipFill>
        <p:spPr>
          <a:xfrm>
            <a:off x="683568" y="1772816"/>
            <a:ext cx="2592288" cy="2592288"/>
          </a:xfrm>
          <a:prstGeom prst="rect">
            <a:avLst/>
          </a:prstGeom>
        </p:spPr>
      </p:pic>
    </p:spTree>
    <p:extLst>
      <p:ext uri="{BB962C8B-B14F-4D97-AF65-F5344CB8AC3E}">
        <p14:creationId xmlns:p14="http://schemas.microsoft.com/office/powerpoint/2010/main" val="22836154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marL="0" indent="0">
              <a:buNone/>
            </a:pPr>
            <a:r>
              <a:rPr lang="ar-SA" dirty="0" smtClean="0"/>
              <a:t>5- بناء على الدراسات السابقة، اتضح للكثير من العلماء أن أثر الإعلام ليس مباشراً، وقوياً، وموحداً، بل هو في الغالب غير مباشر، وغير موحد، وضعيف.</a:t>
            </a:r>
          </a:p>
          <a:p>
            <a:pPr marL="0" indent="0">
              <a:buNone/>
            </a:pPr>
            <a:endParaRPr lang="ar-SA" dirty="0" smtClean="0"/>
          </a:p>
        </p:txBody>
      </p:sp>
    </p:spTree>
    <p:extLst>
      <p:ext uri="{BB962C8B-B14F-4D97-AF65-F5344CB8AC3E}">
        <p14:creationId xmlns:p14="http://schemas.microsoft.com/office/powerpoint/2010/main" val="25893089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solidFill>
                  <a:srgbClr val="002060"/>
                </a:solidFill>
              </a:rPr>
              <a:t>الخلاصة</a:t>
            </a:r>
            <a:endParaRPr lang="ar-SA" dirty="0">
              <a:solidFill>
                <a:srgbClr val="002060"/>
              </a:solidFill>
            </a:endParaRPr>
          </a:p>
        </p:txBody>
      </p:sp>
      <p:sp>
        <p:nvSpPr>
          <p:cNvPr id="3" name="عنصر نائب للمحتوى 2"/>
          <p:cNvSpPr>
            <a:spLocks noGrp="1"/>
          </p:cNvSpPr>
          <p:nvPr>
            <p:ph idx="1"/>
          </p:nvPr>
        </p:nvSpPr>
        <p:spPr>
          <a:xfrm>
            <a:off x="4355976" y="1600200"/>
            <a:ext cx="4330824" cy="4525963"/>
          </a:xfrm>
        </p:spPr>
        <p:txBody>
          <a:bodyPr/>
          <a:lstStyle/>
          <a:p>
            <a:pPr marL="0" indent="0">
              <a:buNone/>
            </a:pPr>
            <a:r>
              <a:rPr lang="ar-SA" dirty="0" smtClean="0"/>
              <a:t>في هذه المحاضرة، تعرفنا على نظريات الأثر القوي لوسائل الإعلام، ثم ظهور نظريات الأثر الضعيف لوسائل الاعلام. وفي المحاضرة التالية سنتعرف على المزيد من أمثلة نظريات الإعلام.</a:t>
            </a:r>
            <a:endParaRPr lang="ar-SA" dirty="0"/>
          </a:p>
        </p:txBody>
      </p:sp>
      <p:pic>
        <p:nvPicPr>
          <p:cNvPr id="4" name="صورة 3" descr="top_logo_left.gif"/>
          <p:cNvPicPr>
            <a:picLocks noChangeAspect="1"/>
          </p:cNvPicPr>
          <p:nvPr/>
        </p:nvPicPr>
        <p:blipFill>
          <a:blip r:embed="rId2" cstate="print"/>
          <a:stretch>
            <a:fillRect/>
          </a:stretch>
        </p:blipFill>
        <p:spPr>
          <a:xfrm>
            <a:off x="1259632" y="1844824"/>
            <a:ext cx="2581275" cy="1752600"/>
          </a:xfrm>
          <a:prstGeom prst="rect">
            <a:avLst/>
          </a:prstGeom>
        </p:spPr>
      </p:pic>
    </p:spTree>
    <p:extLst>
      <p:ext uri="{BB962C8B-B14F-4D97-AF65-F5344CB8AC3E}">
        <p14:creationId xmlns:p14="http://schemas.microsoft.com/office/powerpoint/2010/main" val="1189792727"/>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1408</TotalTime>
  <Words>4004</Words>
  <Application>Microsoft Office PowerPoint</Application>
  <PresentationFormat>عرض على الشاشة (3:4)‏</PresentationFormat>
  <Paragraphs>302</Paragraphs>
  <Slides>95</Slides>
  <Notes>1</Notes>
  <HiddenSlides>0</HiddenSlides>
  <MMClips>0</MMClips>
  <ScaleCrop>false</ScaleCrop>
  <HeadingPairs>
    <vt:vector size="4" baseType="variant">
      <vt:variant>
        <vt:lpstr>نسق</vt:lpstr>
      </vt:variant>
      <vt:variant>
        <vt:i4>1</vt:i4>
      </vt:variant>
      <vt:variant>
        <vt:lpstr>عناوين الشرائح</vt:lpstr>
      </vt:variant>
      <vt:variant>
        <vt:i4>95</vt:i4>
      </vt:variant>
    </vt:vector>
  </HeadingPairs>
  <TitlesOfParts>
    <vt:vector size="96" baseType="lpstr">
      <vt:lpstr>سمة Office</vt:lpstr>
      <vt:lpstr>نظريات الاتصال 223 تصل   د. هالة بن علي برناط</vt:lpstr>
      <vt:lpstr>نظريات الاتصال المحاضرة الأولى</vt:lpstr>
      <vt:lpstr>مقدمة</vt:lpstr>
      <vt:lpstr>مفهوم الاتصال</vt:lpstr>
      <vt:lpstr>أهمية الاتصال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تعريف شامل</vt:lpstr>
      <vt:lpstr>تعريف شامل للاتصال</vt:lpstr>
      <vt:lpstr>الخلاصة</vt:lpstr>
      <vt:lpstr>نظريات الاتصال المحاضرة الثانية تاريخ موجز لوسائل الإتصال</vt:lpstr>
      <vt:lpstr>تاريخ موجز لوسائل الاتصال</vt:lpstr>
      <vt:lpstr>أولاً: الطباعة</vt:lpstr>
      <vt:lpstr>عرض تقديمي في PowerPoint</vt:lpstr>
      <vt:lpstr>عرض تقديمي في PowerPoint</vt:lpstr>
      <vt:lpstr>ثانياً: التصوير الفوتوغرافي</vt:lpstr>
      <vt:lpstr>عرض تقديمي في PowerPoint</vt:lpstr>
      <vt:lpstr>عرض تقديمي في PowerPoint</vt:lpstr>
      <vt:lpstr>عرض تقديمي في PowerPoint</vt:lpstr>
      <vt:lpstr>عرض تقديمي في PowerPoint</vt:lpstr>
      <vt:lpstr>ثالثاً: التلغراف</vt:lpstr>
      <vt:lpstr>رابعاً: الهاتف (التليفون)</vt:lpstr>
      <vt:lpstr>عرض تقديمي في PowerPoint</vt:lpstr>
      <vt:lpstr>عرض تقديمي في PowerPoint</vt:lpstr>
      <vt:lpstr>خامساً: الإذاعة</vt:lpstr>
      <vt:lpstr>عرض تقديمي في PowerPoint</vt:lpstr>
      <vt:lpstr>عرض تقديمي في PowerPoint</vt:lpstr>
      <vt:lpstr>عرض تقديمي في PowerPoint</vt:lpstr>
      <vt:lpstr>سادساً: السينما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سابعاً: التلفزيون</vt:lpstr>
      <vt:lpstr>عرض تقديمي في PowerPoint</vt:lpstr>
      <vt:lpstr>عرض تقديمي في PowerPoint</vt:lpstr>
      <vt:lpstr>ثامناً: الإنترنت والإعلام الجديد</vt:lpstr>
      <vt:lpstr>الخلاصة</vt:lpstr>
      <vt:lpstr>  نظريات الاتصال المحاضرة الثالثة نشأة وتطور نظريات الاتصال الجماهيري</vt:lpstr>
      <vt:lpstr>نشأة وتطور نظريات الاتصال الجماهيري</vt:lpstr>
      <vt:lpstr>المرحلة الأولى: نظريات الأثر القوي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وظائف الإتصال</vt:lpstr>
      <vt:lpstr>عرض تقديمي في PowerPoint</vt:lpstr>
      <vt:lpstr>عرض تقديمي في PowerPoint</vt:lpstr>
      <vt:lpstr>عرض تقديمي في PowerPoint</vt:lpstr>
      <vt:lpstr>عرض تقديمي في PowerPoint</vt:lpstr>
      <vt:lpstr>وظائف أخرى للاتصال والإعلام</vt:lpstr>
      <vt:lpstr>عرض تقديمي في PowerPoint</vt:lpstr>
      <vt:lpstr>عرض تقديمي في PowerPoint</vt:lpstr>
      <vt:lpstr>الخلاصة</vt:lpstr>
      <vt:lpstr>نظريات الاتصال المحاضرة الرابعة تابع نظرية الأثر القوي</vt:lpstr>
      <vt:lpstr>مفهوم المجتمع الجماهيري</vt:lpstr>
      <vt:lpstr>صفات المجتمع الجماهيري</vt:lpstr>
      <vt:lpstr>عرض تقديمي في PowerPoint</vt:lpstr>
      <vt:lpstr> دور وسائل الاتصال في المجتمع الجماهيري</vt:lpstr>
      <vt:lpstr> الحرب العالمية الأولى والدعاية</vt:lpstr>
      <vt:lpstr>عرض تقديمي في PowerPoint</vt:lpstr>
      <vt:lpstr>الرسائل الإعلامية كطلقات سحرية</vt:lpstr>
      <vt:lpstr>مفهوم الإستجابة الشرطية</vt:lpstr>
      <vt:lpstr>عرض تقديمي في PowerPoint</vt:lpstr>
      <vt:lpstr>نموذج الإستجابة الشرطية</vt:lpstr>
      <vt:lpstr>نظرية الأثر القوي هي نظرية مثير وإستجابة</vt:lpstr>
      <vt:lpstr>عرض تقديمي في PowerPoint</vt:lpstr>
      <vt:lpstr>الرصاصة السحرية والحقنة تحت الجلد</vt:lpstr>
      <vt:lpstr>خلاصة نظرية الأثر القوي</vt:lpstr>
      <vt:lpstr>ظهور نظريات الأثر الضعيف</vt:lpstr>
      <vt:lpstr>نظرية تدفق الاتصال على مرحلتين Two Step Flow of Communication</vt:lpstr>
      <vt:lpstr>عرض تقديمي في PowerPoint</vt:lpstr>
      <vt:lpstr>كيف ظهرت النظرية؟</vt:lpstr>
      <vt:lpstr>عرض تقديمي في PowerPoint</vt:lpstr>
      <vt:lpstr>أهم نتائج الدراسة</vt:lpstr>
      <vt:lpstr>عرض تقديمي في PowerPoint</vt:lpstr>
      <vt:lpstr>عرض تقديمي في PowerPoint</vt:lpstr>
      <vt:lpstr>أهمية دراسة (إختيار الشعب)</vt:lpstr>
      <vt:lpstr>دراسة (التأثير الشخصي)</vt:lpstr>
      <vt:lpstr>عرض تقديمي في PowerPoint</vt:lpstr>
      <vt:lpstr>خلاصة نظرية (تدفق المعلومات على مرحلتين)</vt:lpstr>
      <vt:lpstr>عرض تقديمي في PowerPoint</vt:lpstr>
      <vt:lpstr>عرض تقديمي في PowerPoint</vt:lpstr>
      <vt:lpstr>الخلاصة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نظريات الاتصال</dc:title>
  <dc:creator>Khalid</dc:creator>
  <cp:lastModifiedBy>nahla</cp:lastModifiedBy>
  <cp:revision>74</cp:revision>
  <cp:lastPrinted>2017-09-25T04:54:17Z</cp:lastPrinted>
  <dcterms:created xsi:type="dcterms:W3CDTF">2012-09-12T12:41:32Z</dcterms:created>
  <dcterms:modified xsi:type="dcterms:W3CDTF">2017-09-25T09:19:39Z</dcterms:modified>
</cp:coreProperties>
</file>