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4"/>
  </p:notesMasterIdLst>
  <p:sldIdLst>
    <p:sldId id="256" r:id="rId2"/>
    <p:sldId id="257" r:id="rId3"/>
    <p:sldId id="280" r:id="rId4"/>
    <p:sldId id="281" r:id="rId5"/>
    <p:sldId id="282" r:id="rId6"/>
    <p:sldId id="284" r:id="rId7"/>
    <p:sldId id="285" r:id="rId8"/>
    <p:sldId id="290" r:id="rId9"/>
    <p:sldId id="286" r:id="rId10"/>
    <p:sldId id="287" r:id="rId11"/>
    <p:sldId id="291" r:id="rId12"/>
    <p:sldId id="288" r:id="rId13"/>
    <p:sldId id="258" r:id="rId14"/>
    <p:sldId id="292" r:id="rId15"/>
    <p:sldId id="260" r:id="rId16"/>
    <p:sldId id="261" r:id="rId17"/>
    <p:sldId id="262" r:id="rId18"/>
    <p:sldId id="263" r:id="rId19"/>
    <p:sldId id="264" r:id="rId20"/>
    <p:sldId id="265" r:id="rId21"/>
    <p:sldId id="266" r:id="rId22"/>
    <p:sldId id="267" r:id="rId23"/>
    <p:sldId id="294" r:id="rId24"/>
    <p:sldId id="268" r:id="rId25"/>
    <p:sldId id="297" r:id="rId26"/>
    <p:sldId id="269" r:id="rId27"/>
    <p:sldId id="271" r:id="rId28"/>
    <p:sldId id="272" r:id="rId29"/>
    <p:sldId id="298" r:id="rId30"/>
    <p:sldId id="275" r:id="rId31"/>
    <p:sldId id="276" r:id="rId32"/>
    <p:sldId id="295" r:id="rId33"/>
    <p:sldId id="277" r:id="rId34"/>
    <p:sldId id="278" r:id="rId35"/>
    <p:sldId id="279" r:id="rId36"/>
    <p:sldId id="296"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72" r:id="rId91"/>
    <p:sldId id="375" r:id="rId92"/>
    <p:sldId id="376" r:id="rId9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6D1D"/>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9" d="100"/>
          <a:sy n="109" d="100"/>
        </p:scale>
        <p:origin x="-16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8001DD-3989-456A-836F-D0CAB94E2995}" type="datetimeFigureOut">
              <a:rPr lang="ar-SA" smtClean="0"/>
              <a:pPr/>
              <a:t>05/01/39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F532BC-826A-42D3-BD9F-475F82E6C451}" type="slidenum">
              <a:rPr lang="ar-SA" smtClean="0"/>
              <a:pPr/>
              <a:t>‹#›</a:t>
            </a:fld>
            <a:endParaRPr lang="ar-SA"/>
          </a:p>
        </p:txBody>
      </p:sp>
    </p:spTree>
    <p:extLst>
      <p:ext uri="{BB962C8B-B14F-4D97-AF65-F5344CB8AC3E}">
        <p14:creationId xmlns:p14="http://schemas.microsoft.com/office/powerpoint/2010/main" val="14200170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05/01/39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05/01/39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05/01/39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05/01/39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404664"/>
            <a:ext cx="7772400" cy="2088232"/>
          </a:xfrm>
        </p:spPr>
        <p:txBody>
          <a:bodyPr>
            <a:normAutofit fontScale="90000"/>
          </a:bodyPr>
          <a:lstStyle/>
          <a:p>
            <a:r>
              <a:rPr lang="ar-SA" sz="5300" dirty="0" smtClean="0">
                <a:solidFill>
                  <a:srgbClr val="002060"/>
                </a:solidFill>
              </a:rPr>
              <a:t>نظريات الاتصال</a:t>
            </a:r>
            <a:br>
              <a:rPr lang="ar-SA" sz="5300" dirty="0" smtClean="0">
                <a:solidFill>
                  <a:srgbClr val="002060"/>
                </a:solidFill>
              </a:rPr>
            </a:br>
            <a:r>
              <a:rPr lang="ar-SA" dirty="0" smtClean="0">
                <a:solidFill>
                  <a:srgbClr val="005C2A"/>
                </a:solidFill>
              </a:rPr>
              <a:t>المحاضرة الخامسة</a:t>
            </a:r>
            <a:br>
              <a:rPr lang="ar-SA" dirty="0" smtClean="0">
                <a:solidFill>
                  <a:srgbClr val="005C2A"/>
                </a:solidFill>
              </a:rPr>
            </a:br>
            <a:r>
              <a:rPr lang="ar-SA" dirty="0" smtClean="0">
                <a:solidFill>
                  <a:srgbClr val="C00000"/>
                </a:solidFill>
              </a:rPr>
              <a:t>نظريات الإقناع</a:t>
            </a:r>
            <a:endParaRPr lang="ar-SA" dirty="0"/>
          </a:p>
        </p:txBody>
      </p:sp>
      <p:pic>
        <p:nvPicPr>
          <p:cNvPr id="4" name="صورة 3" descr="megaphone.jpg"/>
          <p:cNvPicPr>
            <a:picLocks noChangeAspect="1"/>
          </p:cNvPicPr>
          <p:nvPr/>
        </p:nvPicPr>
        <p:blipFill>
          <a:blip r:embed="rId2" cstate="print"/>
          <a:stretch>
            <a:fillRect/>
          </a:stretch>
        </p:blipFill>
        <p:spPr>
          <a:xfrm>
            <a:off x="2699793" y="2924944"/>
            <a:ext cx="4041050" cy="2192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u="sng" dirty="0" smtClean="0">
                <a:solidFill>
                  <a:srgbClr val="002060"/>
                </a:solidFill>
              </a:rPr>
              <a:t>1- كسر الجليد: </a:t>
            </a:r>
            <a:r>
              <a:rPr lang="ar-SA" dirty="0" smtClean="0"/>
              <a:t>وهو تقديم أفكار جديدة تنافس الأفكار القديمة  أحياناً من خلال اللقاء بين أشخاص من إتجاهات متعارضة، وجعلهم يتحدثون وجهاً لوجه.</a:t>
            </a:r>
          </a:p>
          <a:p>
            <a:pPr marL="0" indent="0">
              <a:buNone/>
            </a:pPr>
            <a:endParaRPr lang="ar-SA" dirty="0" smtClean="0"/>
          </a:p>
          <a:p>
            <a:pPr marL="0" indent="0">
              <a:buNone/>
            </a:pPr>
            <a:r>
              <a:rPr lang="ar-SA" u="sng" dirty="0" smtClean="0">
                <a:solidFill>
                  <a:srgbClr val="002060"/>
                </a:solidFill>
              </a:rPr>
              <a:t>2- التغيير: </a:t>
            </a:r>
            <a:r>
              <a:rPr lang="ar-SA" dirty="0" smtClean="0"/>
              <a:t>بعد كسر الجليد، يسهل إقتراح أفكار أو حلول جديدة أو بديلة.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u="sng" dirty="0" smtClean="0">
                <a:solidFill>
                  <a:srgbClr val="002060"/>
                </a:solidFill>
              </a:rPr>
              <a:t>3- التجميد: </a:t>
            </a:r>
            <a:r>
              <a:rPr lang="ar-SA" dirty="0" smtClean="0"/>
              <a:t>بعد حدوث التغيير، يتم السعي للمحافظة على الفكرة الجديدة وتثبيتها، وعدم الرجوع للفكرة </a:t>
            </a:r>
            <a:r>
              <a:rPr lang="ar-SA" dirty="0" err="1" smtClean="0"/>
              <a:t>القديمة.</a:t>
            </a:r>
            <a:r>
              <a:rPr lang="ar-SA" dirty="0" smtClean="0"/>
              <a:t> </a:t>
            </a:r>
          </a:p>
          <a:p>
            <a:pPr marL="0" indent="0">
              <a:buNone/>
            </a:pPr>
            <a:endParaRPr lang="ar-SA" dirty="0" smtClean="0"/>
          </a:p>
          <a:p>
            <a:pPr marL="0" indent="0">
              <a:buNone/>
            </a:pPr>
            <a:r>
              <a:rPr lang="ar-SA" dirty="0" smtClean="0"/>
              <a:t>مع ملاحظة أن التغيير يكون مستمراً ولا يوجد في الواقع تجميد تام للأفكار أو الاتجاهات، لأن الإنسان بطبعه ينمو ويتطور ويتغير، ولو بدرجات بسيطة.</a:t>
            </a:r>
          </a:p>
          <a:p>
            <a:pPr marL="0" indent="0">
              <a:buNone/>
            </a:pP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ظهور نظريات الإقناع وتغيير الاتجاهات</a:t>
            </a:r>
            <a:endParaRPr lang="ar-SA" dirty="0">
              <a:solidFill>
                <a:srgbClr val="002060"/>
              </a:solidFill>
            </a:endParaRPr>
          </a:p>
        </p:txBody>
      </p:sp>
      <p:sp>
        <p:nvSpPr>
          <p:cNvPr id="3" name="عنصر نائب للمحتوى 2"/>
          <p:cNvSpPr>
            <a:spLocks noGrp="1"/>
          </p:cNvSpPr>
          <p:nvPr>
            <p:ph idx="1"/>
          </p:nvPr>
        </p:nvSpPr>
        <p:spPr>
          <a:xfrm>
            <a:off x="3851920" y="1600200"/>
            <a:ext cx="4834880" cy="4525963"/>
          </a:xfrm>
        </p:spPr>
        <p:txBody>
          <a:bodyPr/>
          <a:lstStyle/>
          <a:p>
            <a:pPr marL="0" indent="0">
              <a:buNone/>
            </a:pPr>
            <a:r>
              <a:rPr lang="ar-SA" dirty="0" smtClean="0"/>
              <a:t>بناء على الدراسات السابقة، خاصة نظريات (كيرت لوين)، ظهر مجال جديد في بحوث الإتصال يهتم بدراسة كيفية تشكيل الاتجاهات والتأثير عليها، وعمليات الاقناع. </a:t>
            </a:r>
            <a:endParaRPr lang="ar-SA" dirty="0"/>
          </a:p>
        </p:txBody>
      </p:sp>
      <p:pic>
        <p:nvPicPr>
          <p:cNvPr id="4" name="صورة 3" descr="debatepair07.jpg"/>
          <p:cNvPicPr>
            <a:picLocks noChangeAspect="1"/>
          </p:cNvPicPr>
          <p:nvPr/>
        </p:nvPicPr>
        <p:blipFill>
          <a:blip r:embed="rId2" cstate="print"/>
          <a:stretch>
            <a:fillRect/>
          </a:stretch>
        </p:blipFill>
        <p:spPr>
          <a:xfrm>
            <a:off x="899592" y="1556792"/>
            <a:ext cx="2559536" cy="2474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تعريف الإقناع</a:t>
            </a:r>
            <a:endParaRPr lang="ar-SA" dirty="0">
              <a:solidFill>
                <a:srgbClr val="002060"/>
              </a:solidFill>
            </a:endParaRPr>
          </a:p>
        </p:txBody>
      </p:sp>
      <p:sp>
        <p:nvSpPr>
          <p:cNvPr id="3" name="عنصر نائب للمحتوى 2"/>
          <p:cNvSpPr>
            <a:spLocks noGrp="1"/>
          </p:cNvSpPr>
          <p:nvPr>
            <p:ph idx="1"/>
          </p:nvPr>
        </p:nvSpPr>
        <p:spPr/>
        <p:txBody>
          <a:bodyPr>
            <a:normAutofit/>
          </a:bodyPr>
          <a:lstStyle/>
          <a:p>
            <a:pPr marL="0" indent="0">
              <a:buNone/>
            </a:pPr>
            <a:r>
              <a:rPr lang="ar-SA" sz="4000" u="sng" dirty="0" smtClean="0">
                <a:solidFill>
                  <a:srgbClr val="002060"/>
                </a:solidFill>
              </a:rPr>
              <a:t>ما هو الاقناع ؟</a:t>
            </a:r>
          </a:p>
          <a:p>
            <a:pPr marL="0" indent="0">
              <a:buNone/>
            </a:pPr>
            <a:r>
              <a:rPr lang="ar-SA" dirty="0" smtClean="0"/>
              <a:t>في الدراسات الإعلامية الإقناع </a:t>
            </a:r>
            <a:r>
              <a:rPr lang="ar-SA" dirty="0" err="1" smtClean="0"/>
              <a:t>هو:</a:t>
            </a:r>
            <a:r>
              <a:rPr lang="ar-SA" dirty="0" smtClean="0"/>
              <a:t> </a:t>
            </a:r>
            <a:br>
              <a:rPr lang="ar-SA" dirty="0" smtClean="0"/>
            </a:br>
            <a:endParaRPr lang="ar-SA" dirty="0" smtClean="0"/>
          </a:p>
          <a:p>
            <a:pPr marL="0" indent="0">
              <a:buNone/>
            </a:pPr>
            <a:r>
              <a:rPr lang="ar-SA" dirty="0" smtClean="0">
                <a:solidFill>
                  <a:srgbClr val="002060"/>
                </a:solidFill>
              </a:rPr>
              <a:t>محاولة إحداث تغيير في إتجاهات أو سلوكيات الجمهور نحو قضية </a:t>
            </a:r>
            <a:r>
              <a:rPr lang="ar-SA" dirty="0" err="1" smtClean="0">
                <a:solidFill>
                  <a:srgbClr val="002060"/>
                </a:solidFill>
              </a:rPr>
              <a:t>معينة.</a:t>
            </a:r>
            <a:r>
              <a:rPr lang="ar-SA" dirty="0" smtClean="0">
                <a:solidFill>
                  <a:srgbClr val="002060"/>
                </a:solidFill>
              </a:rPr>
              <a:t> </a:t>
            </a:r>
            <a:r>
              <a:rPr lang="ar-SA" dirty="0" smtClean="0"/>
              <a:t/>
            </a:r>
            <a:br>
              <a:rPr lang="ar-SA" dirty="0" smtClean="0"/>
            </a:br>
            <a:r>
              <a:rPr lang="ar-SA" dirty="0" smtClean="0"/>
              <a:t/>
            </a:r>
            <a:br>
              <a:rPr lang="ar-SA" dirty="0" smtClean="0"/>
            </a:b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361459"/>
          </a:xfrm>
        </p:spPr>
        <p:txBody>
          <a:bodyPr>
            <a:normAutofit lnSpcReduction="10000"/>
          </a:bodyPr>
          <a:lstStyle/>
          <a:p>
            <a:pPr marL="0" indent="0">
              <a:buNone/>
            </a:pPr>
            <a:r>
              <a:rPr lang="ar-SA" sz="4000" dirty="0" smtClean="0"/>
              <a:t>والتغيير المقصود يأتي على ثلاثة أنواع </a:t>
            </a:r>
            <a:r>
              <a:rPr lang="ar-SA" sz="4000" dirty="0" err="1" smtClean="0"/>
              <a:t>هي:</a:t>
            </a:r>
            <a:endParaRPr lang="ar-SA" sz="4000" dirty="0" smtClean="0"/>
          </a:p>
          <a:p>
            <a:pPr marL="0" indent="0">
              <a:buNone/>
            </a:pPr>
            <a:r>
              <a:rPr lang="ar-SA" dirty="0" smtClean="0"/>
              <a:t> </a:t>
            </a:r>
          </a:p>
          <a:p>
            <a:pPr marL="0" indent="0">
              <a:buNone/>
            </a:pPr>
            <a:r>
              <a:rPr lang="ar-SA" dirty="0" smtClean="0"/>
              <a:t>1- خلق إتجاه لم يكن موجوداً أصلاً: </a:t>
            </a:r>
            <a:br>
              <a:rPr lang="ar-SA" dirty="0" smtClean="0"/>
            </a:br>
            <a:r>
              <a:rPr lang="ar-SA" dirty="0" smtClean="0"/>
              <a:t>    مثل شراء سلعة جديدة.</a:t>
            </a:r>
          </a:p>
          <a:p>
            <a:pPr marL="0" indent="0">
              <a:buNone/>
            </a:pPr>
            <a:endParaRPr lang="ar-SA" dirty="0" smtClean="0"/>
          </a:p>
          <a:p>
            <a:pPr marL="0" indent="0">
              <a:buNone/>
            </a:pPr>
            <a:r>
              <a:rPr lang="ar-SA" dirty="0" smtClean="0"/>
              <a:t>2- تعديل إتجاه موجود إلى إتجاه آخر مخالف له: </a:t>
            </a:r>
            <a:br>
              <a:rPr lang="ar-SA" dirty="0" smtClean="0"/>
            </a:br>
            <a:r>
              <a:rPr lang="ar-SA" dirty="0" smtClean="0"/>
              <a:t>   مثل التغيير من سلعة إلى سلعة آخرى منافسة.</a:t>
            </a:r>
          </a:p>
          <a:p>
            <a:pPr marL="0" indent="0">
              <a:buNone/>
            </a:pPr>
            <a:endParaRPr lang="ar-SA" dirty="0" smtClean="0"/>
          </a:p>
          <a:p>
            <a:pPr marL="0" indent="0">
              <a:buNone/>
            </a:pPr>
            <a:r>
              <a:rPr lang="ar-SA" dirty="0" smtClean="0"/>
              <a:t>3- تأكيد وتعزيز إتجاه موجود أصلاً: </a:t>
            </a:r>
            <a:br>
              <a:rPr lang="ar-SA" dirty="0" smtClean="0"/>
            </a:br>
            <a:r>
              <a:rPr lang="ar-SA" dirty="0" smtClean="0"/>
              <a:t>    مثل تأكيد جودة السلعة الحالية، وزيادة الطلب عليها.</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الدراسات الحديثة في الإقناع</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err="1" smtClean="0"/>
              <a:t>إستمر</a:t>
            </a:r>
            <a:r>
              <a:rPr lang="ar-SA" dirty="0" smtClean="0"/>
              <a:t> </a:t>
            </a:r>
            <a:r>
              <a:rPr lang="ar-SA" dirty="0" err="1" smtClean="0"/>
              <a:t>كتاب </a:t>
            </a:r>
            <a:r>
              <a:rPr lang="ar-SA" dirty="0" smtClean="0"/>
              <a:t>(فن الخطابة) لأرسطو هو المرجع الأساسي لدراسة الإقناع عبر القرون، إلى أن ظهرت الدراسات العلمية الحديثة في القرن العشرين.</a:t>
            </a:r>
          </a:p>
          <a:p>
            <a:pPr marL="0" indent="0">
              <a:buNone/>
            </a:pPr>
            <a:endParaRPr lang="ar-SA" dirty="0" smtClean="0"/>
          </a:p>
          <a:p>
            <a:pPr marL="0" indent="0">
              <a:buNone/>
            </a:pPr>
            <a:r>
              <a:rPr lang="ar-SA" dirty="0" smtClean="0"/>
              <a:t>وقد ظهرت هذه الدراسات في الأساس لمعرفة دور الدعاية السياسية خلال الحرب العالمية الأولى والثانية.</a:t>
            </a:r>
          </a:p>
          <a:p>
            <a:pPr marL="0" indent="0">
              <a:buNone/>
            </a:pP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27784" y="332656"/>
            <a:ext cx="6059016" cy="6192688"/>
          </a:xfrm>
        </p:spPr>
        <p:txBody>
          <a:bodyPr>
            <a:normAutofit lnSpcReduction="10000"/>
          </a:bodyPr>
          <a:lstStyle/>
          <a:p>
            <a:pPr marL="0" indent="0">
              <a:buNone/>
            </a:pPr>
            <a:r>
              <a:rPr lang="ar-SA" sz="4300" dirty="0" smtClean="0">
                <a:solidFill>
                  <a:srgbClr val="002060"/>
                </a:solidFill>
              </a:rPr>
              <a:t>المدرسة السلوكية </a:t>
            </a:r>
          </a:p>
          <a:p>
            <a:pPr marL="0" indent="0">
              <a:buNone/>
            </a:pPr>
            <a:r>
              <a:rPr lang="ar-SA" sz="4300" dirty="0" smtClean="0">
                <a:solidFill>
                  <a:srgbClr val="002060"/>
                </a:solidFill>
              </a:rPr>
              <a:t>(مبدأ الثواب والعقاب</a:t>
            </a:r>
            <a:r>
              <a:rPr lang="ar-SA" sz="4300" dirty="0" err="1" smtClean="0">
                <a:solidFill>
                  <a:srgbClr val="002060"/>
                </a:solidFill>
              </a:rPr>
              <a:t>):</a:t>
            </a:r>
            <a:r>
              <a:rPr lang="ar-SA" sz="4300" dirty="0" smtClean="0">
                <a:solidFill>
                  <a:srgbClr val="002060"/>
                </a:solidFill>
              </a:rPr>
              <a:t> </a:t>
            </a:r>
          </a:p>
          <a:p>
            <a:pPr marL="0" indent="0">
              <a:buNone/>
            </a:pPr>
            <a:r>
              <a:rPr lang="ar-SA" dirty="0" smtClean="0"/>
              <a:t>في البداية، كان العلماء يعتقدون أن تغيير الاتجاهات والسلوكيات يأتي عن طريق التعزيز الإيجابي أو السلبي للسلوك، أي مبدأ الثواب والعقاب. </a:t>
            </a:r>
          </a:p>
          <a:p>
            <a:pPr marL="0" indent="0">
              <a:buNone/>
            </a:pPr>
            <a:r>
              <a:rPr lang="ar-SA" dirty="0" smtClean="0"/>
              <a:t>فقام عالم </a:t>
            </a:r>
            <a:r>
              <a:rPr lang="ar-SA" dirty="0" err="1" smtClean="0"/>
              <a:t>الإجتماع </a:t>
            </a:r>
            <a:r>
              <a:rPr lang="ar-SA" dirty="0" smtClean="0"/>
              <a:t>(</a:t>
            </a:r>
            <a:r>
              <a:rPr lang="ar-SA" dirty="0" err="1" smtClean="0"/>
              <a:t>بي</a:t>
            </a:r>
            <a:r>
              <a:rPr lang="ar-SA" dirty="0" smtClean="0"/>
              <a:t> </a:t>
            </a:r>
            <a:r>
              <a:rPr lang="ar-SA" dirty="0" err="1" smtClean="0"/>
              <a:t>إف</a:t>
            </a:r>
            <a:r>
              <a:rPr lang="ar-SA" dirty="0" smtClean="0"/>
              <a:t> </a:t>
            </a:r>
            <a:r>
              <a:rPr lang="ar-SA" dirty="0" err="1" smtClean="0"/>
              <a:t>سكنر</a:t>
            </a:r>
            <a:r>
              <a:rPr lang="ar-SA" dirty="0" smtClean="0"/>
              <a:t> </a:t>
            </a:r>
            <a:r>
              <a:rPr lang="en-US" sz="2800" dirty="0" smtClean="0"/>
              <a:t>B. F. Skinner</a:t>
            </a:r>
            <a:r>
              <a:rPr lang="ar-SA" sz="2800" dirty="0" smtClean="0"/>
              <a:t>) </a:t>
            </a:r>
            <a:r>
              <a:rPr lang="ar-SA" dirty="0" smtClean="0"/>
              <a:t>بتجارب على تعديل السلوك بطريقة الثواب والعقاب، خاصة مع </a:t>
            </a:r>
            <a:r>
              <a:rPr lang="ar-SA" dirty="0" err="1" smtClean="0"/>
              <a:t>الأطفال.</a:t>
            </a:r>
            <a:r>
              <a:rPr lang="ar-SA" dirty="0" smtClean="0"/>
              <a:t> فالطفل الذي يسلك سلوكاً جيداً ويجد مكافأة وتشجيع على ذلك، يستمر في السلوك، والعكس </a:t>
            </a:r>
            <a:r>
              <a:rPr lang="ar-SA" dirty="0" err="1" smtClean="0"/>
              <a:t>صحيح.</a:t>
            </a:r>
            <a:r>
              <a:rPr lang="ar-SA" dirty="0" smtClean="0"/>
              <a:t> وهذه تسمى المدرسة السلوكية.</a:t>
            </a:r>
            <a:endParaRPr lang="ar-SA" dirty="0"/>
          </a:p>
        </p:txBody>
      </p:sp>
      <p:pic>
        <p:nvPicPr>
          <p:cNvPr id="4" name="صورة 3" descr="skinner.jpg"/>
          <p:cNvPicPr>
            <a:picLocks noChangeAspect="1"/>
          </p:cNvPicPr>
          <p:nvPr/>
        </p:nvPicPr>
        <p:blipFill>
          <a:blip r:embed="rId2" cstate="print"/>
          <a:stretch>
            <a:fillRect/>
          </a:stretch>
        </p:blipFill>
        <p:spPr>
          <a:xfrm>
            <a:off x="395536" y="836712"/>
            <a:ext cx="2032889" cy="2952328"/>
          </a:xfrm>
          <a:prstGeom prst="rect">
            <a:avLst/>
          </a:prstGeom>
        </p:spPr>
      </p:pic>
      <p:sp>
        <p:nvSpPr>
          <p:cNvPr id="5" name="مربع نص 4"/>
          <p:cNvSpPr txBox="1"/>
          <p:nvPr/>
        </p:nvSpPr>
        <p:spPr>
          <a:xfrm>
            <a:off x="332090" y="4005064"/>
            <a:ext cx="2125903" cy="1815882"/>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err="1" smtClean="0"/>
              <a:t>بي</a:t>
            </a:r>
            <a:r>
              <a:rPr lang="ar-SA" sz="2800" dirty="0" smtClean="0"/>
              <a:t> </a:t>
            </a:r>
            <a:r>
              <a:rPr lang="ar-SA" sz="2800" dirty="0" err="1" smtClean="0"/>
              <a:t>إف</a:t>
            </a:r>
            <a:r>
              <a:rPr lang="ar-SA" sz="2800" dirty="0" smtClean="0"/>
              <a:t> </a:t>
            </a:r>
            <a:r>
              <a:rPr lang="ar-SA" sz="2800" dirty="0" err="1" smtClean="0"/>
              <a:t>سكنر</a:t>
            </a:r>
            <a:endParaRPr lang="ar-SA" sz="2800" dirty="0" smtClean="0"/>
          </a:p>
          <a:p>
            <a:pPr algn="ctr"/>
            <a:r>
              <a:rPr lang="en-US" sz="2800" dirty="0" smtClean="0"/>
              <a:t>B F Skinner</a:t>
            </a:r>
          </a:p>
          <a:p>
            <a:pPr algn="ctr"/>
            <a:r>
              <a:rPr lang="ar-SA" sz="2800" dirty="0" smtClean="0"/>
              <a:t>صاحب </a:t>
            </a:r>
          </a:p>
          <a:p>
            <a:pPr algn="ctr"/>
            <a:r>
              <a:rPr lang="ar-SA" sz="2800" dirty="0" smtClean="0"/>
              <a:t>المدرسة السلوكية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635896" y="1600200"/>
            <a:ext cx="5050904" cy="4525963"/>
          </a:xfrm>
        </p:spPr>
        <p:txBody>
          <a:bodyPr>
            <a:normAutofit/>
          </a:bodyPr>
          <a:lstStyle/>
          <a:p>
            <a:pPr marL="0" indent="0">
              <a:buNone/>
            </a:pPr>
            <a:r>
              <a:rPr lang="ar-SA" dirty="0" smtClean="0"/>
              <a:t>ومن التابعين للمدرسة السلوكية أيضاً العالم </a:t>
            </a:r>
            <a:r>
              <a:rPr lang="ar-SA" dirty="0" err="1" smtClean="0"/>
              <a:t>الروسي </a:t>
            </a:r>
            <a:r>
              <a:rPr lang="ar-SA" dirty="0" smtClean="0"/>
              <a:t>(</a:t>
            </a:r>
            <a:r>
              <a:rPr lang="ar-SA" dirty="0" err="1" smtClean="0"/>
              <a:t>إيفان</a:t>
            </a:r>
            <a:r>
              <a:rPr lang="ar-SA" dirty="0" smtClean="0"/>
              <a:t> </a:t>
            </a:r>
            <a:r>
              <a:rPr lang="ar-SA" dirty="0" err="1" smtClean="0"/>
              <a:t>بافلوف</a:t>
            </a:r>
            <a:r>
              <a:rPr lang="ar-SA" dirty="0" smtClean="0"/>
              <a:t>) الذي قام بتجارب الإستجابة الشرطية على </a:t>
            </a:r>
            <a:r>
              <a:rPr lang="ar-SA" dirty="0" err="1" smtClean="0"/>
              <a:t>الكلاب </a:t>
            </a:r>
            <a:r>
              <a:rPr lang="ar-SA" dirty="0" smtClean="0"/>
              <a:t>– التي تحدثنا عنها </a:t>
            </a:r>
            <a:r>
              <a:rPr lang="ar-SA" dirty="0" err="1" smtClean="0"/>
              <a:t>سابقاً-</a:t>
            </a:r>
            <a:r>
              <a:rPr lang="ar-SA" dirty="0" smtClean="0"/>
              <a:t> </a:t>
            </a:r>
          </a:p>
          <a:p>
            <a:pPr marL="0" indent="0">
              <a:buNone/>
            </a:pPr>
            <a:r>
              <a:rPr lang="ar-SA" dirty="0" smtClean="0"/>
              <a:t>وهي ربط السلوك بمؤثر معين بشكل متكرر، بحيث كلما ظهر المؤثر ظهرت معه الإستجابة المطلوبة.</a:t>
            </a:r>
            <a:endParaRPr lang="ar-SA" dirty="0"/>
          </a:p>
        </p:txBody>
      </p:sp>
      <p:pic>
        <p:nvPicPr>
          <p:cNvPr id="4" name="صورة 3" descr="pavlov.jpg"/>
          <p:cNvPicPr>
            <a:picLocks noChangeAspect="1"/>
          </p:cNvPicPr>
          <p:nvPr/>
        </p:nvPicPr>
        <p:blipFill>
          <a:blip r:embed="rId2" cstate="print"/>
          <a:stretch>
            <a:fillRect/>
          </a:stretch>
        </p:blipFill>
        <p:spPr>
          <a:xfrm>
            <a:off x="1115616" y="1700808"/>
            <a:ext cx="1944216" cy="2724303"/>
          </a:xfrm>
          <a:prstGeom prst="rect">
            <a:avLst/>
          </a:prstGeom>
          <a:ln w="9525">
            <a:solidFill>
              <a:schemeClr val="tx1"/>
            </a:solidFill>
          </a:ln>
        </p:spPr>
      </p:pic>
      <p:sp>
        <p:nvSpPr>
          <p:cNvPr id="5" name="مربع نص 4"/>
          <p:cNvSpPr txBox="1"/>
          <p:nvPr/>
        </p:nvSpPr>
        <p:spPr>
          <a:xfrm>
            <a:off x="1187624" y="4653136"/>
            <a:ext cx="1729962"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العالم الروسي</a:t>
            </a:r>
          </a:p>
          <a:p>
            <a:pPr algn="ctr"/>
            <a:r>
              <a:rPr lang="ar-SA" sz="2800" dirty="0" err="1" smtClean="0"/>
              <a:t>إيفان</a:t>
            </a:r>
            <a:r>
              <a:rPr lang="ar-SA" sz="2800" dirty="0" smtClean="0"/>
              <a:t> </a:t>
            </a:r>
            <a:r>
              <a:rPr lang="ar-SA" sz="2800" dirty="0" err="1" smtClean="0"/>
              <a:t>بافلوف</a:t>
            </a:r>
            <a:endParaRPr lang="ar-S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دراسات كارل </a:t>
            </a:r>
            <a:r>
              <a:rPr lang="ar-SA" dirty="0" err="1" smtClean="0">
                <a:solidFill>
                  <a:srgbClr val="002060"/>
                </a:solidFill>
              </a:rPr>
              <a:t>هوفلاند</a:t>
            </a:r>
            <a:endParaRPr lang="ar-SA" dirty="0">
              <a:solidFill>
                <a:srgbClr val="002060"/>
              </a:solidFill>
            </a:endParaRPr>
          </a:p>
        </p:txBody>
      </p:sp>
      <p:sp>
        <p:nvSpPr>
          <p:cNvPr id="3" name="عنصر نائب للمحتوى 2"/>
          <p:cNvSpPr>
            <a:spLocks noGrp="1"/>
          </p:cNvSpPr>
          <p:nvPr>
            <p:ph idx="1"/>
          </p:nvPr>
        </p:nvSpPr>
        <p:spPr>
          <a:xfrm>
            <a:off x="4572000" y="1600200"/>
            <a:ext cx="4114800" cy="4525963"/>
          </a:xfrm>
        </p:spPr>
        <p:txBody>
          <a:bodyPr>
            <a:normAutofit lnSpcReduction="10000"/>
          </a:bodyPr>
          <a:lstStyle/>
          <a:p>
            <a:pPr marL="0" indent="0">
              <a:buNone/>
            </a:pPr>
            <a:r>
              <a:rPr lang="ar-SA" dirty="0" smtClean="0"/>
              <a:t>كارل </a:t>
            </a:r>
            <a:r>
              <a:rPr lang="ar-SA" dirty="0" err="1" smtClean="0"/>
              <a:t>هوفلاند</a:t>
            </a:r>
            <a:r>
              <a:rPr lang="ar-SA" dirty="0" smtClean="0"/>
              <a:t> </a:t>
            </a:r>
            <a:r>
              <a:rPr lang="en-US" sz="2800" dirty="0" smtClean="0"/>
              <a:t>Carl</a:t>
            </a:r>
            <a:r>
              <a:rPr lang="en-US" dirty="0" smtClean="0"/>
              <a:t> </a:t>
            </a:r>
            <a:r>
              <a:rPr lang="en-US" sz="2800" dirty="0" err="1" smtClean="0"/>
              <a:t>Hovland</a:t>
            </a:r>
            <a:r>
              <a:rPr lang="en-US" dirty="0" smtClean="0"/>
              <a:t> </a:t>
            </a:r>
            <a:r>
              <a:rPr lang="ar-SA" dirty="0" smtClean="0"/>
              <a:t> هو باحث في عالم النفس، وهو من المؤسسين الكبار لعلم </a:t>
            </a:r>
            <a:r>
              <a:rPr lang="ar-SA" dirty="0" err="1" smtClean="0"/>
              <a:t>الإتصال </a:t>
            </a:r>
            <a:r>
              <a:rPr lang="ar-SA" dirty="0" smtClean="0"/>
              <a:t>(إلى جانب هارولد </a:t>
            </a:r>
            <a:r>
              <a:rPr lang="ar-SA" dirty="0" err="1" smtClean="0"/>
              <a:t>لازويل</a:t>
            </a:r>
            <a:r>
              <a:rPr lang="ar-SA" dirty="0" smtClean="0"/>
              <a:t> وبول </a:t>
            </a:r>
            <a:r>
              <a:rPr lang="ar-SA" dirty="0" err="1" smtClean="0"/>
              <a:t>لازرسفيلد</a:t>
            </a:r>
            <a:r>
              <a:rPr lang="ar-SA" dirty="0" smtClean="0"/>
              <a:t> </a:t>
            </a:r>
            <a:r>
              <a:rPr lang="ar-SA" dirty="0" err="1" smtClean="0"/>
              <a:t>وكيرت</a:t>
            </a:r>
            <a:r>
              <a:rPr lang="ar-SA" dirty="0" smtClean="0"/>
              <a:t> لوين الذين جاء ذكرهم سابقاً</a:t>
            </a:r>
            <a:r>
              <a:rPr lang="ar-SA" dirty="0" err="1" smtClean="0"/>
              <a:t>).</a:t>
            </a:r>
            <a:r>
              <a:rPr lang="ar-SA" dirty="0" smtClean="0"/>
              <a:t/>
            </a:r>
            <a:br>
              <a:rPr lang="ar-SA" dirty="0" smtClean="0"/>
            </a:br>
            <a:r>
              <a:rPr lang="ar-SA" dirty="0" smtClean="0"/>
              <a:t>كان يعمل في مجال الإقناع وتغيير </a:t>
            </a:r>
            <a:r>
              <a:rPr lang="ar-SA" dirty="0" err="1" smtClean="0"/>
              <a:t>الإتجاهات</a:t>
            </a:r>
            <a:r>
              <a:rPr lang="ar-SA" dirty="0" smtClean="0"/>
              <a:t> في جامعة </a:t>
            </a:r>
            <a:r>
              <a:rPr lang="ar-SA" dirty="0" err="1" smtClean="0"/>
              <a:t>ييل</a:t>
            </a:r>
            <a:r>
              <a:rPr lang="ar-SA" dirty="0" smtClean="0"/>
              <a:t> </a:t>
            </a:r>
            <a:r>
              <a:rPr lang="en-US" sz="2800" dirty="0" smtClean="0"/>
              <a:t>Yale</a:t>
            </a:r>
            <a:endParaRPr lang="ar-SA" sz="2800" dirty="0"/>
          </a:p>
        </p:txBody>
      </p:sp>
      <p:pic>
        <p:nvPicPr>
          <p:cNvPr id="4" name="صورة 3" descr="CarlIverHovland.jpg"/>
          <p:cNvPicPr>
            <a:picLocks noChangeAspect="1"/>
          </p:cNvPicPr>
          <p:nvPr/>
        </p:nvPicPr>
        <p:blipFill>
          <a:blip r:embed="rId2" cstate="print"/>
          <a:stretch>
            <a:fillRect/>
          </a:stretch>
        </p:blipFill>
        <p:spPr>
          <a:xfrm>
            <a:off x="1043608" y="1462741"/>
            <a:ext cx="1891335" cy="2470315"/>
          </a:xfrm>
          <a:prstGeom prst="rect">
            <a:avLst/>
          </a:prstGeom>
        </p:spPr>
      </p:pic>
      <p:sp>
        <p:nvSpPr>
          <p:cNvPr id="5" name="مربع نص 4"/>
          <p:cNvSpPr txBox="1"/>
          <p:nvPr/>
        </p:nvSpPr>
        <p:spPr>
          <a:xfrm>
            <a:off x="1043608" y="4149080"/>
            <a:ext cx="2122697"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كارل </a:t>
            </a:r>
            <a:r>
              <a:rPr lang="ar-SA" sz="2800" dirty="0" err="1" smtClean="0"/>
              <a:t>هوفلاند</a:t>
            </a:r>
            <a:endParaRPr lang="ar-SA" sz="2800" dirty="0" smtClean="0"/>
          </a:p>
          <a:p>
            <a:pPr algn="ctr"/>
            <a:r>
              <a:rPr lang="en-US" sz="2800" dirty="0" smtClean="0"/>
              <a:t>Carl </a:t>
            </a:r>
            <a:r>
              <a:rPr lang="en-US" sz="2800" dirty="0" err="1" smtClean="0"/>
              <a:t>Hovland</a:t>
            </a:r>
            <a:r>
              <a:rPr lang="en-US" sz="2800" dirty="0" smtClean="0"/>
              <a:t> </a:t>
            </a:r>
            <a:endParaRPr lang="ar-SA"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635896" y="1600200"/>
            <a:ext cx="5050904" cy="4525963"/>
          </a:xfrm>
        </p:spPr>
        <p:txBody>
          <a:bodyPr/>
          <a:lstStyle/>
          <a:p>
            <a:pPr marL="0" indent="0">
              <a:buNone/>
            </a:pPr>
            <a:r>
              <a:rPr lang="ar-SA" dirty="0" smtClean="0"/>
              <a:t>وخلال الحرب العالمية الثانية، طلبت الحكومة الأمريكية من (كارل هوفلاند) دراسة تأثير الدعاية السياسية، وتقييم أثر الأفلام الدعائية الأمريكية (لماذا نحارب ؟) على الجنود الأمريكيين.. </a:t>
            </a:r>
          </a:p>
        </p:txBody>
      </p:sp>
      <p:pic>
        <p:nvPicPr>
          <p:cNvPr id="4" name="صورة 3" descr="why_we.jpg"/>
          <p:cNvPicPr>
            <a:picLocks noChangeAspect="1"/>
          </p:cNvPicPr>
          <p:nvPr/>
        </p:nvPicPr>
        <p:blipFill>
          <a:blip r:embed="rId2" cstate="print"/>
          <a:stretch>
            <a:fillRect/>
          </a:stretch>
        </p:blipFill>
        <p:spPr>
          <a:xfrm>
            <a:off x="539552" y="1268760"/>
            <a:ext cx="2377440" cy="3425952"/>
          </a:xfrm>
          <a:prstGeom prst="rect">
            <a:avLst/>
          </a:prstGeom>
        </p:spPr>
      </p:pic>
      <p:sp>
        <p:nvSpPr>
          <p:cNvPr id="5" name="مربع نص 4"/>
          <p:cNvSpPr txBox="1"/>
          <p:nvPr/>
        </p:nvSpPr>
        <p:spPr>
          <a:xfrm>
            <a:off x="323528" y="4941168"/>
            <a:ext cx="2771977" cy="138499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سلسلة الأفلام الدعائية </a:t>
            </a:r>
          </a:p>
          <a:p>
            <a:pPr algn="ctr"/>
            <a:r>
              <a:rPr lang="ar-SA" sz="2800" dirty="0" err="1" smtClean="0"/>
              <a:t>بعنوان </a:t>
            </a:r>
            <a:r>
              <a:rPr lang="ar-SA" sz="2800" dirty="0" smtClean="0"/>
              <a:t>(لماذا </a:t>
            </a:r>
            <a:r>
              <a:rPr lang="ar-SA" sz="2800" dirty="0" err="1" smtClean="0"/>
              <a:t>نحارب؟)</a:t>
            </a:r>
            <a:endParaRPr lang="ar-SA" sz="2800" dirty="0" smtClean="0"/>
          </a:p>
          <a:p>
            <a:pPr algn="ctr"/>
            <a:r>
              <a:rPr lang="en-US" sz="2800" dirty="0" smtClean="0"/>
              <a:t>Why We Fight?</a:t>
            </a:r>
            <a:endParaRPr lang="ar-SA"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518E"/>
                </a:solidFill>
              </a:rPr>
              <a:t>نظريات الإقناع</a:t>
            </a:r>
            <a:endParaRPr lang="ar-SA" dirty="0">
              <a:solidFill>
                <a:srgbClr val="00518E"/>
              </a:solidFill>
            </a:endParaRPr>
          </a:p>
        </p:txBody>
      </p:sp>
      <p:sp>
        <p:nvSpPr>
          <p:cNvPr id="3" name="عنصر نائب للمحتوى 2"/>
          <p:cNvSpPr>
            <a:spLocks noGrp="1"/>
          </p:cNvSpPr>
          <p:nvPr>
            <p:ph idx="1"/>
          </p:nvPr>
        </p:nvSpPr>
        <p:spPr/>
        <p:txBody>
          <a:bodyPr>
            <a:normAutofit lnSpcReduction="10000"/>
          </a:bodyPr>
          <a:lstStyle/>
          <a:p>
            <a:pPr marL="0" indent="0">
              <a:buNone/>
            </a:pPr>
            <a:r>
              <a:rPr lang="ar-SA" dirty="0" smtClean="0"/>
              <a:t>في المحاضرة السابقة، تحدثنا عن ظهور إتجاه نحو نظريات الأثر الضعيف، أو التأثيرات المحدودة لوسائل الاعلام. </a:t>
            </a:r>
            <a:br>
              <a:rPr lang="ar-SA" dirty="0" smtClean="0"/>
            </a:br>
            <a:endParaRPr lang="ar-SA" dirty="0" smtClean="0"/>
          </a:p>
          <a:p>
            <a:pPr marL="0" indent="0">
              <a:buNone/>
            </a:pPr>
            <a:r>
              <a:rPr lang="ar-SA" dirty="0" smtClean="0"/>
              <a:t>ومن العوامل الهامة في ظهور هذا الإتجاه هو إهتمام الباحثين </a:t>
            </a:r>
            <a:r>
              <a:rPr lang="ar-SA" dirty="0" err="1" smtClean="0"/>
              <a:t>بدور </a:t>
            </a:r>
            <a:r>
              <a:rPr lang="ar-SA" dirty="0" smtClean="0"/>
              <a:t>(الإتصال الشخصي) و(البيئة الإجتماعية) في عملية التأثير والإقناع.</a:t>
            </a:r>
          </a:p>
          <a:p>
            <a:pPr marL="0" indent="0">
              <a:buNone/>
            </a:pPr>
            <a:r>
              <a:rPr lang="ar-SA" dirty="0" smtClean="0"/>
              <a:t>بمعنى </a:t>
            </a:r>
            <a:r>
              <a:rPr lang="ar-SA" dirty="0" err="1" smtClean="0"/>
              <a:t>أن </a:t>
            </a:r>
            <a:r>
              <a:rPr lang="ar-SA" dirty="0" smtClean="0"/>
              <a:t>(وسائل الإعلام) هي جزء واحد فقط من عوامل التأثير على الأفراد، وليست هي العامل الوحيد في إتخاذ </a:t>
            </a:r>
            <a:r>
              <a:rPr lang="ar-SA" dirty="0" err="1" smtClean="0"/>
              <a:t>القرارات.</a:t>
            </a:r>
            <a:r>
              <a:rPr lang="ar-SA"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دراسة الإتجاه</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وتركزت </a:t>
            </a:r>
            <a:r>
              <a:rPr lang="ar-SA" dirty="0" err="1" smtClean="0"/>
              <a:t>بحوث </a:t>
            </a:r>
            <a:r>
              <a:rPr lang="ar-SA" dirty="0" smtClean="0"/>
              <a:t>(هوفلاند) وزملائه على دراسة </a:t>
            </a:r>
            <a:r>
              <a:rPr lang="ar-SA" dirty="0" err="1" smtClean="0"/>
              <a:t>الإتجاهات</a:t>
            </a:r>
            <a:r>
              <a:rPr lang="ar-SA" dirty="0" smtClean="0"/>
              <a:t> ودورها في تشكيل السلوك، وأثر ذلك في عملية الإقناع.</a:t>
            </a:r>
          </a:p>
          <a:p>
            <a:pPr marL="0" indent="0">
              <a:buNone/>
            </a:pPr>
            <a:r>
              <a:rPr lang="ar-SA" sz="4000" dirty="0" smtClean="0">
                <a:solidFill>
                  <a:srgbClr val="002060"/>
                </a:solidFill>
              </a:rPr>
              <a:t>ما هو </a:t>
            </a:r>
            <a:r>
              <a:rPr lang="ar-SA" sz="4000" dirty="0" err="1" smtClean="0">
                <a:solidFill>
                  <a:srgbClr val="002060"/>
                </a:solidFill>
              </a:rPr>
              <a:t>الإتجاه؟</a:t>
            </a:r>
            <a:endParaRPr lang="ar-SA" sz="4000" dirty="0" smtClean="0">
              <a:solidFill>
                <a:srgbClr val="002060"/>
              </a:solidFill>
            </a:endParaRPr>
          </a:p>
          <a:p>
            <a:pPr marL="0" indent="0">
              <a:buNone/>
            </a:pPr>
            <a:r>
              <a:rPr lang="ar-SA" dirty="0" smtClean="0">
                <a:solidFill>
                  <a:srgbClr val="002060"/>
                </a:solidFill>
              </a:rPr>
              <a:t>الإتجاه: هو تقييم الفرد الطويل الأجل نسبياً لفكرة أو قضية أو شخص معين.</a:t>
            </a:r>
          </a:p>
          <a:p>
            <a:pPr marL="0" indent="0">
              <a:buNone/>
            </a:pPr>
            <a:r>
              <a:rPr lang="ar-SA" dirty="0" smtClean="0"/>
              <a:t> مثلاً إتجاه مواطن سعودي نحو الصين والصناعة الصينية، أو إتجاه شخص أمريكي للإسلام والمسلمين، أو إتجاه مواطن سعودي نحو أمريكا أو بريطانيا أو روسيا </a:t>
            </a:r>
            <a:r>
              <a:rPr lang="ar-SA" dirty="0" err="1" smtClean="0"/>
              <a:t>إلخ.</a:t>
            </a:r>
            <a:endParaRPr lang="ar-SA"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الإتجاه يؤثر على السلوك</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err="1" smtClean="0"/>
              <a:t>يقول (هوفلاند </a:t>
            </a:r>
            <a:r>
              <a:rPr lang="ar-SA" dirty="0" smtClean="0"/>
              <a:t>): إذا كان المطلوب تغيير سلوك شخص معين، فيجب تغيير الإتجاه </a:t>
            </a:r>
            <a:r>
              <a:rPr lang="ar-SA" dirty="0" err="1" smtClean="0"/>
              <a:t>أولاً.</a:t>
            </a:r>
            <a:r>
              <a:rPr lang="ar-SA" dirty="0" smtClean="0"/>
              <a:t> </a:t>
            </a:r>
          </a:p>
          <a:p>
            <a:pPr marL="0" indent="0">
              <a:buNone/>
            </a:pPr>
            <a:r>
              <a:rPr lang="ar-SA" dirty="0" smtClean="0"/>
              <a:t>وفي </a:t>
            </a:r>
            <a:r>
              <a:rPr lang="ar-SA" dirty="0" err="1" smtClean="0"/>
              <a:t>دراسات </a:t>
            </a:r>
            <a:r>
              <a:rPr lang="ar-SA" dirty="0" smtClean="0"/>
              <a:t>(هوفلاند) وزملائه في جامعة </a:t>
            </a:r>
            <a:r>
              <a:rPr lang="ar-SA" dirty="0" err="1" smtClean="0"/>
              <a:t>ييل</a:t>
            </a:r>
            <a:r>
              <a:rPr lang="ar-SA" dirty="0" smtClean="0"/>
              <a:t>، كان هناك تركيز على أربعة عوامل يمكن ان تؤثر في مدى نجاح عملية </a:t>
            </a:r>
            <a:r>
              <a:rPr lang="ar-SA" dirty="0" err="1" smtClean="0"/>
              <a:t>الإقناع.</a:t>
            </a:r>
            <a:r>
              <a:rPr lang="ar-SA" dirty="0" smtClean="0"/>
              <a:t> </a:t>
            </a:r>
          </a:p>
          <a:p>
            <a:pPr marL="0" indent="0">
              <a:buNone/>
            </a:pPr>
            <a:r>
              <a:rPr lang="ar-SA" dirty="0" smtClean="0"/>
              <a:t>وهي عناصر الإتصال الأربع </a:t>
            </a:r>
            <a:r>
              <a:rPr lang="ar-SA" dirty="0" err="1" smtClean="0"/>
              <a:t>الرئيسية:</a:t>
            </a:r>
            <a:endParaRPr lang="ar-SA" dirty="0" smtClean="0"/>
          </a:p>
          <a:p>
            <a:pPr marL="0" indent="0">
              <a:buNone/>
            </a:pPr>
            <a:r>
              <a:rPr lang="ar-SA" dirty="0" smtClean="0">
                <a:solidFill>
                  <a:srgbClr val="002060"/>
                </a:solidFill>
              </a:rPr>
              <a:t>المصدر والرسالة والوسيلة والمستقبل.</a:t>
            </a:r>
            <a:endParaRPr lang="ar-SA"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851920" y="1600200"/>
            <a:ext cx="4834880" cy="4565104"/>
          </a:xfrm>
        </p:spPr>
        <p:txBody>
          <a:bodyPr>
            <a:normAutofit/>
          </a:bodyPr>
          <a:lstStyle/>
          <a:p>
            <a:pPr marL="0" indent="0">
              <a:buNone/>
            </a:pPr>
            <a:r>
              <a:rPr lang="ar-SA" sz="4000" dirty="0" smtClean="0">
                <a:solidFill>
                  <a:srgbClr val="002060"/>
                </a:solidFill>
              </a:rPr>
              <a:t>ومن أهم النتائج ما </a:t>
            </a:r>
            <a:r>
              <a:rPr lang="ar-SA" sz="4000" dirty="0" err="1" smtClean="0">
                <a:solidFill>
                  <a:srgbClr val="002060"/>
                </a:solidFill>
              </a:rPr>
              <a:t>يلي:</a:t>
            </a:r>
            <a:endParaRPr lang="ar-SA" sz="4000" dirty="0" smtClean="0">
              <a:solidFill>
                <a:srgbClr val="002060"/>
              </a:solidFill>
            </a:endParaRPr>
          </a:p>
          <a:p>
            <a:pPr marL="0" indent="0">
              <a:buNone/>
            </a:pPr>
            <a:r>
              <a:rPr lang="ar-SA" dirty="0" smtClean="0">
                <a:solidFill>
                  <a:srgbClr val="002060"/>
                </a:solidFill>
              </a:rPr>
              <a:t>1- من حيث المصدر: </a:t>
            </a:r>
            <a:r>
              <a:rPr lang="ar-SA" dirty="0" smtClean="0"/>
              <a:t>يزيد إحتمال الإقناع إذا كان المصدر </a:t>
            </a:r>
            <a:r>
              <a:rPr lang="ar-SA" dirty="0" err="1" smtClean="0"/>
              <a:t>موثوقاً </a:t>
            </a:r>
            <a:r>
              <a:rPr lang="ar-SA" dirty="0" smtClean="0"/>
              <a:t>(أي له مصداقية عالية ولديه خبرة بالموضوع)، وإذا كان محبوباً، وجذاباً، وقريباً في صفاته من المستقبل.</a:t>
            </a:r>
          </a:p>
        </p:txBody>
      </p:sp>
      <p:pic>
        <p:nvPicPr>
          <p:cNvPr id="5" name="صورة 4" descr="Self-Confidence-Public-Speaking-Skills.jpg"/>
          <p:cNvPicPr>
            <a:picLocks noChangeAspect="1"/>
          </p:cNvPicPr>
          <p:nvPr/>
        </p:nvPicPr>
        <p:blipFill>
          <a:blip r:embed="rId2" cstate="print"/>
          <a:stretch>
            <a:fillRect/>
          </a:stretch>
        </p:blipFill>
        <p:spPr>
          <a:xfrm>
            <a:off x="395536" y="1628800"/>
            <a:ext cx="3564048" cy="2376264"/>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79912" y="1600200"/>
            <a:ext cx="4906888" cy="4525963"/>
          </a:xfrm>
        </p:spPr>
        <p:txBody>
          <a:bodyPr>
            <a:normAutofit/>
          </a:bodyPr>
          <a:lstStyle/>
          <a:p>
            <a:pPr marL="0" indent="0">
              <a:buNone/>
            </a:pPr>
            <a:r>
              <a:rPr lang="ar-SA" dirty="0" smtClean="0">
                <a:solidFill>
                  <a:srgbClr val="002060"/>
                </a:solidFill>
              </a:rPr>
              <a:t>2- من حيث الرسالة: </a:t>
            </a:r>
            <a:r>
              <a:rPr lang="ar-SA" dirty="0" smtClean="0"/>
              <a:t>يزيد إحتمال الإقناع في الحالات </a:t>
            </a:r>
            <a:r>
              <a:rPr lang="ar-SA" dirty="0" err="1" smtClean="0"/>
              <a:t>التالية:</a:t>
            </a:r>
            <a:endParaRPr lang="ar-SA" dirty="0" smtClean="0"/>
          </a:p>
          <a:p>
            <a:pPr marL="0" indent="0">
              <a:buNone/>
            </a:pPr>
            <a:endParaRPr lang="ar-SA" dirty="0" smtClean="0"/>
          </a:p>
          <a:p>
            <a:pPr marL="0" indent="0">
              <a:buNone/>
            </a:pPr>
            <a:r>
              <a:rPr lang="ar-SA" dirty="0" smtClean="0"/>
              <a:t>أ- تقديم الرأي والرأي المخالف له، ثم الرد على  الرأي </a:t>
            </a:r>
            <a:r>
              <a:rPr lang="ar-SA" dirty="0" err="1" smtClean="0"/>
              <a:t>المخالف.</a:t>
            </a:r>
            <a:r>
              <a:rPr lang="ar-SA" dirty="0" smtClean="0"/>
              <a:t> بمعنى أن تقديم رأي واحد فقط، وتجاهل وجود رأي معارض له، والرد عليه، يضعف الإقناع.</a:t>
            </a:r>
          </a:p>
          <a:p>
            <a:pPr marL="0" indent="0">
              <a:buNone/>
            </a:pPr>
            <a:endParaRPr lang="ar-SA" dirty="0"/>
          </a:p>
        </p:txBody>
      </p:sp>
      <p:pic>
        <p:nvPicPr>
          <p:cNvPr id="4" name="صورة 3" descr="db8d05cd8f.jpg"/>
          <p:cNvPicPr>
            <a:picLocks noChangeAspect="1"/>
          </p:cNvPicPr>
          <p:nvPr/>
        </p:nvPicPr>
        <p:blipFill>
          <a:blip r:embed="rId2" cstate="print"/>
          <a:srcRect l="35910" b="32046"/>
          <a:stretch>
            <a:fillRect/>
          </a:stretch>
        </p:blipFill>
        <p:spPr>
          <a:xfrm>
            <a:off x="827584" y="2780928"/>
            <a:ext cx="2441848" cy="17281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347864" y="1600200"/>
            <a:ext cx="5338936" cy="4525963"/>
          </a:xfrm>
        </p:spPr>
        <p:txBody>
          <a:bodyPr/>
          <a:lstStyle/>
          <a:p>
            <a:pPr marL="0" indent="0">
              <a:buNone/>
            </a:pPr>
            <a:r>
              <a:rPr lang="ar-SA" dirty="0" err="1" smtClean="0"/>
              <a:t>ب </a:t>
            </a:r>
            <a:r>
              <a:rPr lang="ar-SA" dirty="0" smtClean="0"/>
              <a:t>- تقديم الحجج القوية أولاً أو أخيراً، والحجج الضعيفة في </a:t>
            </a:r>
            <a:r>
              <a:rPr lang="ar-SA" dirty="0" err="1" smtClean="0"/>
              <a:t>الوسط.</a:t>
            </a:r>
            <a:r>
              <a:rPr lang="ar-SA" dirty="0" smtClean="0"/>
              <a:t> أي أن ذلك أفضل من البدء أو الختم بحجج ضعيفة.</a:t>
            </a:r>
          </a:p>
          <a:p>
            <a:pPr marL="0" indent="0">
              <a:buNone/>
            </a:pPr>
            <a:endParaRPr lang="ar-SA" dirty="0" smtClean="0"/>
          </a:p>
        </p:txBody>
      </p:sp>
      <p:pic>
        <p:nvPicPr>
          <p:cNvPr id="4" name="صورة 3" descr="building blocks.jpg"/>
          <p:cNvPicPr>
            <a:picLocks noChangeAspect="1"/>
          </p:cNvPicPr>
          <p:nvPr/>
        </p:nvPicPr>
        <p:blipFill>
          <a:blip r:embed="rId2" cstate="print"/>
          <a:stretch>
            <a:fillRect/>
          </a:stretch>
        </p:blipFill>
        <p:spPr>
          <a:xfrm>
            <a:off x="467544" y="1556792"/>
            <a:ext cx="3086281" cy="26642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355976" y="1600200"/>
            <a:ext cx="4330824" cy="4525963"/>
          </a:xfrm>
        </p:spPr>
        <p:txBody>
          <a:bodyPr/>
          <a:lstStyle/>
          <a:p>
            <a:pPr marL="0" indent="0">
              <a:buNone/>
            </a:pPr>
            <a:r>
              <a:rPr lang="ar-SA" dirty="0" smtClean="0"/>
              <a:t>ج – عدم اللجوء للتخويف الزائد: تقديم حجج عاطفية مخيفة بدرجة متوسطة. بمعنى أن إثارة الخوف بطريقة قوية ومبالغ فيها تعطي نتائج عكسية، ونفس الشيء بالنسبة للحجج الضعيفة عاطفياً.</a:t>
            </a:r>
          </a:p>
          <a:p>
            <a:pPr marL="0" indent="0">
              <a:buNone/>
            </a:pPr>
            <a:endParaRPr lang="ar-SA" dirty="0"/>
          </a:p>
        </p:txBody>
      </p:sp>
      <p:pic>
        <p:nvPicPr>
          <p:cNvPr id="4" name="صورة 3" descr="fear.jpg"/>
          <p:cNvPicPr>
            <a:picLocks noChangeAspect="1"/>
          </p:cNvPicPr>
          <p:nvPr/>
        </p:nvPicPr>
        <p:blipFill>
          <a:blip r:embed="rId2" cstate="print"/>
          <a:stretch>
            <a:fillRect/>
          </a:stretch>
        </p:blipFill>
        <p:spPr>
          <a:xfrm>
            <a:off x="683568" y="1700808"/>
            <a:ext cx="2952328" cy="224108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dirty="0" smtClean="0"/>
              <a:t>ومن أهم نتائج </a:t>
            </a:r>
            <a:r>
              <a:rPr lang="ar-SA" dirty="0" err="1" smtClean="0"/>
              <a:t>بحوث </a:t>
            </a:r>
            <a:r>
              <a:rPr lang="ar-SA" dirty="0" smtClean="0"/>
              <a:t>(هوفلاند) وزملائه أيضاً أنهم قالوا بأن تأثير العوامل السابقة ليس قوياً دائماً، وأن الإقناع هو في الواقع عبارة عن عملية تعلم تحتاج إلى وقت </a:t>
            </a:r>
            <a:r>
              <a:rPr lang="ar-SA" dirty="0" err="1" smtClean="0"/>
              <a:t>لتكتمل.</a:t>
            </a:r>
            <a:r>
              <a:rPr lang="ar-SA" dirty="0" smtClean="0"/>
              <a:t> </a:t>
            </a:r>
          </a:p>
          <a:p>
            <a:pPr marL="0" indent="0">
              <a:buNone/>
            </a:pPr>
            <a:endParaRPr lang="ar-SA"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تطور نظريات الإقناع</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ومن خلال دراسات الإقناع التي </a:t>
            </a:r>
            <a:r>
              <a:rPr lang="ar-SA" dirty="0" err="1" smtClean="0"/>
              <a:t>بدأها </a:t>
            </a:r>
            <a:r>
              <a:rPr lang="ar-SA" dirty="0" smtClean="0"/>
              <a:t>(هوفلاند) وزملائه ظهرت العديد من نظريات الإقناع الإضافية، ومن أهمها ما </a:t>
            </a:r>
            <a:r>
              <a:rPr lang="ar-SA" dirty="0" err="1" smtClean="0"/>
              <a:t>يلي:</a:t>
            </a:r>
            <a:endParaRPr lang="ar-SA" dirty="0" smtClean="0"/>
          </a:p>
          <a:p>
            <a:pPr marL="0" indent="0">
              <a:buNone/>
            </a:pPr>
            <a:endParaRPr lang="ar-SA" dirty="0" smtClean="0"/>
          </a:p>
          <a:p>
            <a:pPr marL="0" indent="0">
              <a:buNone/>
            </a:pPr>
            <a:r>
              <a:rPr lang="ar-SA" dirty="0" smtClean="0">
                <a:solidFill>
                  <a:srgbClr val="002060"/>
                </a:solidFill>
              </a:rPr>
              <a:t>1- نظرية التطعيم ضد الأفكار المخالفة.</a:t>
            </a:r>
          </a:p>
          <a:p>
            <a:pPr marL="0" indent="0">
              <a:buNone/>
            </a:pPr>
            <a:r>
              <a:rPr lang="ar-SA" dirty="0" smtClean="0">
                <a:solidFill>
                  <a:srgbClr val="002060"/>
                </a:solidFill>
              </a:rPr>
              <a:t>2- نظريات التنافر الذهني.</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التطعيم ضد الأفكار المخالفة</a:t>
            </a:r>
            <a:endParaRPr lang="ar-SA" dirty="0">
              <a:solidFill>
                <a:srgbClr val="002060"/>
              </a:solidFill>
            </a:endParaRPr>
          </a:p>
        </p:txBody>
      </p:sp>
      <p:sp>
        <p:nvSpPr>
          <p:cNvPr id="3" name="عنصر نائب للمحتوى 2"/>
          <p:cNvSpPr>
            <a:spLocks noGrp="1"/>
          </p:cNvSpPr>
          <p:nvPr>
            <p:ph idx="1"/>
          </p:nvPr>
        </p:nvSpPr>
        <p:spPr>
          <a:xfrm>
            <a:off x="3275856" y="1600200"/>
            <a:ext cx="5410944" cy="4525963"/>
          </a:xfrm>
        </p:spPr>
        <p:txBody>
          <a:bodyPr/>
          <a:lstStyle/>
          <a:p>
            <a:pPr marL="0" indent="0">
              <a:buNone/>
            </a:pPr>
            <a:r>
              <a:rPr lang="ar-SA" dirty="0" smtClean="0"/>
              <a:t>صاحب </a:t>
            </a:r>
            <a:r>
              <a:rPr lang="ar-SA" dirty="0" err="1" smtClean="0"/>
              <a:t>نظرية </a:t>
            </a:r>
            <a:r>
              <a:rPr lang="ar-SA" dirty="0" smtClean="0"/>
              <a:t>(التطعيم </a:t>
            </a:r>
            <a:r>
              <a:rPr lang="en-US" dirty="0" smtClean="0"/>
              <a:t>inoculation</a:t>
            </a:r>
            <a:r>
              <a:rPr lang="ar-SA" dirty="0" smtClean="0"/>
              <a:t>) هو </a:t>
            </a:r>
            <a:r>
              <a:rPr lang="ar-SA" dirty="0" err="1" smtClean="0"/>
              <a:t>الباحث </a:t>
            </a:r>
            <a:r>
              <a:rPr lang="ar-SA" dirty="0" smtClean="0"/>
              <a:t>(وليام </a:t>
            </a:r>
            <a:r>
              <a:rPr lang="ar-SA" dirty="0" err="1" smtClean="0"/>
              <a:t>مجواير)</a:t>
            </a:r>
            <a:r>
              <a:rPr lang="ar-SA" dirty="0" smtClean="0"/>
              <a:t> </a:t>
            </a:r>
            <a:r>
              <a:rPr lang="en-US" sz="2800" dirty="0" smtClean="0"/>
              <a:t>William</a:t>
            </a:r>
            <a:r>
              <a:rPr lang="en-US" dirty="0" smtClean="0"/>
              <a:t> </a:t>
            </a:r>
            <a:r>
              <a:rPr lang="en-US" sz="2800" dirty="0" smtClean="0"/>
              <a:t>McGuire</a:t>
            </a:r>
            <a:r>
              <a:rPr lang="ar-SA" sz="2800" dirty="0" smtClean="0"/>
              <a:t>،</a:t>
            </a:r>
            <a:r>
              <a:rPr lang="ar-SA" dirty="0" smtClean="0"/>
              <a:t> وهي </a:t>
            </a:r>
            <a:r>
              <a:rPr lang="ar-SA" dirty="0" err="1" smtClean="0"/>
              <a:t>إمتداد</a:t>
            </a:r>
            <a:r>
              <a:rPr lang="ar-SA" dirty="0" smtClean="0"/>
              <a:t> للأفكار التي </a:t>
            </a:r>
            <a:r>
              <a:rPr lang="ar-SA" dirty="0" err="1" smtClean="0"/>
              <a:t>قدمها </a:t>
            </a:r>
            <a:r>
              <a:rPr lang="ar-SA" dirty="0" smtClean="0"/>
              <a:t>(هوفلاند)، والتي تتعلق بتقديم الرأي والرأي الآخر ثم الدفاع عن الرأي الأول.</a:t>
            </a:r>
          </a:p>
          <a:p>
            <a:pPr marL="0" indent="0">
              <a:buNone/>
            </a:pPr>
            <a:endParaRPr lang="ar-SA" dirty="0" smtClean="0"/>
          </a:p>
        </p:txBody>
      </p:sp>
      <p:pic>
        <p:nvPicPr>
          <p:cNvPr id="4" name="صورة 3" descr="syringe.jpg"/>
          <p:cNvPicPr>
            <a:picLocks noChangeAspect="1"/>
          </p:cNvPicPr>
          <p:nvPr/>
        </p:nvPicPr>
        <p:blipFill>
          <a:blip r:embed="rId2" cstate="print"/>
          <a:stretch>
            <a:fillRect/>
          </a:stretch>
        </p:blipFill>
        <p:spPr>
          <a:xfrm>
            <a:off x="1043608" y="1700808"/>
            <a:ext cx="1748172" cy="201622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dirty="0" smtClean="0"/>
              <a:t>وقال (</a:t>
            </a:r>
            <a:r>
              <a:rPr lang="ar-SA" dirty="0" err="1" smtClean="0"/>
              <a:t>مجواير</a:t>
            </a:r>
            <a:r>
              <a:rPr lang="ar-SA" dirty="0" smtClean="0"/>
              <a:t>) إن هذه طريقة لجعل الناس يقاومون الرأي المخالف، وأطلق على نظريته </a:t>
            </a:r>
            <a:r>
              <a:rPr lang="ar-SA" dirty="0" err="1" smtClean="0"/>
              <a:t>إسم</a:t>
            </a:r>
            <a:r>
              <a:rPr lang="ar-SA" dirty="0" smtClean="0"/>
              <a:t> (نظرية التطعيم). وهو بذلك يشبه التطعيم ضد الأفكار بالتطعيم ضد الأمراض.</a:t>
            </a:r>
          </a:p>
          <a:p>
            <a:pPr marL="0" indent="0">
              <a:buNone/>
            </a:pPr>
            <a:r>
              <a:rPr lang="ar-SA" dirty="0" smtClean="0"/>
              <a:t>وبنفس الطريقة، يقدم القائم بالإتصال جرعة صغيرة من الرأي الآخر، ثم يرد عليه، ويوضح نقاط الضعف </a:t>
            </a:r>
            <a:r>
              <a:rPr lang="ar-SA" dirty="0" err="1" smtClean="0"/>
              <a:t>فيه.</a:t>
            </a:r>
            <a:r>
              <a:rPr lang="ar-SA" dirty="0" smtClean="0"/>
              <a:t> وعندما يتعرض الجمهور للرأي الآخر يكون قد تولد لديهم مناعة مسبقة ضده.</a:t>
            </a:r>
          </a:p>
          <a:p>
            <a:pPr marL="0" indent="0">
              <a:buNone/>
            </a:pPr>
            <a:r>
              <a:rPr lang="ar-SA" dirty="0" smtClean="0"/>
              <a:t>مثال: التحذير من أضرار التدخين أو المخدرات </a:t>
            </a:r>
            <a:r>
              <a:rPr lang="ar-SA" dirty="0" err="1" smtClean="0"/>
              <a:t>إلخ.</a:t>
            </a:r>
            <a:endParaRPr lang="ar-SA" dirty="0" smtClean="0"/>
          </a:p>
          <a:p>
            <a:pPr marL="0" indent="0">
              <a:buNone/>
            </a:pP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solidFill>
                  <a:srgbClr val="002060"/>
                </a:solidFill>
              </a:rPr>
              <a:t>دراسات </a:t>
            </a:r>
            <a:r>
              <a:rPr lang="ar-SA" dirty="0" smtClean="0">
                <a:solidFill>
                  <a:srgbClr val="002060"/>
                </a:solidFill>
              </a:rPr>
              <a:t>(</a:t>
            </a:r>
            <a:r>
              <a:rPr lang="ar-SA" dirty="0" err="1" smtClean="0">
                <a:solidFill>
                  <a:srgbClr val="002060"/>
                </a:solidFill>
              </a:rPr>
              <a:t>كيرت</a:t>
            </a:r>
            <a:r>
              <a:rPr lang="ar-SA" dirty="0" smtClean="0">
                <a:solidFill>
                  <a:srgbClr val="002060"/>
                </a:solidFill>
              </a:rPr>
              <a:t> لوين</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a:xfrm>
            <a:off x="2987824" y="1600200"/>
            <a:ext cx="5698976" cy="4525963"/>
          </a:xfrm>
        </p:spPr>
        <p:txBody>
          <a:bodyPr>
            <a:normAutofit lnSpcReduction="10000"/>
          </a:bodyPr>
          <a:lstStyle/>
          <a:p>
            <a:pPr marL="0" indent="0">
              <a:buNone/>
            </a:pPr>
            <a:r>
              <a:rPr lang="ar-SA" dirty="0" smtClean="0"/>
              <a:t>ومن أهم الباحثين في هذا المجال الباحث </a:t>
            </a:r>
            <a:r>
              <a:rPr lang="ar-SA" dirty="0" err="1" smtClean="0"/>
              <a:t>في </a:t>
            </a:r>
            <a:r>
              <a:rPr lang="ar-SA" dirty="0" smtClean="0"/>
              <a:t>(علم النفس الإجتماعي) </a:t>
            </a:r>
            <a:r>
              <a:rPr lang="ar-SA" dirty="0" err="1" smtClean="0"/>
              <a:t>كيرت</a:t>
            </a:r>
            <a:r>
              <a:rPr lang="ar-SA" dirty="0" smtClean="0"/>
              <a:t> لوين </a:t>
            </a:r>
            <a:r>
              <a:rPr lang="en-US" sz="2800" dirty="0" smtClean="0"/>
              <a:t>Kurt </a:t>
            </a:r>
            <a:r>
              <a:rPr lang="en-US" sz="2800" dirty="0" err="1" smtClean="0"/>
              <a:t>Lewin</a:t>
            </a:r>
            <a:r>
              <a:rPr lang="ar-SA" sz="2800" dirty="0" err="1" smtClean="0"/>
              <a:t>.</a:t>
            </a:r>
            <a:endParaRPr lang="ar-SA" sz="2800" dirty="0" smtClean="0"/>
          </a:p>
          <a:p>
            <a:pPr marL="0" indent="0">
              <a:buNone/>
            </a:pPr>
            <a:r>
              <a:rPr lang="ar-SA" dirty="0" smtClean="0"/>
              <a:t>وهو أحد أهم المؤسسين لعلم النفس الإجتماعي، من ناحية، </a:t>
            </a:r>
            <a:r>
              <a:rPr lang="ar-SA" dirty="0" err="1" smtClean="0"/>
              <a:t>ولـ </a:t>
            </a:r>
            <a:r>
              <a:rPr lang="ar-SA" dirty="0" smtClean="0"/>
              <a:t>(علم الإتصال)، من ناحية أخرى.</a:t>
            </a:r>
          </a:p>
          <a:p>
            <a:pPr marL="0" indent="0">
              <a:buNone/>
            </a:pPr>
            <a:r>
              <a:rPr lang="ar-SA" dirty="0" smtClean="0"/>
              <a:t>هاجر من ألمانيا إلى أمريكا، وتخصص في دراسة الاتصال </a:t>
            </a:r>
            <a:r>
              <a:rPr lang="ar-SA" dirty="0" err="1" smtClean="0"/>
              <a:t>في </a:t>
            </a:r>
            <a:r>
              <a:rPr lang="ar-SA" dirty="0" smtClean="0"/>
              <a:t>(المجموعات الصغيرة) وتفاعل الأفراد في المجموعات.</a:t>
            </a:r>
            <a:endParaRPr lang="ar-SA" dirty="0"/>
          </a:p>
        </p:txBody>
      </p:sp>
      <p:pic>
        <p:nvPicPr>
          <p:cNvPr id="4" name="صورة 3" descr="ResizeImg.jpg"/>
          <p:cNvPicPr>
            <a:picLocks noChangeAspect="1"/>
          </p:cNvPicPr>
          <p:nvPr/>
        </p:nvPicPr>
        <p:blipFill>
          <a:blip r:embed="rId2" cstate="print"/>
          <a:srcRect b="15277"/>
          <a:stretch>
            <a:fillRect/>
          </a:stretch>
        </p:blipFill>
        <p:spPr>
          <a:xfrm>
            <a:off x="971600" y="1700808"/>
            <a:ext cx="2032000" cy="2808312"/>
          </a:xfrm>
          <a:prstGeom prst="rect">
            <a:avLst/>
          </a:prstGeom>
        </p:spPr>
      </p:pic>
      <p:sp>
        <p:nvSpPr>
          <p:cNvPr id="5" name="مربع نص 4"/>
          <p:cNvSpPr txBox="1"/>
          <p:nvPr/>
        </p:nvSpPr>
        <p:spPr>
          <a:xfrm>
            <a:off x="1115616" y="4653136"/>
            <a:ext cx="1735411"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err="1" smtClean="0"/>
              <a:t>كيرت</a:t>
            </a:r>
            <a:r>
              <a:rPr lang="ar-SA" sz="2800" dirty="0" smtClean="0"/>
              <a:t> لوين</a:t>
            </a:r>
          </a:p>
          <a:p>
            <a:pPr algn="ctr"/>
            <a:r>
              <a:rPr lang="en-US" sz="2800" dirty="0" smtClean="0"/>
              <a:t>Kurt </a:t>
            </a:r>
            <a:r>
              <a:rPr lang="en-US" sz="2800" dirty="0" err="1" smtClean="0"/>
              <a:t>Lewin</a:t>
            </a:r>
            <a:endParaRPr lang="ar-SA"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نظرية التنافر الذهني</a:t>
            </a:r>
            <a:endParaRPr lang="ar-SA" dirty="0">
              <a:solidFill>
                <a:srgbClr val="002060"/>
              </a:solidFill>
            </a:endParaRPr>
          </a:p>
        </p:txBody>
      </p:sp>
      <p:sp>
        <p:nvSpPr>
          <p:cNvPr id="3" name="عنصر نائب للمحتوى 2"/>
          <p:cNvSpPr>
            <a:spLocks noGrp="1"/>
          </p:cNvSpPr>
          <p:nvPr>
            <p:ph idx="1"/>
          </p:nvPr>
        </p:nvSpPr>
        <p:spPr>
          <a:xfrm>
            <a:off x="2987824" y="1600200"/>
            <a:ext cx="5698976" cy="4525963"/>
          </a:xfrm>
        </p:spPr>
        <p:txBody>
          <a:bodyPr>
            <a:normAutofit/>
          </a:bodyPr>
          <a:lstStyle/>
          <a:p>
            <a:pPr marL="0" indent="0">
              <a:buNone/>
            </a:pPr>
            <a:r>
              <a:rPr lang="ar-SA" dirty="0" smtClean="0"/>
              <a:t>هي نظرية ليون </a:t>
            </a:r>
            <a:r>
              <a:rPr lang="ar-SA" dirty="0" err="1" smtClean="0"/>
              <a:t>فيستنجر</a:t>
            </a:r>
            <a:r>
              <a:rPr lang="ar-SA" dirty="0" smtClean="0"/>
              <a:t> </a:t>
            </a:r>
            <a:r>
              <a:rPr lang="en-US" dirty="0" smtClean="0"/>
              <a:t> Leon </a:t>
            </a:r>
            <a:r>
              <a:rPr lang="en-US" dirty="0" err="1" smtClean="0"/>
              <a:t>Festinger</a:t>
            </a:r>
            <a:r>
              <a:rPr lang="ar-SA" dirty="0" smtClean="0"/>
              <a:t> </a:t>
            </a:r>
            <a:r>
              <a:rPr lang="ar-SA" dirty="0" err="1" smtClean="0"/>
              <a:t>بإسم</a:t>
            </a:r>
            <a:r>
              <a:rPr lang="ar-SA" dirty="0" smtClean="0"/>
              <a:t> </a:t>
            </a:r>
            <a:r>
              <a:rPr lang="ar-SA" dirty="0" err="1" smtClean="0"/>
              <a:t>نظرية </a:t>
            </a:r>
            <a:r>
              <a:rPr lang="ar-SA" dirty="0" smtClean="0"/>
              <a:t>(التنافر الذهني) أو التنافر </a:t>
            </a:r>
            <a:r>
              <a:rPr lang="ar-SA" dirty="0" err="1" smtClean="0"/>
              <a:t>الإدراكي،</a:t>
            </a:r>
            <a:r>
              <a:rPr lang="ar-SA" dirty="0" smtClean="0"/>
              <a:t> </a:t>
            </a:r>
          </a:p>
          <a:p>
            <a:pPr marL="0" indent="0">
              <a:buNone/>
            </a:pPr>
            <a:r>
              <a:rPr lang="ar-SA" dirty="0" smtClean="0"/>
              <a:t>والتنافر الذهني هو: عدم </a:t>
            </a:r>
            <a:r>
              <a:rPr lang="ar-SA" dirty="0" err="1" smtClean="0"/>
              <a:t>الإنسجام</a:t>
            </a:r>
            <a:r>
              <a:rPr lang="ar-SA" dirty="0" smtClean="0"/>
              <a:t> بين فكرتين  متعارضتين في ذهن الشخص الواحد.</a:t>
            </a:r>
          </a:p>
        </p:txBody>
      </p:sp>
      <p:pic>
        <p:nvPicPr>
          <p:cNvPr id="4" name="صورة 3" descr="photo.jpg"/>
          <p:cNvPicPr>
            <a:picLocks noChangeAspect="1"/>
          </p:cNvPicPr>
          <p:nvPr/>
        </p:nvPicPr>
        <p:blipFill>
          <a:blip r:embed="rId2" cstate="print"/>
          <a:srcRect b="20513"/>
          <a:stretch>
            <a:fillRect/>
          </a:stretch>
        </p:blipFill>
        <p:spPr>
          <a:xfrm>
            <a:off x="586009" y="1412776"/>
            <a:ext cx="2113783" cy="2520280"/>
          </a:xfrm>
          <a:prstGeom prst="rect">
            <a:avLst/>
          </a:prstGeom>
        </p:spPr>
      </p:pic>
      <p:sp>
        <p:nvSpPr>
          <p:cNvPr id="5" name="مربع نص 4"/>
          <p:cNvSpPr txBox="1"/>
          <p:nvPr/>
        </p:nvSpPr>
        <p:spPr>
          <a:xfrm>
            <a:off x="452478" y="4149080"/>
            <a:ext cx="2422779"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ليون </a:t>
            </a:r>
            <a:r>
              <a:rPr lang="ar-SA" sz="2800" dirty="0" err="1" smtClean="0"/>
              <a:t>فيستنجر</a:t>
            </a:r>
            <a:endParaRPr lang="ar-SA" sz="2800" dirty="0" smtClean="0"/>
          </a:p>
          <a:p>
            <a:pPr algn="ctr"/>
            <a:r>
              <a:rPr lang="en-US" sz="2800" dirty="0" smtClean="0"/>
              <a:t>Leon </a:t>
            </a:r>
            <a:r>
              <a:rPr lang="en-US" sz="2800" dirty="0" err="1" smtClean="0"/>
              <a:t>Festtinger</a:t>
            </a:r>
            <a:endParaRPr lang="ar-SA"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79912" y="1600200"/>
            <a:ext cx="4906888" cy="4525963"/>
          </a:xfrm>
        </p:spPr>
        <p:txBody>
          <a:bodyPr>
            <a:normAutofit/>
          </a:bodyPr>
          <a:lstStyle/>
          <a:p>
            <a:pPr marL="0" indent="0">
              <a:buNone/>
            </a:pPr>
            <a:r>
              <a:rPr lang="ar-SA" dirty="0" smtClean="0"/>
              <a:t>تقول النظرية أن الإنسان يسعى دائماً للتناسق والتوافق في أفكاره ومعتقداته </a:t>
            </a:r>
            <a:r>
              <a:rPr lang="ar-SA" dirty="0" err="1" smtClean="0"/>
              <a:t>وإتجاهاته</a:t>
            </a:r>
            <a:r>
              <a:rPr lang="ar-SA" dirty="0" smtClean="0"/>
              <a:t> وسلوكياته، فإذا كان هناك تناقض بين </a:t>
            </a:r>
            <a:r>
              <a:rPr lang="ar-SA" dirty="0" err="1" smtClean="0"/>
              <a:t>الإتجاهات</a:t>
            </a:r>
            <a:r>
              <a:rPr lang="ar-SA" dirty="0" smtClean="0"/>
              <a:t> أو السلوكيات داخل ذهن الشخص الواحد، فإنه يشعر بتوتر </a:t>
            </a:r>
            <a:r>
              <a:rPr lang="ar-SA" dirty="0" err="1" smtClean="0"/>
              <a:t>نفسي </a:t>
            </a:r>
            <a:r>
              <a:rPr lang="ar-SA" dirty="0" smtClean="0"/>
              <a:t>(وهو ما يسمى بالتنافر الذهني</a:t>
            </a:r>
            <a:r>
              <a:rPr lang="ar-SA" dirty="0" err="1" smtClean="0"/>
              <a:t>)</a:t>
            </a:r>
            <a:r>
              <a:rPr lang="ar-SA" dirty="0" smtClean="0"/>
              <a:t> </a:t>
            </a:r>
          </a:p>
        </p:txBody>
      </p:sp>
      <p:pic>
        <p:nvPicPr>
          <p:cNvPr id="4" name="صورة 3" descr="critical-thinking.jpg"/>
          <p:cNvPicPr>
            <a:picLocks noChangeAspect="1"/>
          </p:cNvPicPr>
          <p:nvPr/>
        </p:nvPicPr>
        <p:blipFill>
          <a:blip r:embed="rId2" cstate="print"/>
          <a:srcRect r="68500"/>
          <a:stretch>
            <a:fillRect/>
          </a:stretch>
        </p:blipFill>
        <p:spPr>
          <a:xfrm flipH="1">
            <a:off x="899592" y="1844824"/>
            <a:ext cx="1872208" cy="2540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وبالتالي، فهو يسعى لتقليل هذا التوتر الذهني والنفسي، ويكون الحل لديه أحد هذه </a:t>
            </a:r>
            <a:r>
              <a:rPr lang="ar-SA" dirty="0" err="1" smtClean="0"/>
              <a:t>الطرق:</a:t>
            </a:r>
            <a:endParaRPr lang="ar-SA" dirty="0" smtClean="0"/>
          </a:p>
          <a:p>
            <a:pPr marL="0" indent="0">
              <a:buNone/>
            </a:pPr>
            <a:endParaRPr lang="ar-SA" dirty="0" smtClean="0"/>
          </a:p>
          <a:p>
            <a:pPr marL="0" indent="0">
              <a:buNone/>
            </a:pPr>
            <a:r>
              <a:rPr lang="ar-SA" dirty="0" smtClean="0"/>
              <a:t>1- محاولة إيجاد توافق بين </a:t>
            </a:r>
            <a:r>
              <a:rPr lang="ar-SA" dirty="0" err="1" smtClean="0"/>
              <a:t>الإتجاهات</a:t>
            </a:r>
            <a:r>
              <a:rPr lang="ar-SA" dirty="0" smtClean="0"/>
              <a:t>، أو بين الإتجاه والسلوك.</a:t>
            </a:r>
          </a:p>
          <a:p>
            <a:pPr marL="0" indent="0">
              <a:buNone/>
            </a:pPr>
            <a:r>
              <a:rPr lang="ar-SA" dirty="0" smtClean="0"/>
              <a:t>2- محاولة إنكار وجود تنافر بين السلوك </a:t>
            </a:r>
            <a:r>
              <a:rPr lang="ar-SA" dirty="0" err="1" smtClean="0"/>
              <a:t>والإتجاه.</a:t>
            </a:r>
            <a:endParaRPr lang="ar-SA" dirty="0" smtClean="0"/>
          </a:p>
          <a:p>
            <a:pPr marL="0" indent="0">
              <a:buNone/>
            </a:pPr>
            <a:r>
              <a:rPr lang="ar-SA" dirty="0" smtClean="0"/>
              <a:t>3- محاولة تبرير الإتجاه أو السلوك.</a:t>
            </a:r>
          </a:p>
          <a:p>
            <a:pPr marL="0" indent="0">
              <a:buNone/>
            </a:pP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19872" y="1600200"/>
            <a:ext cx="5266928" cy="4525963"/>
          </a:xfrm>
        </p:spPr>
        <p:txBody>
          <a:bodyPr>
            <a:normAutofit/>
          </a:bodyPr>
          <a:lstStyle/>
          <a:p>
            <a:pPr marL="0" indent="0">
              <a:buNone/>
            </a:pPr>
            <a:r>
              <a:rPr lang="ar-SA" dirty="0" err="1" smtClean="0"/>
              <a:t>مثال:</a:t>
            </a:r>
            <a:r>
              <a:rPr lang="ar-SA" dirty="0" smtClean="0"/>
              <a:t> </a:t>
            </a:r>
          </a:p>
          <a:p>
            <a:pPr marL="0" indent="0">
              <a:buNone/>
            </a:pPr>
            <a:endParaRPr lang="ar-SA" dirty="0" smtClean="0"/>
          </a:p>
          <a:p>
            <a:pPr marL="0" indent="0">
              <a:buNone/>
            </a:pPr>
            <a:r>
              <a:rPr lang="ar-SA" dirty="0" smtClean="0"/>
              <a:t>الشخص المدخن الذي يعرف أضرار التدخين، ولكنه يستمر بالتدخين يجد هناك تناقض بين </a:t>
            </a:r>
            <a:r>
              <a:rPr lang="ar-SA" dirty="0" err="1" smtClean="0"/>
              <a:t>الإتجاه </a:t>
            </a:r>
            <a:r>
              <a:rPr lang="ar-SA" dirty="0" smtClean="0"/>
              <a:t>(وهو المعرفة بإضرار التدخين) وبين </a:t>
            </a:r>
            <a:r>
              <a:rPr lang="ar-SA" dirty="0" err="1" smtClean="0"/>
              <a:t>السلوك </a:t>
            </a:r>
            <a:r>
              <a:rPr lang="ar-SA" dirty="0" smtClean="0"/>
              <a:t>(وهو </a:t>
            </a:r>
            <a:r>
              <a:rPr lang="ar-SA" dirty="0" err="1" smtClean="0"/>
              <a:t>الإستمرار</a:t>
            </a:r>
            <a:r>
              <a:rPr lang="ar-SA" dirty="0" smtClean="0"/>
              <a:t> بالتدخين</a:t>
            </a:r>
            <a:r>
              <a:rPr lang="ar-SA" dirty="0" err="1" smtClean="0"/>
              <a:t>).</a:t>
            </a:r>
            <a:endParaRPr lang="ar-SA" dirty="0" smtClean="0"/>
          </a:p>
          <a:p>
            <a:pPr marL="0" indent="0">
              <a:buNone/>
            </a:pPr>
            <a:r>
              <a:rPr lang="ar-SA" dirty="0" smtClean="0"/>
              <a:t>ويسعى الشخص لتقليل التوتر </a:t>
            </a:r>
            <a:r>
              <a:rPr lang="ar-SA" dirty="0" err="1" smtClean="0"/>
              <a:t>كالتالي:</a:t>
            </a:r>
            <a:endParaRPr lang="ar-SA" dirty="0" smtClean="0"/>
          </a:p>
          <a:p>
            <a:pPr marL="0" indent="0">
              <a:buNone/>
            </a:pPr>
            <a:endParaRPr lang="ar-SA" dirty="0" smtClean="0"/>
          </a:p>
          <a:p>
            <a:pPr marL="0" indent="0">
              <a:buNone/>
            </a:pPr>
            <a:endParaRPr lang="ar-SA" dirty="0"/>
          </a:p>
        </p:txBody>
      </p:sp>
      <p:pic>
        <p:nvPicPr>
          <p:cNvPr id="4" name="صورة 3" descr="no_smoking_340931_7.bmp"/>
          <p:cNvPicPr>
            <a:picLocks noChangeAspect="1"/>
          </p:cNvPicPr>
          <p:nvPr/>
        </p:nvPicPr>
        <p:blipFill>
          <a:blip r:embed="rId2" cstate="print"/>
          <a:stretch>
            <a:fillRect/>
          </a:stretch>
        </p:blipFill>
        <p:spPr>
          <a:xfrm>
            <a:off x="611560" y="1628800"/>
            <a:ext cx="1944216" cy="194421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340768"/>
            <a:ext cx="8229600" cy="5040560"/>
          </a:xfrm>
        </p:spPr>
        <p:txBody>
          <a:bodyPr>
            <a:normAutofit/>
          </a:bodyPr>
          <a:lstStyle/>
          <a:p>
            <a:pPr marL="0" indent="0">
              <a:buNone/>
            </a:pPr>
            <a:r>
              <a:rPr lang="ar-SA" dirty="0" smtClean="0"/>
              <a:t>1- الموافقة بين الإتجاه </a:t>
            </a:r>
            <a:r>
              <a:rPr lang="ar-SA" dirty="0" err="1" smtClean="0"/>
              <a:t>والسلوك </a:t>
            </a:r>
            <a:r>
              <a:rPr lang="ar-SA" dirty="0" smtClean="0"/>
              <a:t>(ترك التدخين</a:t>
            </a:r>
            <a:r>
              <a:rPr lang="ar-SA" dirty="0" err="1" smtClean="0"/>
              <a:t>).</a:t>
            </a:r>
            <a:endParaRPr lang="ar-SA" dirty="0" smtClean="0"/>
          </a:p>
          <a:p>
            <a:pPr marL="0" indent="0">
              <a:buNone/>
            </a:pPr>
            <a:endParaRPr lang="ar-SA" dirty="0" smtClean="0"/>
          </a:p>
          <a:p>
            <a:pPr marL="0" indent="0">
              <a:buNone/>
            </a:pPr>
            <a:r>
              <a:rPr lang="ar-SA" dirty="0" smtClean="0"/>
              <a:t>2- محاولة إنكار وجود تنافر أو تناقض بين السلوك و </a:t>
            </a:r>
            <a:r>
              <a:rPr lang="ar-SA" dirty="0" err="1" smtClean="0"/>
              <a:t>الإتجاه </a:t>
            </a:r>
            <a:r>
              <a:rPr lang="ar-SA" dirty="0" smtClean="0"/>
              <a:t>(يقنع نفسه بأن الإضرار ليست صحيحة، وأن هناك الكثير من الناس يدخنون لسنوات طويلة ولم يصابوا بمرض</a:t>
            </a:r>
            <a:r>
              <a:rPr lang="ar-SA" dirty="0" err="1" smtClean="0"/>
              <a:t>).</a:t>
            </a:r>
            <a:endParaRPr lang="ar-SA" dirty="0" smtClean="0"/>
          </a:p>
          <a:p>
            <a:pPr marL="0" indent="0">
              <a:buNone/>
            </a:pPr>
            <a:endParaRPr lang="ar-SA" dirty="0" smtClean="0"/>
          </a:p>
          <a:p>
            <a:pPr marL="0" indent="0">
              <a:buNone/>
            </a:pPr>
            <a:r>
              <a:rPr lang="ar-SA" dirty="0" smtClean="0"/>
              <a:t>3- التبرير (أن التدخين مريح للأعصاب بالنسبة له, وكذلك  أن الأعمار بيد الله، ويمكن لأي شخص أن يموت لأي سبب، مثل حوادث الطرق وغيرها.)</a:t>
            </a:r>
          </a:p>
          <a:p>
            <a:pPr marL="0" indent="0">
              <a:buNone/>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أهمية نظرية التنافر الذهني</a:t>
            </a:r>
            <a:endParaRPr lang="ar-SA" dirty="0">
              <a:solidFill>
                <a:srgbClr val="002060"/>
              </a:solidFill>
            </a:endParaRPr>
          </a:p>
        </p:txBody>
      </p:sp>
      <p:sp>
        <p:nvSpPr>
          <p:cNvPr id="3" name="عنصر نائب للمحتوى 2"/>
          <p:cNvSpPr>
            <a:spLocks noGrp="1"/>
          </p:cNvSpPr>
          <p:nvPr>
            <p:ph idx="1"/>
          </p:nvPr>
        </p:nvSpPr>
        <p:spPr/>
        <p:txBody>
          <a:bodyPr>
            <a:normAutofit/>
          </a:bodyPr>
          <a:lstStyle/>
          <a:p>
            <a:pPr marL="0" indent="0">
              <a:buNone/>
            </a:pPr>
            <a:r>
              <a:rPr lang="ar-SA" dirty="0" smtClean="0"/>
              <a:t>يترتب على هذه النظرية أن الإنسان سيبحث عن المعلومات التي تؤيد أفكاره </a:t>
            </a:r>
            <a:r>
              <a:rPr lang="ar-SA" dirty="0" err="1" smtClean="0"/>
              <a:t>وإتجاهاته</a:t>
            </a:r>
            <a:r>
              <a:rPr lang="ar-SA" dirty="0" smtClean="0"/>
              <a:t> وسلوكياته الفعلية، ويبتعد عن المعلومات التي تسبب له </a:t>
            </a:r>
            <a:r>
              <a:rPr lang="ar-SA" dirty="0" err="1" smtClean="0"/>
              <a:t>التوتر.</a:t>
            </a:r>
            <a:r>
              <a:rPr lang="ar-SA" dirty="0" smtClean="0"/>
              <a:t> </a:t>
            </a:r>
          </a:p>
          <a:p>
            <a:pPr marL="0" indent="0">
              <a:buNone/>
            </a:pPr>
            <a:endParaRPr lang="ar-SA" dirty="0" smtClean="0"/>
          </a:p>
          <a:p>
            <a:pPr marL="0" indent="0">
              <a:buNone/>
            </a:pPr>
            <a:r>
              <a:rPr lang="ar-SA" dirty="0" smtClean="0"/>
              <a:t>مثلاً، المدخن يحاول </a:t>
            </a:r>
            <a:r>
              <a:rPr lang="ar-SA" dirty="0" err="1" smtClean="0"/>
              <a:t>الإبتعاد</a:t>
            </a:r>
            <a:r>
              <a:rPr lang="ar-SA" dirty="0" smtClean="0"/>
              <a:t> عن إعلانات التوعية، التي تبين أضرار التدخين.</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19872" y="1600200"/>
            <a:ext cx="5266928" cy="4525963"/>
          </a:xfrm>
        </p:spPr>
        <p:txBody>
          <a:bodyPr>
            <a:normAutofit/>
          </a:bodyPr>
          <a:lstStyle/>
          <a:p>
            <a:pPr marL="0" indent="0">
              <a:buNone/>
            </a:pPr>
            <a:r>
              <a:rPr lang="ar-SA" dirty="0" smtClean="0"/>
              <a:t>وفي مجال الإعلام، نلاحظ أن الجمهور يتجه نحو البرامج والأخبار والمسلسلات التي تؤيد وجهة نظره، وتدعم  أفكاره </a:t>
            </a:r>
            <a:r>
              <a:rPr lang="ar-SA" dirty="0" err="1" smtClean="0"/>
              <a:t>وإتجاهاته</a:t>
            </a:r>
            <a:r>
              <a:rPr lang="ar-SA" dirty="0" smtClean="0"/>
              <a:t>، ويبتعد عن الرسائل الإعلامية التي تسبب له التنافر </a:t>
            </a:r>
            <a:r>
              <a:rPr lang="ar-SA" dirty="0" err="1" smtClean="0"/>
              <a:t>والتوتر.</a:t>
            </a:r>
            <a:r>
              <a:rPr lang="ar-SA" dirty="0" smtClean="0"/>
              <a:t> </a:t>
            </a:r>
          </a:p>
          <a:p>
            <a:pPr marL="0" indent="0">
              <a:buNone/>
            </a:pPr>
            <a:endParaRPr lang="ar-SA" dirty="0" smtClean="0"/>
          </a:p>
          <a:p>
            <a:pPr marL="0" indent="0">
              <a:buNone/>
            </a:pPr>
            <a:r>
              <a:rPr lang="ar-SA" dirty="0" smtClean="0"/>
              <a:t>وإذا تعرض لمثل ذلك، فإنه يلجأ لأساليب تقليل التنافر التي ذكرنا.</a:t>
            </a:r>
          </a:p>
          <a:p>
            <a:pPr marL="0" indent="0">
              <a:buNone/>
            </a:pPr>
            <a:endParaRPr lang="ar-SA" dirty="0"/>
          </a:p>
        </p:txBody>
      </p:sp>
      <p:pic>
        <p:nvPicPr>
          <p:cNvPr id="4" name="صورة 3" descr="3395809-hand-pointing-a-tv-remote-control-towards-the-television.jpg"/>
          <p:cNvPicPr>
            <a:picLocks noChangeAspect="1"/>
          </p:cNvPicPr>
          <p:nvPr/>
        </p:nvPicPr>
        <p:blipFill>
          <a:blip r:embed="rId2" cstate="print"/>
          <a:stretch>
            <a:fillRect/>
          </a:stretch>
        </p:blipFill>
        <p:spPr>
          <a:xfrm>
            <a:off x="395537" y="1628800"/>
            <a:ext cx="2804806" cy="187220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4355976" y="1600200"/>
            <a:ext cx="4330824" cy="4525963"/>
          </a:xfrm>
        </p:spPr>
        <p:txBody>
          <a:bodyPr/>
          <a:lstStyle/>
          <a:p>
            <a:pPr marL="0" indent="0">
              <a:buNone/>
            </a:pPr>
            <a:r>
              <a:rPr lang="ar-SA" dirty="0" smtClean="0"/>
              <a:t>في هذه المحاضرة، تعرفنا على نظريات الإقناع بأنواعها، وعلاقتها بتأثيرات وسائل الاعلام. واتضح أن الإقناع ليست عملية بسيطة ومباشرة، بل تقوم على عدة جوانب نفسية واجتماعية مهمة.</a:t>
            </a:r>
            <a:endParaRPr lang="ar-SA" dirty="0"/>
          </a:p>
        </p:txBody>
      </p:sp>
      <p:pic>
        <p:nvPicPr>
          <p:cNvPr id="4" name="صورة 3" descr="debatepair07.jpg"/>
          <p:cNvPicPr>
            <a:picLocks noChangeAspect="1"/>
          </p:cNvPicPr>
          <p:nvPr/>
        </p:nvPicPr>
        <p:blipFill>
          <a:blip r:embed="rId2" cstate="print"/>
          <a:stretch>
            <a:fillRect/>
          </a:stretch>
        </p:blipFill>
        <p:spPr>
          <a:xfrm>
            <a:off x="1187624" y="1772816"/>
            <a:ext cx="2425452" cy="234460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548680"/>
            <a:ext cx="7772400" cy="2448272"/>
          </a:xfrm>
        </p:spPr>
        <p:txBody>
          <a:bodyPr>
            <a:normAutofit/>
          </a:bodyPr>
          <a:lstStyle/>
          <a:p>
            <a:r>
              <a:rPr lang="ar-SA" sz="5300" dirty="0" smtClean="0">
                <a:solidFill>
                  <a:srgbClr val="002060"/>
                </a:solidFill>
              </a:rPr>
              <a:t>نظريات الاتصال</a:t>
            </a:r>
            <a:br>
              <a:rPr lang="ar-SA" sz="5300" dirty="0" smtClean="0">
                <a:solidFill>
                  <a:srgbClr val="002060"/>
                </a:solidFill>
              </a:rPr>
            </a:br>
            <a:r>
              <a:rPr lang="ar-SA" sz="3600" dirty="0" smtClean="0">
                <a:solidFill>
                  <a:srgbClr val="005C2A"/>
                </a:solidFill>
              </a:rPr>
              <a:t>المحاضرة السادسة</a:t>
            </a:r>
            <a:r>
              <a:rPr lang="ar-SA" dirty="0" smtClean="0">
                <a:solidFill>
                  <a:srgbClr val="005C2A"/>
                </a:solidFill>
              </a:rPr>
              <a:t/>
            </a:r>
            <a:br>
              <a:rPr lang="ar-SA" dirty="0" smtClean="0">
                <a:solidFill>
                  <a:srgbClr val="005C2A"/>
                </a:solidFill>
              </a:rPr>
            </a:br>
            <a:r>
              <a:rPr lang="ar-SA" sz="4900" dirty="0" smtClean="0">
                <a:solidFill>
                  <a:srgbClr val="002060"/>
                </a:solidFill>
              </a:rPr>
              <a:t>العمليات الانتقائية </a:t>
            </a:r>
            <a:endParaRPr lang="ar-SA" sz="4900" dirty="0">
              <a:solidFill>
                <a:srgbClr val="002060"/>
              </a:solidFill>
            </a:endParaRPr>
          </a:p>
        </p:txBody>
      </p:sp>
      <p:pic>
        <p:nvPicPr>
          <p:cNvPr id="4" name="صورة 3" descr="choices-for-deliberate-creators1.jpg"/>
          <p:cNvPicPr>
            <a:picLocks noChangeAspect="1"/>
          </p:cNvPicPr>
          <p:nvPr/>
        </p:nvPicPr>
        <p:blipFill>
          <a:blip r:embed="rId2" cstate="print"/>
          <a:stretch>
            <a:fillRect/>
          </a:stretch>
        </p:blipFill>
        <p:spPr>
          <a:xfrm>
            <a:off x="3059832" y="3284984"/>
            <a:ext cx="2808312" cy="2106234"/>
          </a:xfrm>
          <a:prstGeom prst="rect">
            <a:avLst/>
          </a:prstGeom>
          <a:ln w="9525">
            <a:solidFill>
              <a:schemeClr val="tx1"/>
            </a:solidFill>
          </a:ln>
        </p:spPr>
      </p:pic>
    </p:spTree>
    <p:extLst>
      <p:ext uri="{BB962C8B-B14F-4D97-AF65-F5344CB8AC3E}">
        <p14:creationId xmlns:p14="http://schemas.microsoft.com/office/powerpoint/2010/main" val="2346251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العمليات </a:t>
            </a:r>
            <a:r>
              <a:rPr lang="ar-SA" dirty="0" err="1" smtClean="0">
                <a:solidFill>
                  <a:srgbClr val="002060"/>
                </a:solidFill>
              </a:rPr>
              <a:t>الإنتقائية</a:t>
            </a:r>
            <a:endParaRPr lang="ar-SA" dirty="0">
              <a:solidFill>
                <a:srgbClr val="002060"/>
              </a:solidFill>
            </a:endParaRPr>
          </a:p>
        </p:txBody>
      </p:sp>
      <p:sp>
        <p:nvSpPr>
          <p:cNvPr id="3" name="عنصر نائب للمحتوى 2"/>
          <p:cNvSpPr>
            <a:spLocks noGrp="1"/>
          </p:cNvSpPr>
          <p:nvPr>
            <p:ph idx="1"/>
          </p:nvPr>
        </p:nvSpPr>
        <p:spPr>
          <a:xfrm>
            <a:off x="3707904" y="1600200"/>
            <a:ext cx="4978896" cy="4525963"/>
          </a:xfrm>
        </p:spPr>
        <p:txBody>
          <a:bodyPr>
            <a:normAutofit/>
          </a:bodyPr>
          <a:lstStyle/>
          <a:p>
            <a:pPr marL="0" indent="0">
              <a:buNone/>
            </a:pPr>
            <a:r>
              <a:rPr lang="ar-SA" dirty="0" smtClean="0"/>
              <a:t>بناء على النظريات السابقة، التي قالت إن أثر الإعلام محدود وضعيف، ظهر كتاب للمؤلف (جوزيف </a:t>
            </a:r>
            <a:r>
              <a:rPr lang="ar-SA" dirty="0" err="1" smtClean="0"/>
              <a:t>كلابر</a:t>
            </a:r>
            <a:r>
              <a:rPr lang="ar-SA" dirty="0" smtClean="0"/>
              <a:t>) </a:t>
            </a:r>
            <a:r>
              <a:rPr lang="en-US" sz="2800" dirty="0" smtClean="0"/>
              <a:t>Joseph</a:t>
            </a:r>
            <a:r>
              <a:rPr lang="en-US" dirty="0" smtClean="0"/>
              <a:t> </a:t>
            </a:r>
            <a:r>
              <a:rPr lang="en-US" sz="2800" dirty="0" err="1" smtClean="0"/>
              <a:t>Klapper</a:t>
            </a:r>
            <a:r>
              <a:rPr lang="en-US" dirty="0" smtClean="0"/>
              <a:t> </a:t>
            </a:r>
            <a:r>
              <a:rPr lang="ar-SA" dirty="0" smtClean="0"/>
              <a:t> </a:t>
            </a:r>
            <a:r>
              <a:rPr lang="ar-SA" dirty="0" err="1" smtClean="0"/>
              <a:t>بعنوان:</a:t>
            </a:r>
            <a:r>
              <a:rPr lang="ar-SA" dirty="0" smtClean="0"/>
              <a:t> </a:t>
            </a:r>
          </a:p>
          <a:p>
            <a:pPr marL="0" indent="0">
              <a:buNone/>
            </a:pPr>
            <a:r>
              <a:rPr lang="ar-SA" dirty="0" smtClean="0"/>
              <a:t>(تأثيرات وسائل الإتصال الجماهيري) في عام 1960م، يشرح فيه العمليات الإنتقائية التي يمر بها الفرد في تعرضه لوسائل الاعلام. </a:t>
            </a:r>
          </a:p>
        </p:txBody>
      </p:sp>
      <p:pic>
        <p:nvPicPr>
          <p:cNvPr id="4" name="صورة 3" descr="download.jpg"/>
          <p:cNvPicPr>
            <a:picLocks noChangeAspect="1"/>
          </p:cNvPicPr>
          <p:nvPr/>
        </p:nvPicPr>
        <p:blipFill>
          <a:blip r:embed="rId2" cstate="print"/>
          <a:srcRect l="9302" t="8738" r="9302" b="3885"/>
          <a:stretch>
            <a:fillRect/>
          </a:stretch>
        </p:blipFill>
        <p:spPr>
          <a:xfrm>
            <a:off x="611560" y="1700808"/>
            <a:ext cx="2721902" cy="3888432"/>
          </a:xfrm>
          <a:prstGeom prst="rect">
            <a:avLst/>
          </a:prstGeom>
        </p:spPr>
      </p:pic>
    </p:spTree>
    <p:extLst>
      <p:ext uri="{BB962C8B-B14F-4D97-AF65-F5344CB8AC3E}">
        <p14:creationId xmlns:p14="http://schemas.microsoft.com/office/powerpoint/2010/main" val="183658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95936" y="1484784"/>
            <a:ext cx="4690864" cy="4824536"/>
          </a:xfrm>
        </p:spPr>
        <p:txBody>
          <a:bodyPr>
            <a:normAutofit lnSpcReduction="10000"/>
          </a:bodyPr>
          <a:lstStyle/>
          <a:p>
            <a:pPr marL="0" indent="0">
              <a:buNone/>
            </a:pPr>
            <a:r>
              <a:rPr lang="ar-SA" dirty="0" err="1" smtClean="0"/>
              <a:t>إهتم</a:t>
            </a:r>
            <a:r>
              <a:rPr lang="ar-SA" dirty="0" smtClean="0"/>
              <a:t> (</a:t>
            </a:r>
            <a:r>
              <a:rPr lang="ar-SA" dirty="0" err="1" smtClean="0"/>
              <a:t>كيرت</a:t>
            </a:r>
            <a:r>
              <a:rPr lang="ar-SA" dirty="0" smtClean="0"/>
              <a:t> لوين) بدراسة الإتصال الشخصي بالمجموعات الصغيرة، مثل مجموعة من الجيران في حي واحد، وما يحدث بينهم من توافق وتنافر في الأفكار </a:t>
            </a:r>
            <a:r>
              <a:rPr lang="ar-SA" dirty="0" err="1" smtClean="0"/>
              <a:t>والسلوك.</a:t>
            </a:r>
            <a:r>
              <a:rPr lang="ar-SA" dirty="0" smtClean="0"/>
              <a:t> ومجموعات الأطفال في المدارس، ومجموعات الموظفين في الإدارات والشركات.</a:t>
            </a:r>
          </a:p>
          <a:p>
            <a:pPr marL="0" indent="0">
              <a:buNone/>
            </a:pPr>
            <a:r>
              <a:rPr lang="ar-SA" dirty="0" smtClean="0"/>
              <a:t>ومن أهم نظرياته واستنتاجاته </a:t>
            </a:r>
            <a:r>
              <a:rPr lang="ar-SA" dirty="0" err="1" smtClean="0"/>
              <a:t>مايلي</a:t>
            </a:r>
            <a:r>
              <a:rPr lang="ar-SA" dirty="0" smtClean="0"/>
              <a:t>:</a:t>
            </a:r>
            <a:endParaRPr lang="ar-SA" dirty="0"/>
          </a:p>
        </p:txBody>
      </p:sp>
      <p:pic>
        <p:nvPicPr>
          <p:cNvPr id="4" name="صورة 3" descr="business-communications-icebreaker-3.jpg"/>
          <p:cNvPicPr>
            <a:picLocks noChangeAspect="1"/>
          </p:cNvPicPr>
          <p:nvPr/>
        </p:nvPicPr>
        <p:blipFill>
          <a:blip r:embed="rId2" cstate="print"/>
          <a:stretch>
            <a:fillRect/>
          </a:stretch>
        </p:blipFill>
        <p:spPr>
          <a:xfrm>
            <a:off x="539552" y="1556792"/>
            <a:ext cx="3330982" cy="2448272"/>
          </a:xfrm>
          <a:prstGeom prst="rect">
            <a:avLst/>
          </a:prstGeom>
        </p:spPr>
      </p:pic>
      <p:sp>
        <p:nvSpPr>
          <p:cNvPr id="5" name="مربع نص 4"/>
          <p:cNvSpPr txBox="1"/>
          <p:nvPr/>
        </p:nvSpPr>
        <p:spPr>
          <a:xfrm>
            <a:off x="899592" y="4437112"/>
            <a:ext cx="2544286"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الاتصال في </a:t>
            </a:r>
          </a:p>
          <a:p>
            <a:pPr algn="ctr"/>
            <a:r>
              <a:rPr lang="ar-SA" sz="2800" dirty="0" smtClean="0"/>
              <a:t>المجموعات الصغيرة</a:t>
            </a:r>
            <a:endParaRPr lang="ar-SA"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lnSpcReduction="10000"/>
          </a:bodyPr>
          <a:lstStyle/>
          <a:p>
            <a:pPr marL="0" indent="0">
              <a:buNone/>
            </a:pPr>
            <a:r>
              <a:rPr lang="ar-SA" dirty="0" smtClean="0"/>
              <a:t>وقال أن هذه العمليات الذهنية والنفسية والإجتماعية هي التي تجعل أثر الإعلام على الفرد ضعيف ومحدود.</a:t>
            </a:r>
          </a:p>
          <a:p>
            <a:pPr marL="0" indent="0">
              <a:buNone/>
            </a:pPr>
            <a:r>
              <a:rPr lang="ar-SA" dirty="0" smtClean="0"/>
              <a:t>والعمليات الانتقائية </a:t>
            </a:r>
            <a:r>
              <a:rPr lang="ar-SA" dirty="0" err="1" smtClean="0"/>
              <a:t>هي:</a:t>
            </a:r>
            <a:endParaRPr lang="ar-SA" dirty="0" smtClean="0"/>
          </a:p>
          <a:p>
            <a:pPr marL="0" indent="0">
              <a:buNone/>
            </a:pPr>
            <a:endParaRPr lang="ar-SA" dirty="0" smtClean="0"/>
          </a:p>
          <a:p>
            <a:pPr marL="0" indent="0">
              <a:buNone/>
            </a:pPr>
            <a:r>
              <a:rPr lang="ar-SA" dirty="0" smtClean="0">
                <a:solidFill>
                  <a:srgbClr val="002060"/>
                </a:solidFill>
              </a:rPr>
              <a:t>1- التعرض الانتقائي.</a:t>
            </a:r>
          </a:p>
          <a:p>
            <a:pPr marL="0" indent="0">
              <a:buNone/>
            </a:pPr>
            <a:r>
              <a:rPr lang="ar-SA" dirty="0" smtClean="0">
                <a:solidFill>
                  <a:srgbClr val="002060"/>
                </a:solidFill>
              </a:rPr>
              <a:t>2- التفسير الانتقائي.</a:t>
            </a:r>
          </a:p>
          <a:p>
            <a:pPr marL="0" indent="0">
              <a:buNone/>
            </a:pPr>
            <a:r>
              <a:rPr lang="ar-SA" dirty="0" smtClean="0">
                <a:solidFill>
                  <a:srgbClr val="002060"/>
                </a:solidFill>
              </a:rPr>
              <a:t>3- التذكر الانتقائي.</a:t>
            </a:r>
          </a:p>
          <a:p>
            <a:pPr marL="0" indent="0">
              <a:buNone/>
            </a:pPr>
            <a:r>
              <a:rPr lang="ar-SA" dirty="0" smtClean="0">
                <a:solidFill>
                  <a:srgbClr val="002060"/>
                </a:solidFill>
              </a:rPr>
              <a:t>4- السلوك الانتقائي.</a:t>
            </a:r>
            <a:endParaRPr lang="ar-SA" dirty="0">
              <a:solidFill>
                <a:srgbClr val="002060"/>
              </a:solidFill>
            </a:endParaRPr>
          </a:p>
        </p:txBody>
      </p:sp>
    </p:spTree>
    <p:extLst>
      <p:ext uri="{BB962C8B-B14F-4D97-AF65-F5344CB8AC3E}">
        <p14:creationId xmlns:p14="http://schemas.microsoft.com/office/powerpoint/2010/main" val="3141168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شرح مفهوم العمليات الانتقائية</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قبل أن ندخل في شرح </a:t>
            </a:r>
            <a:r>
              <a:rPr lang="ar-SA" dirty="0" err="1" smtClean="0"/>
              <a:t>الأنواع </a:t>
            </a:r>
            <a:r>
              <a:rPr lang="ar-SA" dirty="0" smtClean="0"/>
              <a:t>(أو المراحل الأربعة) من العمليات </a:t>
            </a:r>
            <a:r>
              <a:rPr lang="ar-SA" dirty="0" err="1" smtClean="0"/>
              <a:t>الإنتقائية</a:t>
            </a:r>
            <a:r>
              <a:rPr lang="ar-SA" dirty="0" smtClean="0"/>
              <a:t>، سنتحدث عن مفهوم العمليات </a:t>
            </a:r>
            <a:r>
              <a:rPr lang="ar-SA" dirty="0" err="1" smtClean="0"/>
              <a:t>الإنتقائية</a:t>
            </a:r>
            <a:r>
              <a:rPr lang="ar-SA" dirty="0" smtClean="0"/>
              <a:t> بشكل عام.</a:t>
            </a:r>
          </a:p>
          <a:p>
            <a:pPr marL="0" indent="0">
              <a:buNone/>
            </a:pPr>
            <a:r>
              <a:rPr lang="ar-SA" sz="4000" dirty="0" smtClean="0">
                <a:solidFill>
                  <a:srgbClr val="002060"/>
                </a:solidFill>
              </a:rPr>
              <a:t>تعريف العمليات الانتقائية</a:t>
            </a:r>
          </a:p>
          <a:p>
            <a:pPr marL="0" indent="0">
              <a:buNone/>
            </a:pPr>
            <a:r>
              <a:rPr lang="ar-SA" dirty="0" smtClean="0"/>
              <a:t>المقصود بالعمليات </a:t>
            </a:r>
            <a:r>
              <a:rPr lang="ar-SA" dirty="0" err="1" smtClean="0"/>
              <a:t>الإنتقائية</a:t>
            </a:r>
            <a:r>
              <a:rPr lang="ar-SA" dirty="0" smtClean="0"/>
              <a:t> هو: مجموعة العوامل النفسية والإجتماعية المحيطة بالفرد التي تحدد عملية </a:t>
            </a:r>
            <a:r>
              <a:rPr lang="ar-SA" dirty="0"/>
              <a:t>ا</a:t>
            </a:r>
            <a:r>
              <a:rPr lang="ar-SA" dirty="0" smtClean="0"/>
              <a:t>ختياره لوسائل الإعلام، وكذلك مدى قبوله وتقييمه لهذه الوسائل والمضامين الاعلامية. </a:t>
            </a:r>
            <a:endParaRPr lang="ar-SA" dirty="0"/>
          </a:p>
        </p:txBody>
      </p:sp>
    </p:spTree>
    <p:extLst>
      <p:ext uri="{BB962C8B-B14F-4D97-AF65-F5344CB8AC3E}">
        <p14:creationId xmlns:p14="http://schemas.microsoft.com/office/powerpoint/2010/main" val="42557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فنلاحظ، مثلاً، أن الأفراد يملكون معلومات كثيرة عن المواضيع والأخبار والقضايا التي تهمهم، ولكنهم يملكون القليل من المعلومات عن القضايا الأخرى، لأنهم يسعون للحصول على معلومات عن القضايا التي تهمهم فقط ويتجاهلون بقية القضايا.</a:t>
            </a:r>
          </a:p>
          <a:p>
            <a:pPr marL="0" indent="0">
              <a:buNone/>
            </a:pPr>
            <a:endParaRPr lang="ar-SA" dirty="0" smtClean="0"/>
          </a:p>
          <a:p>
            <a:pPr marL="0" indent="0">
              <a:buNone/>
            </a:pPr>
            <a:r>
              <a:rPr lang="ar-SA" dirty="0" smtClean="0"/>
              <a:t>والعمليات </a:t>
            </a:r>
            <a:r>
              <a:rPr lang="ar-SA" dirty="0" err="1" smtClean="0"/>
              <a:t>الإنتقائية</a:t>
            </a:r>
            <a:r>
              <a:rPr lang="ar-SA" dirty="0" smtClean="0"/>
              <a:t> قائمة على عاملين أساسيين </a:t>
            </a:r>
            <a:r>
              <a:rPr lang="ar-SA" dirty="0" err="1" smtClean="0"/>
              <a:t>كالتالي:</a:t>
            </a:r>
            <a:endParaRPr lang="ar-SA" dirty="0"/>
          </a:p>
        </p:txBody>
      </p:sp>
    </p:spTree>
    <p:extLst>
      <p:ext uri="{BB962C8B-B14F-4D97-AF65-F5344CB8AC3E}">
        <p14:creationId xmlns:p14="http://schemas.microsoft.com/office/powerpoint/2010/main" val="805837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980728"/>
            <a:ext cx="5194920" cy="5472608"/>
          </a:xfrm>
        </p:spPr>
        <p:txBody>
          <a:bodyPr>
            <a:normAutofit lnSpcReduction="10000"/>
          </a:bodyPr>
          <a:lstStyle/>
          <a:p>
            <a:pPr marL="0" indent="0">
              <a:buNone/>
            </a:pPr>
            <a:r>
              <a:rPr lang="ar-SA" sz="4000" dirty="0" smtClean="0">
                <a:solidFill>
                  <a:srgbClr val="002060"/>
                </a:solidFill>
              </a:rPr>
              <a:t>1- غزارة وكثافة </a:t>
            </a:r>
            <a:r>
              <a:rPr lang="ar-SA" sz="4000" dirty="0" err="1" smtClean="0">
                <a:solidFill>
                  <a:srgbClr val="002060"/>
                </a:solidFill>
              </a:rPr>
              <a:t>المعلومات:</a:t>
            </a:r>
            <a:endParaRPr lang="ar-SA" sz="4000" dirty="0" smtClean="0">
              <a:solidFill>
                <a:srgbClr val="002060"/>
              </a:solidFill>
            </a:endParaRPr>
          </a:p>
          <a:p>
            <a:pPr marL="0" indent="0">
              <a:buNone/>
            </a:pPr>
            <a:r>
              <a:rPr lang="ar-SA" dirty="0" smtClean="0"/>
              <a:t>لا يستطيع الفرد الواحد أن يلم بجميع المعلومات التي تحيط </a:t>
            </a:r>
            <a:r>
              <a:rPr lang="ar-SA" dirty="0" err="1" smtClean="0"/>
              <a:t>به</a:t>
            </a:r>
            <a:r>
              <a:rPr lang="ar-SA" dirty="0" smtClean="0"/>
              <a:t> من كل </a:t>
            </a:r>
            <a:r>
              <a:rPr lang="ar-SA" dirty="0" err="1" smtClean="0"/>
              <a:t>جانب </a:t>
            </a:r>
            <a:r>
              <a:rPr lang="ar-SA" dirty="0" smtClean="0"/>
              <a:t>(في الإذاعة والتلفزيون </a:t>
            </a:r>
            <a:r>
              <a:rPr lang="ar-SA" dirty="0" err="1" smtClean="0"/>
              <a:t>والجرائد ...</a:t>
            </a:r>
            <a:r>
              <a:rPr lang="ar-SA" dirty="0" smtClean="0"/>
              <a:t> وغيرها) لأنها كثيرة ومتنوعة </a:t>
            </a:r>
            <a:r>
              <a:rPr lang="ar-SA" dirty="0" err="1" smtClean="0"/>
              <a:t>ومعقدة.</a:t>
            </a:r>
            <a:r>
              <a:rPr lang="ar-SA" dirty="0" smtClean="0"/>
              <a:t> والفرد ليس لديه الوقت الكافي، ولا الطاقة الذهنية الكافية، </a:t>
            </a:r>
            <a:r>
              <a:rPr lang="ar-SA" dirty="0" err="1" smtClean="0"/>
              <a:t>لإستيعاب</a:t>
            </a:r>
            <a:r>
              <a:rPr lang="ar-SA" dirty="0" smtClean="0"/>
              <a:t> كل هذه المعلومات، فيجب عليه في النهاية أن يختار فقط المعلومات التي تهمه مباشرة ولها تأثير مباشر على وضعه الشخصي.</a:t>
            </a:r>
            <a:endParaRPr lang="ar-SA" dirty="0"/>
          </a:p>
        </p:txBody>
      </p:sp>
      <p:pic>
        <p:nvPicPr>
          <p:cNvPr id="4" name="صورة 3" descr="technology-overload2.gif"/>
          <p:cNvPicPr>
            <a:picLocks noChangeAspect="1"/>
          </p:cNvPicPr>
          <p:nvPr/>
        </p:nvPicPr>
        <p:blipFill>
          <a:blip r:embed="rId2" cstate="print"/>
          <a:stretch>
            <a:fillRect/>
          </a:stretch>
        </p:blipFill>
        <p:spPr>
          <a:xfrm>
            <a:off x="395536" y="1124744"/>
            <a:ext cx="3096344" cy="2700300"/>
          </a:xfrm>
          <a:prstGeom prst="rect">
            <a:avLst/>
          </a:prstGeom>
        </p:spPr>
      </p:pic>
    </p:spTree>
    <p:extLst>
      <p:ext uri="{BB962C8B-B14F-4D97-AF65-F5344CB8AC3E}">
        <p14:creationId xmlns:p14="http://schemas.microsoft.com/office/powerpoint/2010/main" val="956074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1196752"/>
            <a:ext cx="5194920" cy="5040560"/>
          </a:xfrm>
        </p:spPr>
        <p:txBody>
          <a:bodyPr>
            <a:normAutofit lnSpcReduction="10000"/>
          </a:bodyPr>
          <a:lstStyle/>
          <a:p>
            <a:pPr marL="0" indent="0">
              <a:buNone/>
            </a:pPr>
            <a:r>
              <a:rPr lang="ar-SA" sz="4000" dirty="0" smtClean="0">
                <a:solidFill>
                  <a:srgbClr val="002060"/>
                </a:solidFill>
              </a:rPr>
              <a:t>2- ظاهرة التنافر </a:t>
            </a:r>
            <a:r>
              <a:rPr lang="ar-SA" sz="4000" dirty="0" err="1" smtClean="0">
                <a:solidFill>
                  <a:srgbClr val="002060"/>
                </a:solidFill>
              </a:rPr>
              <a:t>الذهني:</a:t>
            </a:r>
            <a:endParaRPr lang="ar-SA" sz="4000" dirty="0" smtClean="0">
              <a:solidFill>
                <a:srgbClr val="002060"/>
              </a:solidFill>
            </a:endParaRPr>
          </a:p>
          <a:p>
            <a:pPr marL="0" indent="0">
              <a:buNone/>
            </a:pPr>
            <a:r>
              <a:rPr lang="ar-SA" dirty="0" smtClean="0"/>
              <a:t>إذا تعرض الفرد لمعلومات تناقض أفكاره ومعتقداته الشخصية، فإنه يبتعد عنها، لأنها تسبب له التوتر، فهي تخلق لديه تنافراً </a:t>
            </a:r>
            <a:r>
              <a:rPr lang="ar-SA" dirty="0" err="1" smtClean="0"/>
              <a:t>ذهنياً </a:t>
            </a:r>
            <a:r>
              <a:rPr lang="ar-SA" dirty="0" smtClean="0"/>
              <a:t>(كما عرفنا من المحاضرة السابقة</a:t>
            </a:r>
            <a:r>
              <a:rPr lang="ar-SA" dirty="0" err="1" smtClean="0"/>
              <a:t>).</a:t>
            </a:r>
            <a:endParaRPr lang="ar-SA" dirty="0" smtClean="0"/>
          </a:p>
          <a:p>
            <a:pPr marL="0" indent="0">
              <a:buNone/>
            </a:pPr>
            <a:r>
              <a:rPr lang="ar-SA" dirty="0" smtClean="0"/>
              <a:t>فالفرد يسعى لتقليل التوتر، ويسعى للحصول على معلومات تتوافق مع رأيه وتعزز معتقداته، ويبتعد عن المعلومات التي تناقض ذلك.</a:t>
            </a:r>
          </a:p>
          <a:p>
            <a:pPr marL="0" indent="0">
              <a:buNone/>
            </a:pPr>
            <a:endParaRPr lang="ar-SA" dirty="0"/>
          </a:p>
        </p:txBody>
      </p:sp>
      <p:pic>
        <p:nvPicPr>
          <p:cNvPr id="4" name="صورة 3" descr="Thinking.gif"/>
          <p:cNvPicPr>
            <a:picLocks noChangeAspect="1"/>
          </p:cNvPicPr>
          <p:nvPr/>
        </p:nvPicPr>
        <p:blipFill>
          <a:blip r:embed="rId2" cstate="print"/>
          <a:stretch>
            <a:fillRect/>
          </a:stretch>
        </p:blipFill>
        <p:spPr>
          <a:xfrm>
            <a:off x="539552" y="1340768"/>
            <a:ext cx="2785278" cy="2088232"/>
          </a:xfrm>
          <a:prstGeom prst="rect">
            <a:avLst/>
          </a:prstGeom>
        </p:spPr>
      </p:pic>
    </p:spTree>
    <p:extLst>
      <p:ext uri="{BB962C8B-B14F-4D97-AF65-F5344CB8AC3E}">
        <p14:creationId xmlns:p14="http://schemas.microsoft.com/office/powerpoint/2010/main" val="287880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شرح العمليات </a:t>
            </a:r>
            <a:r>
              <a:rPr lang="ar-SA" dirty="0" err="1" smtClean="0">
                <a:solidFill>
                  <a:srgbClr val="002060"/>
                </a:solidFill>
              </a:rPr>
              <a:t>الإنتقائية</a:t>
            </a:r>
            <a:r>
              <a:rPr lang="ar-SA" dirty="0" smtClean="0">
                <a:solidFill>
                  <a:srgbClr val="002060"/>
                </a:solidFill>
              </a:rPr>
              <a:t> الأربع</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ونعود الآن لشرح العمليات الأربع بالتفصيل.</a:t>
            </a:r>
          </a:p>
          <a:p>
            <a:pPr marL="0" indent="0">
              <a:buNone/>
            </a:pPr>
            <a:endParaRPr lang="ar-SA" dirty="0" smtClean="0"/>
          </a:p>
          <a:p>
            <a:pPr marL="0" indent="0">
              <a:buNone/>
            </a:pPr>
            <a:r>
              <a:rPr lang="ar-SA" sz="4000" dirty="0" smtClean="0">
                <a:solidFill>
                  <a:srgbClr val="002060"/>
                </a:solidFill>
              </a:rPr>
              <a:t>1- التعرض </a:t>
            </a:r>
            <a:r>
              <a:rPr lang="ar-SA" sz="4000" dirty="0" err="1" smtClean="0">
                <a:solidFill>
                  <a:srgbClr val="002060"/>
                </a:solidFill>
              </a:rPr>
              <a:t>الإنتقائي:</a:t>
            </a:r>
            <a:endParaRPr lang="ar-SA" sz="4000" dirty="0" smtClean="0">
              <a:solidFill>
                <a:srgbClr val="002060"/>
              </a:solidFill>
            </a:endParaRPr>
          </a:p>
          <a:p>
            <a:pPr marL="0" indent="0">
              <a:buNone/>
            </a:pPr>
            <a:r>
              <a:rPr lang="ar-SA" dirty="0" smtClean="0"/>
              <a:t>المقصود بالتعرض </a:t>
            </a:r>
            <a:r>
              <a:rPr lang="ar-SA" dirty="0" err="1" smtClean="0"/>
              <a:t>الإنتقائي </a:t>
            </a:r>
            <a:r>
              <a:rPr lang="ar-SA" dirty="0" smtClean="0"/>
              <a:t>(ويسمى أيضاً الإنتباه الإنتقائي): هو أن الفرد يختار مشاهدة أو قراءة وسيلة معينة بناء على اهتماماته وآرائه </a:t>
            </a:r>
            <a:r>
              <a:rPr lang="ar-SA" dirty="0" err="1" smtClean="0"/>
              <a:t>الشخصية.</a:t>
            </a:r>
            <a:r>
              <a:rPr lang="ar-SA" dirty="0" smtClean="0"/>
              <a:t> فقد يقرأ جريدة ويترك أخرى، وقد يستمع لمحطة إذاعية ويترك أخرى، وقد يشاهد محطة تلفزيونية ويترك </a:t>
            </a:r>
            <a:r>
              <a:rPr lang="ar-SA" dirty="0" err="1" smtClean="0"/>
              <a:t>أخرى ...</a:t>
            </a:r>
            <a:r>
              <a:rPr lang="ar-SA" dirty="0" smtClean="0"/>
              <a:t> </a:t>
            </a:r>
            <a:r>
              <a:rPr lang="ar-SA" dirty="0" err="1" smtClean="0"/>
              <a:t>وهكذا.</a:t>
            </a:r>
            <a:r>
              <a:rPr lang="ar-SA" dirty="0" smtClean="0"/>
              <a:t> </a:t>
            </a:r>
            <a:endParaRPr lang="ar-SA" dirty="0"/>
          </a:p>
        </p:txBody>
      </p:sp>
    </p:spTree>
    <p:extLst>
      <p:ext uri="{BB962C8B-B14F-4D97-AF65-F5344CB8AC3E}">
        <p14:creationId xmlns:p14="http://schemas.microsoft.com/office/powerpoint/2010/main" val="34071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635896" y="1600200"/>
            <a:ext cx="5050904" cy="4525963"/>
          </a:xfrm>
        </p:spPr>
        <p:txBody>
          <a:bodyPr>
            <a:normAutofit/>
          </a:bodyPr>
          <a:lstStyle/>
          <a:p>
            <a:pPr marL="0" indent="0">
              <a:buNone/>
            </a:pPr>
            <a:r>
              <a:rPr lang="ar-SA" dirty="0" smtClean="0"/>
              <a:t>وكما ذكرنا، فإن الوقت المحدود، والطاقة الذهنية المحدودة لكل فرد، تجبره على إختيار جزء قليل فقط من المعلومات المعروضة </a:t>
            </a:r>
            <a:r>
              <a:rPr lang="ar-SA" dirty="0" err="1" smtClean="0"/>
              <a:t>عليه.</a:t>
            </a:r>
            <a:r>
              <a:rPr lang="ar-SA" dirty="0" smtClean="0"/>
              <a:t> </a:t>
            </a:r>
          </a:p>
          <a:p>
            <a:pPr marL="0" indent="0">
              <a:buNone/>
            </a:pPr>
            <a:r>
              <a:rPr lang="ar-SA" dirty="0" smtClean="0"/>
              <a:t>فيختار الفرد الوسائل والمضامين الإعلامية التي تخاطب </a:t>
            </a:r>
            <a:r>
              <a:rPr lang="ar-SA" dirty="0"/>
              <a:t>ا</a:t>
            </a:r>
            <a:r>
              <a:rPr lang="ar-SA" dirty="0" smtClean="0"/>
              <a:t>هتمامه ورغباته في الحصول على الأخبار أو الإرشادات، أو التسلية، أو غير ذلك.</a:t>
            </a:r>
            <a:endParaRPr lang="ar-SA" dirty="0"/>
          </a:p>
        </p:txBody>
      </p:sp>
      <p:pic>
        <p:nvPicPr>
          <p:cNvPr id="4" name="صورة 3" descr="STEWART1.jpg"/>
          <p:cNvPicPr>
            <a:picLocks noChangeAspect="1"/>
          </p:cNvPicPr>
          <p:nvPr/>
        </p:nvPicPr>
        <p:blipFill>
          <a:blip r:embed="rId2" cstate="print"/>
          <a:stretch>
            <a:fillRect/>
          </a:stretch>
        </p:blipFill>
        <p:spPr>
          <a:xfrm>
            <a:off x="395536" y="1484784"/>
            <a:ext cx="2833977" cy="3744416"/>
          </a:xfrm>
          <a:prstGeom prst="rect">
            <a:avLst/>
          </a:prstGeom>
        </p:spPr>
      </p:pic>
    </p:spTree>
    <p:extLst>
      <p:ext uri="{BB962C8B-B14F-4D97-AF65-F5344CB8AC3E}">
        <p14:creationId xmlns:p14="http://schemas.microsoft.com/office/powerpoint/2010/main" val="3740639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699792" y="1600200"/>
            <a:ext cx="5987008" cy="4525963"/>
          </a:xfrm>
        </p:spPr>
        <p:txBody>
          <a:bodyPr>
            <a:normAutofit/>
          </a:bodyPr>
          <a:lstStyle/>
          <a:p>
            <a:pPr marL="0" indent="0">
              <a:buNone/>
            </a:pPr>
            <a:r>
              <a:rPr lang="ar-SA" sz="4000" dirty="0" smtClean="0">
                <a:solidFill>
                  <a:srgbClr val="002060"/>
                </a:solidFill>
              </a:rPr>
              <a:t>2- التفسير </a:t>
            </a:r>
            <a:r>
              <a:rPr lang="ar-SA" sz="4000" dirty="0" err="1" smtClean="0">
                <a:solidFill>
                  <a:srgbClr val="002060"/>
                </a:solidFill>
              </a:rPr>
              <a:t>الإنتقائي:</a:t>
            </a:r>
            <a:endParaRPr lang="ar-SA" sz="4000" dirty="0" smtClean="0">
              <a:solidFill>
                <a:srgbClr val="002060"/>
              </a:solidFill>
            </a:endParaRPr>
          </a:p>
          <a:p>
            <a:pPr marL="0" indent="0">
              <a:buNone/>
            </a:pPr>
            <a:r>
              <a:rPr lang="ar-SA" dirty="0" smtClean="0"/>
              <a:t>المقصود بالتفسير </a:t>
            </a:r>
            <a:r>
              <a:rPr lang="ar-SA" dirty="0" err="1" smtClean="0"/>
              <a:t>الإنتقائي </a:t>
            </a:r>
            <a:r>
              <a:rPr lang="ar-SA" dirty="0" smtClean="0"/>
              <a:t>(ويسمى أيضاً الإدراك الإنتقائي): هو أن الفرد يفسر جميع المعلومات التي يتعرض لها من خلال وجهة نظره ومعتقداته الخاصة.</a:t>
            </a:r>
          </a:p>
        </p:txBody>
      </p:sp>
      <p:pic>
        <p:nvPicPr>
          <p:cNvPr id="5" name="صورة 4" descr="understanding-the-brain.jpg"/>
          <p:cNvPicPr>
            <a:picLocks noChangeAspect="1"/>
          </p:cNvPicPr>
          <p:nvPr/>
        </p:nvPicPr>
        <p:blipFill>
          <a:blip r:embed="rId2" cstate="print"/>
          <a:stretch>
            <a:fillRect/>
          </a:stretch>
        </p:blipFill>
        <p:spPr>
          <a:xfrm flipH="1">
            <a:off x="467544" y="1844824"/>
            <a:ext cx="1944217" cy="2592288"/>
          </a:xfrm>
          <a:prstGeom prst="rect">
            <a:avLst/>
          </a:prstGeom>
        </p:spPr>
      </p:pic>
    </p:spTree>
    <p:extLst>
      <p:ext uri="{BB962C8B-B14F-4D97-AF65-F5344CB8AC3E}">
        <p14:creationId xmlns:p14="http://schemas.microsoft.com/office/powerpoint/2010/main" val="135473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2- الفرد يقبل بكل سهولة جميع الأدلة التي تؤيد رأيه، أما الأدلة التي تناقض رأيه، فإنه يحللها ويقيمها بتمعن ويشكك بها، فيسأل: هل هي صحيحة ؟ هل هي موثوقة ؟ من هو مصدرها ؟ ... وغير ذلك.</a:t>
            </a:r>
          </a:p>
          <a:p>
            <a:pPr marL="0" indent="0">
              <a:buNone/>
            </a:pPr>
            <a:r>
              <a:rPr lang="ar-SA" dirty="0" smtClean="0"/>
              <a:t>مثال: مشاهد يتابع برنامج حواري يستضيف خبراء متعارضين في </a:t>
            </a:r>
            <a:r>
              <a:rPr lang="ar-SA" dirty="0" err="1" smtClean="0"/>
              <a:t>الرأي.</a:t>
            </a:r>
            <a:r>
              <a:rPr lang="ar-SA" dirty="0" smtClean="0"/>
              <a:t> فهو يستمع للرأي الذي يتوافق مع وجهة نظره ويقبله بسهولة ولا يشكك </a:t>
            </a:r>
            <a:r>
              <a:rPr lang="ar-SA" dirty="0" err="1" smtClean="0"/>
              <a:t>به</a:t>
            </a:r>
            <a:r>
              <a:rPr lang="ar-SA" dirty="0" smtClean="0"/>
              <a:t>، والرأي الآخر يشكك في معلوماته ويشكك في </a:t>
            </a:r>
            <a:r>
              <a:rPr lang="ar-SA" dirty="0" err="1" smtClean="0"/>
              <a:t>نواياه ...</a:t>
            </a:r>
            <a:r>
              <a:rPr lang="ar-SA" dirty="0" smtClean="0"/>
              <a:t> وغير ذلك.</a:t>
            </a:r>
          </a:p>
          <a:p>
            <a:pPr marL="0" indent="0">
              <a:buNone/>
            </a:pPr>
            <a:endParaRPr lang="ar-SA" dirty="0"/>
          </a:p>
        </p:txBody>
      </p:sp>
    </p:spTree>
    <p:extLst>
      <p:ext uri="{BB962C8B-B14F-4D97-AF65-F5344CB8AC3E}">
        <p14:creationId xmlns:p14="http://schemas.microsoft.com/office/powerpoint/2010/main" val="2383229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843808" y="1600200"/>
            <a:ext cx="5842992" cy="4525963"/>
          </a:xfrm>
        </p:spPr>
        <p:txBody>
          <a:bodyPr>
            <a:normAutofit lnSpcReduction="10000"/>
          </a:bodyPr>
          <a:lstStyle/>
          <a:p>
            <a:pPr marL="0" indent="0">
              <a:buNone/>
            </a:pPr>
            <a:r>
              <a:rPr lang="ar-SA" sz="4000" dirty="0" smtClean="0">
                <a:solidFill>
                  <a:srgbClr val="002060"/>
                </a:solidFill>
              </a:rPr>
              <a:t>3- التذكر </a:t>
            </a:r>
            <a:r>
              <a:rPr lang="ar-SA" sz="4000" dirty="0" err="1" smtClean="0">
                <a:solidFill>
                  <a:srgbClr val="002060"/>
                </a:solidFill>
              </a:rPr>
              <a:t>الإنتقائي:</a:t>
            </a:r>
            <a:endParaRPr lang="ar-SA" sz="4000" dirty="0" smtClean="0">
              <a:solidFill>
                <a:srgbClr val="002060"/>
              </a:solidFill>
            </a:endParaRPr>
          </a:p>
          <a:p>
            <a:pPr marL="0" indent="0">
              <a:buNone/>
            </a:pPr>
            <a:r>
              <a:rPr lang="ar-SA" dirty="0" smtClean="0"/>
              <a:t>المقصود بالتذكر الإنتقائي هو: أن الفرد يتذكر المعلومات والمواضيع التي تهمه شخصياً أكثر من القضايا التي لا </a:t>
            </a:r>
            <a:r>
              <a:rPr lang="ar-SA" dirty="0" err="1" smtClean="0"/>
              <a:t>تهمه.</a:t>
            </a:r>
            <a:r>
              <a:rPr lang="ar-SA" dirty="0" smtClean="0"/>
              <a:t> فكما ذكرنا، الفرد يسعى أصلاً  لمعلومات تهمه وتتوافق مع رأيه الشخصي، وكلما كانت هذه القضايا هامة وحساسة لحياته الشخصية، فهو يتذكرها بشكل أكبر من القضايا أو المواضيع الأخرى.</a:t>
            </a:r>
            <a:endParaRPr lang="ar-SA" dirty="0"/>
          </a:p>
        </p:txBody>
      </p:sp>
      <p:pic>
        <p:nvPicPr>
          <p:cNvPr id="4" name="صورة 3" descr="4674883-433834-people-head-with-memory-stickers.jpg"/>
          <p:cNvPicPr>
            <a:picLocks noChangeAspect="1"/>
          </p:cNvPicPr>
          <p:nvPr/>
        </p:nvPicPr>
        <p:blipFill>
          <a:blip r:embed="rId2" cstate="print"/>
          <a:stretch>
            <a:fillRect/>
          </a:stretch>
        </p:blipFill>
        <p:spPr>
          <a:xfrm>
            <a:off x="467544" y="1556792"/>
            <a:ext cx="2257451" cy="2736304"/>
          </a:xfrm>
          <a:prstGeom prst="rect">
            <a:avLst/>
          </a:prstGeom>
        </p:spPr>
      </p:pic>
    </p:spTree>
    <p:extLst>
      <p:ext uri="{BB962C8B-B14F-4D97-AF65-F5344CB8AC3E}">
        <p14:creationId xmlns:p14="http://schemas.microsoft.com/office/powerpoint/2010/main" val="924568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563888" y="1600200"/>
            <a:ext cx="5122912" cy="4525963"/>
          </a:xfrm>
        </p:spPr>
        <p:txBody>
          <a:bodyPr>
            <a:normAutofit fontScale="92500"/>
          </a:bodyPr>
          <a:lstStyle/>
          <a:p>
            <a:pPr marL="0" indent="0">
              <a:buNone/>
            </a:pPr>
            <a:r>
              <a:rPr lang="ar-SA" sz="4000" u="sng" dirty="0" smtClean="0">
                <a:solidFill>
                  <a:srgbClr val="002060"/>
                </a:solidFill>
              </a:rPr>
              <a:t>أولاً: أساليب القيادة</a:t>
            </a:r>
          </a:p>
          <a:p>
            <a:pPr marL="0" indent="0">
              <a:buNone/>
            </a:pPr>
            <a:r>
              <a:rPr lang="ar-SA" dirty="0" err="1" smtClean="0"/>
              <a:t>أجرى </a:t>
            </a:r>
            <a:r>
              <a:rPr lang="ar-SA" dirty="0" smtClean="0"/>
              <a:t>(</a:t>
            </a:r>
            <a:r>
              <a:rPr lang="ar-SA" dirty="0" err="1" smtClean="0"/>
              <a:t>كيرت</a:t>
            </a:r>
            <a:r>
              <a:rPr lang="ar-SA" dirty="0" smtClean="0"/>
              <a:t> لوين) عدة تجارب تطبيقية حول أنواع القيادة، وأثرها على أفراد </a:t>
            </a:r>
            <a:r>
              <a:rPr lang="ar-SA" dirty="0" err="1" smtClean="0"/>
              <a:t>المجموعة.</a:t>
            </a:r>
            <a:r>
              <a:rPr lang="ar-SA" dirty="0" smtClean="0"/>
              <a:t> وأستنتج أن هناك ثلاثة أنواع أساسية من القيادة هي:</a:t>
            </a:r>
          </a:p>
          <a:p>
            <a:pPr>
              <a:buFontTx/>
              <a:buChar char="-"/>
            </a:pPr>
            <a:r>
              <a:rPr lang="ar-SA" u="sng" dirty="0" smtClean="0">
                <a:solidFill>
                  <a:srgbClr val="002060"/>
                </a:solidFill>
              </a:rPr>
              <a:t>الديموقراطية</a:t>
            </a:r>
          </a:p>
          <a:p>
            <a:pPr>
              <a:buFontTx/>
              <a:buChar char="-"/>
            </a:pPr>
            <a:r>
              <a:rPr lang="ar-SA" u="sng" dirty="0" smtClean="0">
                <a:solidFill>
                  <a:srgbClr val="002060"/>
                </a:solidFill>
              </a:rPr>
              <a:t>الاستبدادية </a:t>
            </a:r>
          </a:p>
          <a:p>
            <a:pPr>
              <a:buFontTx/>
              <a:buChar char="-"/>
            </a:pPr>
            <a:r>
              <a:rPr lang="ar-SA" u="sng" dirty="0" smtClean="0">
                <a:solidFill>
                  <a:srgbClr val="002060"/>
                </a:solidFill>
              </a:rPr>
              <a:t>المحايدة (لا تتدخل كثيرا) </a:t>
            </a:r>
            <a:endParaRPr lang="ar-SA" dirty="0" smtClean="0"/>
          </a:p>
        </p:txBody>
      </p:sp>
      <p:pic>
        <p:nvPicPr>
          <p:cNvPr id="4" name="صورة 3" descr="leader1.jpg"/>
          <p:cNvPicPr>
            <a:picLocks noChangeAspect="1"/>
          </p:cNvPicPr>
          <p:nvPr/>
        </p:nvPicPr>
        <p:blipFill>
          <a:blip r:embed="rId2" cstate="print"/>
          <a:stretch>
            <a:fillRect/>
          </a:stretch>
        </p:blipFill>
        <p:spPr>
          <a:xfrm>
            <a:off x="539552" y="1628800"/>
            <a:ext cx="2789978" cy="216024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وأيضاً، كما ذكرنا، فإن الطاقة الذهنية للفرد محدودة، والقدرة على التذكر محدودة، فيلجأ الفرد إلى إختيار القضايا والمواضيع التي يرى أنها جديرة بالتذكر، وبقية المواضيع يتركها تتلاشى من الذاكرة.</a:t>
            </a:r>
            <a:endParaRPr lang="ar-SA" dirty="0"/>
          </a:p>
        </p:txBody>
      </p:sp>
      <p:pic>
        <p:nvPicPr>
          <p:cNvPr id="4" name="صورة 3" descr="Thinking.jpg"/>
          <p:cNvPicPr>
            <a:picLocks noChangeAspect="1"/>
          </p:cNvPicPr>
          <p:nvPr/>
        </p:nvPicPr>
        <p:blipFill>
          <a:blip r:embed="rId2" cstate="print"/>
          <a:stretch>
            <a:fillRect/>
          </a:stretch>
        </p:blipFill>
        <p:spPr>
          <a:xfrm>
            <a:off x="539552" y="1772816"/>
            <a:ext cx="3132495" cy="2420888"/>
          </a:xfrm>
          <a:prstGeom prst="rect">
            <a:avLst/>
          </a:prstGeom>
        </p:spPr>
      </p:pic>
    </p:spTree>
    <p:extLst>
      <p:ext uri="{BB962C8B-B14F-4D97-AF65-F5344CB8AC3E}">
        <p14:creationId xmlns:p14="http://schemas.microsoft.com/office/powerpoint/2010/main" val="408980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23928" y="1600200"/>
            <a:ext cx="4762872" cy="4525963"/>
          </a:xfrm>
        </p:spPr>
        <p:txBody>
          <a:bodyPr>
            <a:normAutofit/>
          </a:bodyPr>
          <a:lstStyle/>
          <a:p>
            <a:pPr marL="0" indent="0">
              <a:buNone/>
            </a:pPr>
            <a:r>
              <a:rPr lang="ar-SA" sz="4000" dirty="0" smtClean="0">
                <a:solidFill>
                  <a:srgbClr val="002060"/>
                </a:solidFill>
              </a:rPr>
              <a:t>4- السلوك </a:t>
            </a:r>
            <a:r>
              <a:rPr lang="ar-SA" sz="4000" dirty="0" err="1" smtClean="0">
                <a:solidFill>
                  <a:srgbClr val="002060"/>
                </a:solidFill>
              </a:rPr>
              <a:t>الإنتقائي:</a:t>
            </a:r>
            <a:endParaRPr lang="ar-SA" sz="4000" dirty="0" smtClean="0">
              <a:solidFill>
                <a:srgbClr val="002060"/>
              </a:solidFill>
            </a:endParaRPr>
          </a:p>
          <a:p>
            <a:pPr marL="0" indent="0">
              <a:buNone/>
            </a:pPr>
            <a:r>
              <a:rPr lang="ar-SA" dirty="0" smtClean="0"/>
              <a:t>العملية الرابعة والأخيرة هي  السلوك </a:t>
            </a:r>
            <a:r>
              <a:rPr lang="ar-SA" dirty="0" err="1" smtClean="0"/>
              <a:t>الإنتقائي.</a:t>
            </a:r>
            <a:r>
              <a:rPr lang="ar-SA" dirty="0" smtClean="0"/>
              <a:t> والمقصود بالسلوك الإنتقائي هو: الإجراء الفعلي الذي يتخذه الفرد بناء على ما يتعرض له في وسائل الإعلام، وهل فعل الشيء الذي طلبه القائم </a:t>
            </a:r>
            <a:r>
              <a:rPr lang="ar-SA" dirty="0" err="1" smtClean="0"/>
              <a:t>بالاتصال؟</a:t>
            </a:r>
            <a:endParaRPr lang="ar-SA" dirty="0"/>
          </a:p>
        </p:txBody>
      </p:sp>
      <p:pic>
        <p:nvPicPr>
          <p:cNvPr id="4" name="صورة 3" descr="Take-Action.jpg"/>
          <p:cNvPicPr>
            <a:picLocks noChangeAspect="1"/>
          </p:cNvPicPr>
          <p:nvPr/>
        </p:nvPicPr>
        <p:blipFill>
          <a:blip r:embed="rId2" cstate="print"/>
          <a:stretch>
            <a:fillRect/>
          </a:stretch>
        </p:blipFill>
        <p:spPr>
          <a:xfrm>
            <a:off x="539552" y="1628800"/>
            <a:ext cx="3384376" cy="2538282"/>
          </a:xfrm>
          <a:prstGeom prst="rect">
            <a:avLst/>
          </a:prstGeom>
        </p:spPr>
      </p:pic>
    </p:spTree>
    <p:extLst>
      <p:ext uri="{BB962C8B-B14F-4D97-AF65-F5344CB8AC3E}">
        <p14:creationId xmlns:p14="http://schemas.microsoft.com/office/powerpoint/2010/main" val="1338049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فالمقصود هو السلوك الفعلي، </a:t>
            </a:r>
            <a:r>
              <a:rPr lang="ar-SA" dirty="0" err="1" smtClean="0"/>
              <a:t>مثل:</a:t>
            </a:r>
            <a:endParaRPr lang="ar-SA" dirty="0" smtClean="0"/>
          </a:p>
          <a:p>
            <a:pPr marL="0" indent="0">
              <a:buNone/>
            </a:pPr>
            <a:r>
              <a:rPr lang="ar-SA" dirty="0" smtClean="0"/>
              <a:t> شراء سلعة معينة بعد مشاهدة إعلان </a:t>
            </a:r>
            <a:r>
              <a:rPr lang="ar-SA" dirty="0" err="1" smtClean="0"/>
              <a:t>عنها.</a:t>
            </a:r>
            <a:r>
              <a:rPr lang="ar-SA" dirty="0" smtClean="0"/>
              <a:t> أو التبرع بالمال، أو التبرع بالدم، بعد مشاهدة أو سماع حملة </a:t>
            </a:r>
            <a:r>
              <a:rPr lang="ar-SA" dirty="0" err="1" smtClean="0"/>
              <a:t>توعوية</a:t>
            </a:r>
            <a:r>
              <a:rPr lang="ar-SA" dirty="0" smtClean="0"/>
              <a:t> </a:t>
            </a:r>
            <a:r>
              <a:rPr lang="ar-SA" dirty="0" err="1" smtClean="0"/>
              <a:t>خيرية.</a:t>
            </a:r>
            <a:r>
              <a:rPr lang="ar-SA" dirty="0" smtClean="0"/>
              <a:t> </a:t>
            </a:r>
            <a:br>
              <a:rPr lang="ar-SA" dirty="0" smtClean="0"/>
            </a:br>
            <a:r>
              <a:rPr lang="ar-SA" dirty="0" smtClean="0"/>
              <a:t/>
            </a:r>
            <a:br>
              <a:rPr lang="ar-SA" dirty="0" smtClean="0"/>
            </a:br>
            <a:r>
              <a:rPr lang="ar-SA" dirty="0" smtClean="0"/>
              <a:t>أو الإقتصاد في استهلاك الماء بعد قراءة إعلان توعوي في الجريدة، أو التصويت في </a:t>
            </a:r>
            <a:r>
              <a:rPr lang="ar-SA" dirty="0" err="1" smtClean="0"/>
              <a:t>الإنتخابات</a:t>
            </a:r>
            <a:r>
              <a:rPr lang="ar-SA" dirty="0" smtClean="0"/>
              <a:t> ...وغيرها من الأمثلة الكثيرة.</a:t>
            </a:r>
          </a:p>
          <a:p>
            <a:pPr marL="0" indent="0">
              <a:buNone/>
            </a:pPr>
            <a:endParaRPr lang="ar-SA" dirty="0"/>
          </a:p>
        </p:txBody>
      </p:sp>
    </p:spTree>
    <p:extLst>
      <p:ext uri="{BB962C8B-B14F-4D97-AF65-F5344CB8AC3E}">
        <p14:creationId xmlns:p14="http://schemas.microsoft.com/office/powerpoint/2010/main" val="3991254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39552" y="1600200"/>
            <a:ext cx="8147248" cy="4525963"/>
          </a:xfrm>
        </p:spPr>
        <p:txBody>
          <a:bodyPr>
            <a:normAutofit/>
          </a:bodyPr>
          <a:lstStyle/>
          <a:p>
            <a:pPr marL="0" indent="0">
              <a:buNone/>
            </a:pPr>
            <a:r>
              <a:rPr lang="ar-SA" dirty="0" smtClean="0"/>
              <a:t>ومن الملاحظ أن السلوك هو أصعب مرحلة من وجهة نظر القائم </a:t>
            </a:r>
            <a:r>
              <a:rPr lang="ar-SA" dirty="0" err="1" smtClean="0"/>
              <a:t>بالإتصال </a:t>
            </a:r>
            <a:r>
              <a:rPr lang="ar-SA" dirty="0" smtClean="0"/>
              <a:t>(أي القائم على الحملة الإعلامية مثلاً</a:t>
            </a:r>
            <a:r>
              <a:rPr lang="ar-SA" dirty="0" err="1" smtClean="0"/>
              <a:t>).</a:t>
            </a:r>
            <a:r>
              <a:rPr lang="ar-SA" dirty="0" smtClean="0"/>
              <a:t> فقد يختار الفرد المراحل الأولى، وهي التعرض، والتفسير، والتذكر، ولكنه لا يختار السلوك النهائي، فلا يشتري السلعة، أو لا يتبرع بالمال أو بالدم، ولا يقتصد في </a:t>
            </a:r>
            <a:r>
              <a:rPr lang="ar-SA" dirty="0"/>
              <a:t>ا</a:t>
            </a:r>
            <a:r>
              <a:rPr lang="ar-SA" dirty="0" smtClean="0"/>
              <a:t>ستهلاك الماء، ولا يصوت في الإنتخابات وغير ذلك.</a:t>
            </a:r>
            <a:endParaRPr lang="ar-SA" dirty="0"/>
          </a:p>
        </p:txBody>
      </p:sp>
    </p:spTree>
    <p:extLst>
      <p:ext uri="{BB962C8B-B14F-4D97-AF65-F5344CB8AC3E}">
        <p14:creationId xmlns:p14="http://schemas.microsoft.com/office/powerpoint/2010/main" val="249808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764704"/>
            <a:ext cx="5122912" cy="5616624"/>
          </a:xfrm>
        </p:spPr>
        <p:txBody>
          <a:bodyPr>
            <a:normAutofit fontScale="92500"/>
          </a:bodyPr>
          <a:lstStyle/>
          <a:p>
            <a:pPr marL="0" indent="0">
              <a:buNone/>
            </a:pPr>
            <a:r>
              <a:rPr lang="ar-SA" sz="4000" dirty="0" smtClean="0">
                <a:solidFill>
                  <a:srgbClr val="002060"/>
                </a:solidFill>
              </a:rPr>
              <a:t>خلاصة مفهوم العمليات الانتقائية:</a:t>
            </a:r>
          </a:p>
          <a:p>
            <a:pPr marL="0" indent="0">
              <a:buNone/>
            </a:pPr>
            <a:r>
              <a:rPr lang="ar-SA" dirty="0" smtClean="0"/>
              <a:t>العمليات الانتقائية هي أربع مراحل يجب أن يمر بها الفرد حتى يتحقق أثر الإعلام عليه. فيجب أن يتعرض وينتبه للرسالة الإعلامية، أولاً، ثم يجب أن يفسرها التفسير المناسب، أي يقتنع بصحتها ومناسبتها له، ثم يجب أن يتذكرها حتى ولو بعد مرور وقت طويل، بحيث إذا جاء وقت السلوك المطلوب فإنه يفعله، فيشتري السلعة مثلاً، أو يتبرع، أو </a:t>
            </a:r>
            <a:r>
              <a:rPr lang="ar-SA" dirty="0" err="1" smtClean="0"/>
              <a:t>يصوت ...</a:t>
            </a:r>
            <a:r>
              <a:rPr lang="ar-SA" dirty="0" smtClean="0"/>
              <a:t> وغير </a:t>
            </a:r>
            <a:r>
              <a:rPr lang="ar-SA" dirty="0" err="1" smtClean="0"/>
              <a:t>ذلك؟</a:t>
            </a:r>
            <a:endParaRPr lang="ar-SA" dirty="0"/>
          </a:p>
        </p:txBody>
      </p:sp>
      <p:pic>
        <p:nvPicPr>
          <p:cNvPr id="4" name="صورة 3" descr="tv-remote_1972811c.jpg"/>
          <p:cNvPicPr>
            <a:picLocks noChangeAspect="1"/>
          </p:cNvPicPr>
          <p:nvPr/>
        </p:nvPicPr>
        <p:blipFill>
          <a:blip r:embed="rId2" cstate="print"/>
          <a:stretch>
            <a:fillRect/>
          </a:stretch>
        </p:blipFill>
        <p:spPr>
          <a:xfrm>
            <a:off x="395536" y="1196752"/>
            <a:ext cx="3036414" cy="1894458"/>
          </a:xfrm>
          <a:prstGeom prst="rect">
            <a:avLst/>
          </a:prstGeom>
        </p:spPr>
      </p:pic>
    </p:spTree>
    <p:extLst>
      <p:ext uri="{BB962C8B-B14F-4D97-AF65-F5344CB8AC3E}">
        <p14:creationId xmlns:p14="http://schemas.microsoft.com/office/powerpoint/2010/main" val="2261033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وبسبب وجود العمليات </a:t>
            </a:r>
            <a:r>
              <a:rPr lang="ar-SA" dirty="0" err="1" smtClean="0"/>
              <a:t>الإنتقائية</a:t>
            </a:r>
            <a:r>
              <a:rPr lang="ar-SA" dirty="0" smtClean="0"/>
              <a:t>، والتي هي مجموعة خصائص نفسية وعوامل إجتماعية تحدد مدى تعرض الفرد لوسائل الإعلام، وصل فريق من </a:t>
            </a:r>
            <a:r>
              <a:rPr lang="ar-SA" dirty="0" err="1" smtClean="0"/>
              <a:t>العلماء </a:t>
            </a:r>
            <a:r>
              <a:rPr lang="ar-SA" dirty="0" smtClean="0"/>
              <a:t>(وأشهرهم في هذا المجال جوزيف </a:t>
            </a:r>
            <a:r>
              <a:rPr lang="ar-SA" dirty="0" err="1" smtClean="0"/>
              <a:t>كلابر</a:t>
            </a:r>
            <a:r>
              <a:rPr lang="ar-SA" dirty="0" smtClean="0"/>
              <a:t>) إلى مقولة أن تأثيرات وسائل الإعلام على الأفراد ضعيفة </a:t>
            </a:r>
            <a:r>
              <a:rPr lang="ar-SA" dirty="0" err="1" smtClean="0"/>
              <a:t>ومحدودة.</a:t>
            </a:r>
            <a:r>
              <a:rPr lang="ar-SA" dirty="0" smtClean="0"/>
              <a:t> </a:t>
            </a:r>
            <a:br>
              <a:rPr lang="ar-SA" dirty="0" smtClean="0"/>
            </a:br>
            <a:r>
              <a:rPr lang="ar-SA" dirty="0" smtClean="0"/>
              <a:t/>
            </a:r>
            <a:br>
              <a:rPr lang="ar-SA" dirty="0" smtClean="0"/>
            </a:br>
            <a:r>
              <a:rPr lang="ar-SA" dirty="0" smtClean="0"/>
              <a:t>وقال هؤلاء العلماء إن وسائل الإعلام لا تستطيع إجبار الفرد على التعرض، ولا التفسير، ولا التذكر، ولا السلوك، فكل هذه العمليات ترجع للفرد نفسه، من وجهة نظرهم.</a:t>
            </a:r>
            <a:endParaRPr lang="ar-SA" dirty="0"/>
          </a:p>
        </p:txBody>
      </p:sp>
    </p:spTree>
    <p:extLst>
      <p:ext uri="{BB962C8B-B14F-4D97-AF65-F5344CB8AC3E}">
        <p14:creationId xmlns:p14="http://schemas.microsoft.com/office/powerpoint/2010/main" val="1730562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07904" y="764704"/>
            <a:ext cx="4978896" cy="5472608"/>
          </a:xfrm>
        </p:spPr>
        <p:txBody>
          <a:bodyPr>
            <a:normAutofit/>
          </a:bodyPr>
          <a:lstStyle/>
          <a:p>
            <a:pPr marL="0" indent="0">
              <a:buNone/>
            </a:pPr>
            <a:r>
              <a:rPr lang="ar-SA" sz="4000" dirty="0" smtClean="0">
                <a:solidFill>
                  <a:srgbClr val="002060"/>
                </a:solidFill>
              </a:rPr>
              <a:t>الجمهور </a:t>
            </a:r>
            <a:r>
              <a:rPr lang="ar-SA" sz="4000" dirty="0" err="1" smtClean="0">
                <a:solidFill>
                  <a:srgbClr val="002060"/>
                </a:solidFill>
              </a:rPr>
              <a:t>النشط:</a:t>
            </a:r>
            <a:endParaRPr lang="ar-SA" sz="4000" dirty="0" smtClean="0">
              <a:solidFill>
                <a:srgbClr val="002060"/>
              </a:solidFill>
            </a:endParaRPr>
          </a:p>
          <a:p>
            <a:pPr marL="0" indent="0">
              <a:buNone/>
            </a:pPr>
            <a:r>
              <a:rPr lang="ar-SA" dirty="0" smtClean="0"/>
              <a:t>وبناء على ذلك كله، ظهر مفهوم (الجمهور النشط)، الذي يقول إن جمهور وسائل الإعلام هو الذي يختار الوسائل والمضامين التي تعجبه ويرغب بمتابعتها. فلا يمكن أن نعتبره جمهوراً (سلبياً)، وهو ليس (ضحية) لوسائل الإعلام، كما كانت تقول (نظرية الأثر القوي).</a:t>
            </a:r>
            <a:br>
              <a:rPr lang="ar-SA" dirty="0" smtClean="0"/>
            </a:br>
            <a:endParaRPr lang="ar-SA" dirty="0" smtClean="0"/>
          </a:p>
        </p:txBody>
      </p:sp>
      <p:pic>
        <p:nvPicPr>
          <p:cNvPr id="4" name="صورة 3" descr="5032365551_ac2fb167b5_z.jpg"/>
          <p:cNvPicPr>
            <a:picLocks noChangeAspect="1"/>
          </p:cNvPicPr>
          <p:nvPr/>
        </p:nvPicPr>
        <p:blipFill>
          <a:blip r:embed="rId2" cstate="print"/>
          <a:stretch>
            <a:fillRect/>
          </a:stretch>
        </p:blipFill>
        <p:spPr>
          <a:xfrm>
            <a:off x="395536" y="1052736"/>
            <a:ext cx="2755233" cy="2564904"/>
          </a:xfrm>
          <a:prstGeom prst="rect">
            <a:avLst/>
          </a:prstGeom>
          <a:ln w="9525">
            <a:solidFill>
              <a:schemeClr val="tx1"/>
            </a:solidFill>
          </a:ln>
        </p:spPr>
      </p:pic>
    </p:spTree>
    <p:extLst>
      <p:ext uri="{BB962C8B-B14F-4D97-AF65-F5344CB8AC3E}">
        <p14:creationId xmlns:p14="http://schemas.microsoft.com/office/powerpoint/2010/main" val="3588204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268760"/>
            <a:ext cx="7772400" cy="1800200"/>
          </a:xfrm>
        </p:spPr>
        <p:txBody>
          <a:bodyPr>
            <a:normAutofit fontScale="90000"/>
          </a:bodyPr>
          <a:lstStyle/>
          <a:p>
            <a:r>
              <a:rPr lang="ar-SA" sz="4900" dirty="0" smtClean="0">
                <a:solidFill>
                  <a:srgbClr val="002060"/>
                </a:solidFill>
              </a:rPr>
              <a:t>نظريات الاتصال</a:t>
            </a:r>
            <a:br>
              <a:rPr lang="ar-SA" sz="4900" dirty="0" smtClean="0">
                <a:solidFill>
                  <a:srgbClr val="002060"/>
                </a:solidFill>
              </a:rPr>
            </a:br>
            <a:r>
              <a:rPr lang="ar-SA" sz="4000" dirty="0" smtClean="0">
                <a:solidFill>
                  <a:srgbClr val="005C2A"/>
                </a:solidFill>
              </a:rPr>
              <a:t>المحاضرة السابعة</a:t>
            </a:r>
            <a:br>
              <a:rPr lang="ar-SA" sz="4000" dirty="0" smtClean="0">
                <a:solidFill>
                  <a:srgbClr val="005C2A"/>
                </a:solidFill>
              </a:rPr>
            </a:br>
            <a:r>
              <a:rPr lang="ar-SA" sz="4900" dirty="0" smtClean="0">
                <a:solidFill>
                  <a:srgbClr val="960000"/>
                </a:solidFill>
              </a:rPr>
              <a:t>الإستخدامات والإشباعات</a:t>
            </a:r>
            <a:br>
              <a:rPr lang="ar-SA" sz="4900" dirty="0" smtClean="0">
                <a:solidFill>
                  <a:srgbClr val="960000"/>
                </a:solidFill>
              </a:rPr>
            </a:br>
            <a:r>
              <a:rPr lang="ar-SA" dirty="0" smtClean="0"/>
              <a:t/>
            </a:r>
            <a:br>
              <a:rPr lang="ar-SA" dirty="0" smtClean="0"/>
            </a:br>
            <a:endParaRPr lang="ar-SA" dirty="0"/>
          </a:p>
        </p:txBody>
      </p:sp>
      <p:pic>
        <p:nvPicPr>
          <p:cNvPr id="4" name="صورة 3" descr="MASS MEDIA 3.jpg"/>
          <p:cNvPicPr>
            <a:picLocks noChangeAspect="1"/>
          </p:cNvPicPr>
          <p:nvPr/>
        </p:nvPicPr>
        <p:blipFill>
          <a:blip r:embed="rId2" cstate="print"/>
          <a:stretch>
            <a:fillRect/>
          </a:stretch>
        </p:blipFill>
        <p:spPr>
          <a:xfrm>
            <a:off x="2627784" y="2780928"/>
            <a:ext cx="3528392" cy="2330595"/>
          </a:xfrm>
          <a:prstGeom prst="rect">
            <a:avLst/>
          </a:prstGeom>
        </p:spPr>
      </p:pic>
    </p:spTree>
    <p:extLst>
      <p:ext uri="{BB962C8B-B14F-4D97-AF65-F5344CB8AC3E}">
        <p14:creationId xmlns:p14="http://schemas.microsoft.com/office/powerpoint/2010/main" val="302795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نظرية الإستخدامات والإشباعات</a:t>
            </a:r>
            <a:endParaRPr lang="ar-SA" dirty="0">
              <a:solidFill>
                <a:srgbClr val="002060"/>
              </a:solidFill>
            </a:endParaRPr>
          </a:p>
        </p:txBody>
      </p:sp>
      <p:sp>
        <p:nvSpPr>
          <p:cNvPr id="3" name="عنصر نائب للمحتوى 2"/>
          <p:cNvSpPr>
            <a:spLocks noGrp="1"/>
          </p:cNvSpPr>
          <p:nvPr>
            <p:ph idx="1"/>
          </p:nvPr>
        </p:nvSpPr>
        <p:spPr>
          <a:xfrm>
            <a:off x="3923928" y="1600200"/>
            <a:ext cx="4762872" cy="4525963"/>
          </a:xfrm>
        </p:spPr>
        <p:txBody>
          <a:bodyPr>
            <a:normAutofit lnSpcReduction="10000"/>
          </a:bodyPr>
          <a:lstStyle/>
          <a:p>
            <a:pPr marL="0" indent="0">
              <a:buNone/>
            </a:pPr>
            <a:r>
              <a:rPr lang="ar-SA" dirty="0" smtClean="0"/>
              <a:t>في المحاضرة السابقة، تحدثنا عن العمليات </a:t>
            </a:r>
            <a:r>
              <a:rPr lang="ar-SA" dirty="0" err="1" smtClean="0"/>
              <a:t>الإختيارية</a:t>
            </a:r>
            <a:r>
              <a:rPr lang="ar-SA" dirty="0" smtClean="0"/>
              <a:t>، وعرفنا </a:t>
            </a:r>
            <a:r>
              <a:rPr lang="ar-SA" dirty="0" err="1" smtClean="0"/>
              <a:t>أن </a:t>
            </a:r>
            <a:r>
              <a:rPr lang="ar-SA" dirty="0" smtClean="0"/>
              <a:t>(نظريات الأثر الضعيف) تقول بأن </a:t>
            </a:r>
            <a:r>
              <a:rPr lang="ar-SA" dirty="0" err="1" smtClean="0"/>
              <a:t>الجمهور </a:t>
            </a:r>
            <a:r>
              <a:rPr lang="ar-SA" dirty="0" smtClean="0"/>
              <a:t>(نشط) </a:t>
            </a:r>
            <a:r>
              <a:rPr lang="ar-SA" dirty="0" err="1" smtClean="0"/>
              <a:t>وليس </a:t>
            </a:r>
            <a:r>
              <a:rPr lang="ar-SA" dirty="0" smtClean="0"/>
              <a:t>(سلبياً)، وهو الذي يختار الوسيلة الإعلامية والمحتوى الإعلامي الذي يريد.</a:t>
            </a:r>
          </a:p>
          <a:p>
            <a:pPr marL="0" indent="0">
              <a:buNone/>
            </a:pPr>
            <a:r>
              <a:rPr lang="ar-SA" dirty="0" smtClean="0"/>
              <a:t>ومن أهم النظريات التي تمثل هذا التوجه نظرية </a:t>
            </a:r>
            <a:r>
              <a:rPr lang="ar-SA" dirty="0" err="1" smtClean="0"/>
              <a:t>بإسم</a:t>
            </a:r>
            <a:r>
              <a:rPr lang="ar-SA" dirty="0" smtClean="0"/>
              <a:t> (الإستخدامات والإشباعات</a:t>
            </a:r>
            <a:r>
              <a:rPr lang="ar-SA" dirty="0" err="1" smtClean="0"/>
              <a:t>).</a:t>
            </a:r>
            <a:endParaRPr lang="ar-SA" dirty="0"/>
          </a:p>
        </p:txBody>
      </p:sp>
      <p:pic>
        <p:nvPicPr>
          <p:cNvPr id="4" name="صورة 3" descr="Watch-TV-on-PC-a.jpg"/>
          <p:cNvPicPr>
            <a:picLocks noChangeAspect="1"/>
          </p:cNvPicPr>
          <p:nvPr/>
        </p:nvPicPr>
        <p:blipFill>
          <a:blip r:embed="rId2" cstate="print"/>
          <a:stretch>
            <a:fillRect/>
          </a:stretch>
        </p:blipFill>
        <p:spPr>
          <a:xfrm>
            <a:off x="611560" y="1844824"/>
            <a:ext cx="2983983" cy="2232248"/>
          </a:xfrm>
          <a:prstGeom prst="rect">
            <a:avLst/>
          </a:prstGeom>
        </p:spPr>
      </p:pic>
    </p:spTree>
    <p:extLst>
      <p:ext uri="{BB962C8B-B14F-4D97-AF65-F5344CB8AC3E}">
        <p14:creationId xmlns:p14="http://schemas.microsoft.com/office/powerpoint/2010/main" val="534019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والمقصود </a:t>
            </a:r>
            <a:r>
              <a:rPr lang="ar-SA" sz="4000" dirty="0" err="1" smtClean="0">
                <a:solidFill>
                  <a:srgbClr val="002060"/>
                </a:solidFill>
              </a:rPr>
              <a:t>بـ</a:t>
            </a:r>
            <a:r>
              <a:rPr lang="ar-SA" sz="4000" dirty="0" smtClean="0">
                <a:solidFill>
                  <a:srgbClr val="002060"/>
                </a:solidFill>
              </a:rPr>
              <a:t> (الإستخدامات والإشباعات) </a:t>
            </a:r>
            <a:r>
              <a:rPr lang="ar-SA" sz="4000" dirty="0" err="1" smtClean="0">
                <a:solidFill>
                  <a:srgbClr val="002060"/>
                </a:solidFill>
              </a:rPr>
              <a:t>هو:</a:t>
            </a:r>
            <a:r>
              <a:rPr lang="ar-SA" sz="4000" dirty="0" smtClean="0">
                <a:solidFill>
                  <a:srgbClr val="002060"/>
                </a:solidFill>
              </a:rPr>
              <a:t> </a:t>
            </a:r>
          </a:p>
          <a:p>
            <a:pPr marL="0" indent="0">
              <a:buNone/>
            </a:pPr>
            <a:r>
              <a:rPr lang="ar-SA" dirty="0" smtClean="0"/>
              <a:t>ما هي الوسيلة أو المحتوى الذي يختاره الجمهور و(يستخدمه)؟ وما هي الرغبات التي يسعى الجمهور (لإشباعها) عن طريق وسائل الإعلام ؟</a:t>
            </a:r>
          </a:p>
          <a:p>
            <a:pPr marL="0" indent="0">
              <a:buNone/>
            </a:pPr>
            <a:r>
              <a:rPr lang="ar-SA" dirty="0" smtClean="0"/>
              <a:t>فهناك </a:t>
            </a:r>
            <a:r>
              <a:rPr lang="ar-SA" dirty="0" err="1" smtClean="0"/>
              <a:t>فرد </a:t>
            </a:r>
            <a:r>
              <a:rPr lang="ar-SA" dirty="0" smtClean="0"/>
              <a:t>(يستخدم) </a:t>
            </a:r>
            <a:r>
              <a:rPr lang="ar-SA" dirty="0" err="1" smtClean="0"/>
              <a:t>الجريدة </a:t>
            </a:r>
            <a:r>
              <a:rPr lang="ar-SA" dirty="0" smtClean="0"/>
              <a:t>(ليشبع) رغبته في الحصول على المعلومات والأخبار.</a:t>
            </a:r>
          </a:p>
          <a:p>
            <a:pPr marL="0" indent="0">
              <a:buNone/>
            </a:pPr>
            <a:r>
              <a:rPr lang="ar-SA" dirty="0" smtClean="0"/>
              <a:t>وهناك فرد </a:t>
            </a:r>
            <a:r>
              <a:rPr lang="ar-SA" dirty="0" err="1" smtClean="0"/>
              <a:t>آخر </a:t>
            </a:r>
            <a:r>
              <a:rPr lang="ar-SA" dirty="0" smtClean="0"/>
              <a:t>(يستخدم) </a:t>
            </a:r>
            <a:r>
              <a:rPr lang="ar-SA" dirty="0" err="1" smtClean="0"/>
              <a:t>التلفزيون </a:t>
            </a:r>
            <a:r>
              <a:rPr lang="ar-SA" dirty="0" smtClean="0"/>
              <a:t>(ليشبع) رغبته بالتسلية، فيشاهد مسلسلات، أو أفلام، أو مباريات كرة </a:t>
            </a:r>
            <a:r>
              <a:rPr lang="ar-SA" dirty="0" err="1" smtClean="0"/>
              <a:t>قدم </a:t>
            </a:r>
            <a:r>
              <a:rPr lang="ar-SA" dirty="0" smtClean="0"/>
              <a:t>...</a:t>
            </a:r>
            <a:r>
              <a:rPr lang="ar-SA" dirty="0" err="1" smtClean="0"/>
              <a:t>إلخ.</a:t>
            </a:r>
            <a:endParaRPr lang="ar-SA" dirty="0"/>
          </a:p>
        </p:txBody>
      </p:sp>
    </p:spTree>
    <p:extLst>
      <p:ext uri="{BB962C8B-B14F-4D97-AF65-F5344CB8AC3E}">
        <p14:creationId xmlns:p14="http://schemas.microsoft.com/office/powerpoint/2010/main" val="203102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91880" y="1600200"/>
            <a:ext cx="5194920" cy="4525963"/>
          </a:xfrm>
        </p:spPr>
        <p:txBody>
          <a:bodyPr>
            <a:normAutofit/>
          </a:bodyPr>
          <a:lstStyle/>
          <a:p>
            <a:pPr marL="0" indent="0">
              <a:buNone/>
            </a:pPr>
            <a:r>
              <a:rPr lang="ar-SA" sz="4000" dirty="0" smtClean="0">
                <a:solidFill>
                  <a:srgbClr val="002060"/>
                </a:solidFill>
              </a:rPr>
              <a:t>ثانياً: إتخاذ القرار في المجموعات الصغيرة</a:t>
            </a:r>
          </a:p>
          <a:p>
            <a:pPr marL="0" indent="0">
              <a:buNone/>
            </a:pPr>
            <a:r>
              <a:rPr lang="ar-SA" dirty="0" smtClean="0"/>
              <a:t>كذلك أجرى (كيرت لوين) دراسات على مجموعات مختلفة من المواطنين لمعرفة كيفية إتخاذ القرارات، مثلاً، في الشراء والاستهلاك. وكان من أهم نتائج </a:t>
            </a:r>
            <a:r>
              <a:rPr lang="ar-SA" dirty="0" err="1" smtClean="0"/>
              <a:t>البحث:</a:t>
            </a:r>
            <a:endParaRPr lang="ar-SA" dirty="0" smtClean="0"/>
          </a:p>
        </p:txBody>
      </p:sp>
      <p:pic>
        <p:nvPicPr>
          <p:cNvPr id="4" name="صورة 3" descr="41-150x105.jpg"/>
          <p:cNvPicPr>
            <a:picLocks noChangeAspect="1"/>
          </p:cNvPicPr>
          <p:nvPr/>
        </p:nvPicPr>
        <p:blipFill>
          <a:blip r:embed="rId2" cstate="print"/>
          <a:stretch>
            <a:fillRect/>
          </a:stretch>
        </p:blipFill>
        <p:spPr>
          <a:xfrm>
            <a:off x="683567" y="1844824"/>
            <a:ext cx="3096345" cy="2167441"/>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الفرق بين هذه النظرية و(نظرية الأثر القوي) هو أن نظرية الأثر القوي تسأل : كيف يؤثر الإعلام في المتلقي ؟ أما نظرية (الإستخدامات والإشباعات) فتقلب السؤال، وتقول:</a:t>
            </a:r>
          </a:p>
          <a:p>
            <a:pPr marL="0" indent="0">
              <a:buNone/>
            </a:pPr>
            <a:endParaRPr lang="ar-SA" dirty="0" smtClean="0"/>
          </a:p>
          <a:p>
            <a:pPr marL="0" indent="0">
              <a:buNone/>
            </a:pPr>
            <a:r>
              <a:rPr lang="ar-SA" sz="3600" dirty="0" smtClean="0">
                <a:solidFill>
                  <a:srgbClr val="002060"/>
                </a:solidFill>
              </a:rPr>
              <a:t>لا تسأل ماذا يفعل الإعلام بالناس، ولكن اسأل ماذا يفعل الناس بالإعلام ؟</a:t>
            </a:r>
            <a:endParaRPr lang="ar-SA" sz="3600" dirty="0">
              <a:solidFill>
                <a:srgbClr val="002060"/>
              </a:solidFill>
            </a:endParaRPr>
          </a:p>
        </p:txBody>
      </p:sp>
    </p:spTree>
    <p:extLst>
      <p:ext uri="{BB962C8B-B14F-4D97-AF65-F5344CB8AC3E}">
        <p14:creationId xmlns:p14="http://schemas.microsoft.com/office/powerpoint/2010/main" val="3464552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بداية النظرية</a:t>
            </a:r>
            <a:endParaRPr lang="ar-SA" dirty="0">
              <a:solidFill>
                <a:srgbClr val="002060"/>
              </a:solidFill>
            </a:endParaRPr>
          </a:p>
        </p:txBody>
      </p:sp>
      <p:sp>
        <p:nvSpPr>
          <p:cNvPr id="3" name="عنصر نائب للمحتوى 2"/>
          <p:cNvSpPr>
            <a:spLocks noGrp="1"/>
          </p:cNvSpPr>
          <p:nvPr>
            <p:ph idx="1"/>
          </p:nvPr>
        </p:nvSpPr>
        <p:spPr>
          <a:xfrm>
            <a:off x="3779912" y="1600200"/>
            <a:ext cx="4906888" cy="4525963"/>
          </a:xfrm>
        </p:spPr>
        <p:txBody>
          <a:bodyPr>
            <a:normAutofit/>
          </a:bodyPr>
          <a:lstStyle/>
          <a:p>
            <a:pPr marL="0" indent="0">
              <a:buNone/>
            </a:pPr>
            <a:r>
              <a:rPr lang="ar-SA" dirty="0" smtClean="0"/>
              <a:t>بدأت النظرية منذ وقت مبكر، ولكن دون أن يُطلق عليها </a:t>
            </a:r>
            <a:r>
              <a:rPr lang="ar-SA" dirty="0" err="1" smtClean="0"/>
              <a:t>إسم</a:t>
            </a:r>
            <a:r>
              <a:rPr lang="ar-SA" dirty="0" smtClean="0"/>
              <a:t> (الإستخدامات والإشباعات</a:t>
            </a:r>
            <a:r>
              <a:rPr lang="ar-SA" dirty="0" err="1" smtClean="0"/>
              <a:t>).</a:t>
            </a:r>
            <a:endParaRPr lang="ar-SA" dirty="0" smtClean="0"/>
          </a:p>
          <a:p>
            <a:pPr marL="0" indent="0">
              <a:buNone/>
            </a:pPr>
            <a:r>
              <a:rPr lang="ar-SA" dirty="0" smtClean="0"/>
              <a:t>فما بين </a:t>
            </a:r>
            <a:r>
              <a:rPr lang="ar-SA" dirty="0" err="1" smtClean="0"/>
              <a:t>عام1940م</a:t>
            </a:r>
            <a:r>
              <a:rPr lang="ar-SA" dirty="0" smtClean="0"/>
              <a:t> إلى عام </a:t>
            </a:r>
            <a:r>
              <a:rPr lang="ar-SA" dirty="0" err="1" smtClean="0"/>
              <a:t>1950م</a:t>
            </a:r>
            <a:r>
              <a:rPr lang="ar-SA" dirty="0" smtClean="0"/>
              <a:t> تقريباً ظهرت دراسات حول المسلسلات الدرامية في الإذاعة، وأفلام السينما، وقصص الأطفال المصورة، والجرائد اليومية.</a:t>
            </a:r>
          </a:p>
        </p:txBody>
      </p:sp>
      <p:pic>
        <p:nvPicPr>
          <p:cNvPr id="4" name="صورة 3" descr="old radio family.bmp"/>
          <p:cNvPicPr>
            <a:picLocks noChangeAspect="1"/>
          </p:cNvPicPr>
          <p:nvPr/>
        </p:nvPicPr>
        <p:blipFill>
          <a:blip r:embed="rId2" cstate="print"/>
          <a:stretch>
            <a:fillRect/>
          </a:stretch>
        </p:blipFill>
        <p:spPr>
          <a:xfrm>
            <a:off x="467544" y="1916832"/>
            <a:ext cx="3201144" cy="2584924"/>
          </a:xfrm>
          <a:prstGeom prst="rect">
            <a:avLst/>
          </a:prstGeom>
        </p:spPr>
      </p:pic>
      <p:sp>
        <p:nvSpPr>
          <p:cNvPr id="5" name="مربع نص 4"/>
          <p:cNvSpPr txBox="1"/>
          <p:nvPr/>
        </p:nvSpPr>
        <p:spPr>
          <a:xfrm>
            <a:off x="323528" y="4653136"/>
            <a:ext cx="3474028"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في البداية أجريت </a:t>
            </a:r>
          </a:p>
          <a:p>
            <a:pPr algn="ctr"/>
            <a:r>
              <a:rPr lang="ar-SA" sz="2800" dirty="0" smtClean="0"/>
              <a:t>دراسات على الدراما الإذاعية</a:t>
            </a:r>
            <a:endParaRPr lang="ar-SA" sz="2800" dirty="0"/>
          </a:p>
        </p:txBody>
      </p:sp>
    </p:spTree>
    <p:extLst>
      <p:ext uri="{BB962C8B-B14F-4D97-AF65-F5344CB8AC3E}">
        <p14:creationId xmlns:p14="http://schemas.microsoft.com/office/powerpoint/2010/main" val="1950684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203848" y="1600200"/>
            <a:ext cx="5482952" cy="4525963"/>
          </a:xfrm>
        </p:spPr>
        <p:txBody>
          <a:bodyPr>
            <a:normAutofit lnSpcReduction="10000"/>
          </a:bodyPr>
          <a:lstStyle/>
          <a:p>
            <a:pPr marL="0" indent="0">
              <a:buNone/>
            </a:pPr>
            <a:r>
              <a:rPr lang="ar-SA" dirty="0" smtClean="0"/>
              <a:t>وكانت تلك الدراسات تسأل الجمهور لماذا يفضلون هذه الأشكال الإعلامية ؟ وما هو الذي يجذبهم لها؟</a:t>
            </a:r>
          </a:p>
          <a:p>
            <a:pPr marL="0" indent="0">
              <a:buNone/>
            </a:pPr>
            <a:r>
              <a:rPr lang="ar-SA" dirty="0" smtClean="0"/>
              <a:t>ومن أسباب الإهتمام بهذا النوع من الدراسات ودعمها مادياً هو حاجة محطات الراديو، والوسائل الإعلامية الأخرى، لمعرفة رغبات الجمهور لجذب أكبر عدد منهم والحصول على نصيب أوفر من الإعلانات.</a:t>
            </a:r>
          </a:p>
          <a:p>
            <a:pPr marL="0" indent="0">
              <a:buNone/>
            </a:pPr>
            <a:endParaRPr lang="ar-SA" dirty="0"/>
          </a:p>
        </p:txBody>
      </p:sp>
      <p:pic>
        <p:nvPicPr>
          <p:cNvPr id="6" name="صورة 5" descr="Survey (1).jpg"/>
          <p:cNvPicPr>
            <a:picLocks noChangeAspect="1"/>
          </p:cNvPicPr>
          <p:nvPr/>
        </p:nvPicPr>
        <p:blipFill>
          <a:blip r:embed="rId2" cstate="print"/>
          <a:stretch>
            <a:fillRect/>
          </a:stretch>
        </p:blipFill>
        <p:spPr>
          <a:xfrm>
            <a:off x="539552" y="1628800"/>
            <a:ext cx="2421629" cy="2736304"/>
          </a:xfrm>
          <a:prstGeom prst="rect">
            <a:avLst/>
          </a:prstGeom>
          <a:ln w="9525">
            <a:solidFill>
              <a:schemeClr val="tx1"/>
            </a:solidFill>
          </a:ln>
        </p:spPr>
      </p:pic>
      <p:sp>
        <p:nvSpPr>
          <p:cNvPr id="7" name="مربع نص 6"/>
          <p:cNvSpPr txBox="1"/>
          <p:nvPr/>
        </p:nvSpPr>
        <p:spPr>
          <a:xfrm>
            <a:off x="518077" y="4509120"/>
            <a:ext cx="2329485"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التطور في أساليب </a:t>
            </a:r>
          </a:p>
          <a:p>
            <a:pPr algn="ctr"/>
            <a:r>
              <a:rPr lang="ar-SA" sz="2800" dirty="0" smtClean="0"/>
              <a:t>إستطلاع الرأي</a:t>
            </a:r>
            <a:endParaRPr lang="ar-SA" sz="2800" dirty="0"/>
          </a:p>
        </p:txBody>
      </p:sp>
    </p:spTree>
    <p:extLst>
      <p:ext uri="{BB962C8B-B14F-4D97-AF65-F5344CB8AC3E}">
        <p14:creationId xmlns:p14="http://schemas.microsoft.com/office/powerpoint/2010/main" val="2372940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0" y="1600200"/>
            <a:ext cx="4114800" cy="4525963"/>
          </a:xfrm>
        </p:spPr>
        <p:txBody>
          <a:bodyPr/>
          <a:lstStyle/>
          <a:p>
            <a:pPr marL="0" indent="0">
              <a:buNone/>
            </a:pPr>
            <a:r>
              <a:rPr lang="ar-SA" dirty="0" smtClean="0"/>
              <a:t>وما بين عام </a:t>
            </a:r>
            <a:r>
              <a:rPr lang="ar-SA" dirty="0" err="1" smtClean="0"/>
              <a:t>1970م</a:t>
            </a:r>
            <a:r>
              <a:rPr lang="ar-SA" dirty="0" smtClean="0"/>
              <a:t> إلى عام </a:t>
            </a:r>
            <a:r>
              <a:rPr lang="ar-SA" dirty="0" err="1" smtClean="0"/>
              <a:t>1975م</a:t>
            </a:r>
            <a:r>
              <a:rPr lang="ar-SA" dirty="0" smtClean="0"/>
              <a:t> أجريت عدة دراسات أوضحت بشكل كبير معالم هذه النظرية، وفي ذلك الوقت أيضاً، أطلق عليها العلماء </a:t>
            </a:r>
            <a:r>
              <a:rPr lang="ar-SA" dirty="0" err="1" smtClean="0"/>
              <a:t>إسم</a:t>
            </a:r>
            <a:r>
              <a:rPr lang="ar-SA" dirty="0" smtClean="0"/>
              <a:t> (نظرية الإستخدامات والإشباعات) ومن </a:t>
            </a:r>
            <a:r>
              <a:rPr lang="ar-SA" dirty="0" err="1" smtClean="0"/>
              <a:t>أشهرهم </a:t>
            </a:r>
            <a:r>
              <a:rPr lang="ar-SA" dirty="0" smtClean="0"/>
              <a:t>(</a:t>
            </a:r>
            <a:r>
              <a:rPr lang="ar-SA" dirty="0" err="1" smtClean="0"/>
              <a:t>إليهو</a:t>
            </a:r>
            <a:r>
              <a:rPr lang="ar-SA" dirty="0" smtClean="0"/>
              <a:t> </a:t>
            </a:r>
            <a:r>
              <a:rPr lang="ar-SA" dirty="0" err="1" smtClean="0"/>
              <a:t>كاتز</a:t>
            </a:r>
            <a:r>
              <a:rPr lang="ar-SA" dirty="0" smtClean="0"/>
              <a:t>) </a:t>
            </a:r>
            <a:r>
              <a:rPr lang="ar-SA" dirty="0" err="1" smtClean="0"/>
              <a:t>و </a:t>
            </a:r>
            <a:r>
              <a:rPr lang="ar-SA" dirty="0" smtClean="0"/>
              <a:t>(</a:t>
            </a:r>
            <a:r>
              <a:rPr lang="ar-SA" dirty="0" err="1" smtClean="0"/>
              <a:t>دينس</a:t>
            </a:r>
            <a:r>
              <a:rPr lang="ar-SA" dirty="0" smtClean="0"/>
              <a:t> مكويل</a:t>
            </a:r>
            <a:r>
              <a:rPr lang="ar-SA" dirty="0" err="1" smtClean="0"/>
              <a:t>).</a:t>
            </a:r>
            <a:endParaRPr lang="ar-SA" dirty="0"/>
          </a:p>
        </p:txBody>
      </p:sp>
      <p:pic>
        <p:nvPicPr>
          <p:cNvPr id="4" name="صورة 3" descr="elihu-katz.200.280.s.jpg"/>
          <p:cNvPicPr>
            <a:picLocks noChangeAspect="1"/>
          </p:cNvPicPr>
          <p:nvPr/>
        </p:nvPicPr>
        <p:blipFill>
          <a:blip r:embed="rId2" cstate="print"/>
          <a:srcRect t="3402"/>
          <a:stretch>
            <a:fillRect/>
          </a:stretch>
        </p:blipFill>
        <p:spPr>
          <a:xfrm>
            <a:off x="539552" y="1340768"/>
            <a:ext cx="1512168" cy="2045027"/>
          </a:xfrm>
          <a:prstGeom prst="rect">
            <a:avLst/>
          </a:prstGeom>
        </p:spPr>
      </p:pic>
      <p:pic>
        <p:nvPicPr>
          <p:cNvPr id="5" name="صورة 4" descr="danisimaikuier.jpg"/>
          <p:cNvPicPr>
            <a:picLocks noChangeAspect="1"/>
          </p:cNvPicPr>
          <p:nvPr/>
        </p:nvPicPr>
        <p:blipFill>
          <a:blip r:embed="rId3" cstate="print"/>
          <a:srcRect l="27525" r="27525" b="17361"/>
          <a:stretch>
            <a:fillRect/>
          </a:stretch>
        </p:blipFill>
        <p:spPr>
          <a:xfrm>
            <a:off x="539552" y="3645024"/>
            <a:ext cx="1584176" cy="1944216"/>
          </a:xfrm>
          <a:prstGeom prst="rect">
            <a:avLst/>
          </a:prstGeom>
        </p:spPr>
      </p:pic>
      <p:sp>
        <p:nvSpPr>
          <p:cNvPr id="6" name="مربع نص 5"/>
          <p:cNvSpPr txBox="1"/>
          <p:nvPr/>
        </p:nvSpPr>
        <p:spPr>
          <a:xfrm>
            <a:off x="2267745" y="2420888"/>
            <a:ext cx="1393330" cy="892552"/>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err="1" smtClean="0"/>
              <a:t>إليهو</a:t>
            </a:r>
            <a:r>
              <a:rPr lang="ar-SA" sz="2800" dirty="0" smtClean="0"/>
              <a:t> </a:t>
            </a:r>
            <a:r>
              <a:rPr lang="ar-SA" sz="2800" dirty="0" err="1" smtClean="0"/>
              <a:t>كاتز</a:t>
            </a:r>
            <a:endParaRPr lang="ar-SA" sz="2800" dirty="0" smtClean="0"/>
          </a:p>
          <a:p>
            <a:pPr algn="ctr"/>
            <a:r>
              <a:rPr lang="en-US" sz="2400" dirty="0" err="1" smtClean="0"/>
              <a:t>Elihu</a:t>
            </a:r>
            <a:r>
              <a:rPr lang="en-US" sz="2400" dirty="0" smtClean="0"/>
              <a:t> Katz</a:t>
            </a:r>
            <a:endParaRPr lang="ar-SA" sz="2400" dirty="0"/>
          </a:p>
        </p:txBody>
      </p:sp>
      <p:sp>
        <p:nvSpPr>
          <p:cNvPr id="7" name="مربع نص 6"/>
          <p:cNvSpPr txBox="1"/>
          <p:nvPr/>
        </p:nvSpPr>
        <p:spPr>
          <a:xfrm>
            <a:off x="2420030" y="4725144"/>
            <a:ext cx="1999265" cy="892552"/>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err="1" smtClean="0"/>
              <a:t>دينس</a:t>
            </a:r>
            <a:r>
              <a:rPr lang="ar-SA" sz="2800" dirty="0" smtClean="0"/>
              <a:t> مكويل</a:t>
            </a:r>
          </a:p>
          <a:p>
            <a:pPr algn="ctr"/>
            <a:r>
              <a:rPr lang="en-US" sz="2400" dirty="0" smtClean="0"/>
              <a:t>Denis McQuail</a:t>
            </a:r>
            <a:endParaRPr lang="ar-SA" sz="2400" dirty="0"/>
          </a:p>
        </p:txBody>
      </p:sp>
    </p:spTree>
    <p:extLst>
      <p:ext uri="{BB962C8B-B14F-4D97-AF65-F5344CB8AC3E}">
        <p14:creationId xmlns:p14="http://schemas.microsoft.com/office/powerpoint/2010/main" val="1908066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خصائص النظرية</a:t>
            </a:r>
            <a:endParaRPr lang="ar-SA" dirty="0">
              <a:solidFill>
                <a:srgbClr val="002060"/>
              </a:solidFill>
            </a:endParaRPr>
          </a:p>
        </p:txBody>
      </p:sp>
      <p:sp>
        <p:nvSpPr>
          <p:cNvPr id="3" name="عنصر نائب للمحتوى 2"/>
          <p:cNvSpPr>
            <a:spLocks noGrp="1"/>
          </p:cNvSpPr>
          <p:nvPr>
            <p:ph idx="1"/>
          </p:nvPr>
        </p:nvSpPr>
        <p:spPr/>
        <p:txBody>
          <a:bodyPr>
            <a:normAutofit/>
          </a:bodyPr>
          <a:lstStyle/>
          <a:p>
            <a:pPr marL="0" indent="0">
              <a:buNone/>
            </a:pPr>
            <a:r>
              <a:rPr lang="ar-SA" dirty="0" smtClean="0"/>
              <a:t>هناك أربع خصائص لنظرية الإستخدامات والإشباعات </a:t>
            </a:r>
            <a:r>
              <a:rPr lang="ar-SA" dirty="0" err="1" smtClean="0"/>
              <a:t>هي:</a:t>
            </a:r>
            <a:endParaRPr lang="ar-SA" dirty="0" smtClean="0"/>
          </a:p>
          <a:p>
            <a:pPr marL="0" indent="0">
              <a:buNone/>
            </a:pPr>
            <a:r>
              <a:rPr lang="ar-SA" sz="4000" dirty="0" smtClean="0">
                <a:solidFill>
                  <a:srgbClr val="002060"/>
                </a:solidFill>
              </a:rPr>
              <a:t>1- التركيز على إختيار </a:t>
            </a:r>
            <a:r>
              <a:rPr lang="ar-SA" sz="4000" dirty="0" err="1" smtClean="0">
                <a:solidFill>
                  <a:srgbClr val="002060"/>
                </a:solidFill>
              </a:rPr>
              <a:t>الفرد:</a:t>
            </a:r>
            <a:r>
              <a:rPr lang="ar-SA" sz="4000" dirty="0" smtClean="0">
                <a:solidFill>
                  <a:srgbClr val="002060"/>
                </a:solidFill>
              </a:rPr>
              <a:t> </a:t>
            </a:r>
          </a:p>
          <a:p>
            <a:pPr marL="0" indent="0">
              <a:buNone/>
            </a:pPr>
            <a:r>
              <a:rPr lang="ar-SA" dirty="0" smtClean="0"/>
              <a:t>بدلاً من التركيز على </a:t>
            </a:r>
            <a:r>
              <a:rPr lang="ar-SA" dirty="0" err="1" smtClean="0"/>
              <a:t>إختيارات</a:t>
            </a:r>
            <a:r>
              <a:rPr lang="ar-SA" dirty="0" smtClean="0"/>
              <a:t> </a:t>
            </a:r>
            <a:r>
              <a:rPr lang="ar-SA" dirty="0" err="1" smtClean="0"/>
              <a:t>وقررات</a:t>
            </a:r>
            <a:r>
              <a:rPr lang="ar-SA" dirty="0" smtClean="0"/>
              <a:t> (القائم بالإتصال)، هذه النظرية تركز على </a:t>
            </a:r>
            <a:r>
              <a:rPr lang="ar-SA" dirty="0" err="1" smtClean="0"/>
              <a:t>إختيارات</a:t>
            </a:r>
            <a:r>
              <a:rPr lang="ar-SA" dirty="0" smtClean="0"/>
              <a:t> (الجمهور)، </a:t>
            </a:r>
            <a:r>
              <a:rPr lang="ar-SA" dirty="0" err="1" smtClean="0"/>
              <a:t>وتسأل </a:t>
            </a:r>
            <a:r>
              <a:rPr lang="ar-SA" dirty="0" smtClean="0"/>
              <a:t>(لماذا) يختار قناة أو محتوى إعلامي </a:t>
            </a:r>
            <a:r>
              <a:rPr lang="ar-SA" dirty="0" err="1" smtClean="0"/>
              <a:t>معين؟</a:t>
            </a:r>
            <a:r>
              <a:rPr lang="ar-SA" dirty="0" smtClean="0"/>
              <a:t> وتقول بأن الجمهور نشط وحر في </a:t>
            </a:r>
            <a:r>
              <a:rPr lang="ar-SA" dirty="0" err="1" smtClean="0"/>
              <a:t>إختياره</a:t>
            </a:r>
            <a:r>
              <a:rPr lang="ar-SA" dirty="0" smtClean="0"/>
              <a:t>، فيختار المادة التي يريد، في الوقت الذي يريد.</a:t>
            </a:r>
            <a:endParaRPr lang="ar-SA" dirty="0"/>
          </a:p>
        </p:txBody>
      </p:sp>
    </p:spTree>
    <p:extLst>
      <p:ext uri="{BB962C8B-B14F-4D97-AF65-F5344CB8AC3E}">
        <p14:creationId xmlns:p14="http://schemas.microsoft.com/office/powerpoint/2010/main" val="1905268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marL="0" indent="0">
              <a:buNone/>
            </a:pPr>
            <a:r>
              <a:rPr lang="ar-SA" sz="4300" dirty="0" smtClean="0">
                <a:solidFill>
                  <a:srgbClr val="002060"/>
                </a:solidFill>
              </a:rPr>
              <a:t>2- </a:t>
            </a:r>
            <a:r>
              <a:rPr lang="ar-SA" sz="4300" dirty="0" err="1" smtClean="0">
                <a:solidFill>
                  <a:srgbClr val="002060"/>
                </a:solidFill>
              </a:rPr>
              <a:t>إختيارات</a:t>
            </a:r>
            <a:r>
              <a:rPr lang="ar-SA" sz="4300" dirty="0" smtClean="0">
                <a:solidFill>
                  <a:srgbClr val="002060"/>
                </a:solidFill>
              </a:rPr>
              <a:t> الفرد نابعة من حاجاته </a:t>
            </a:r>
            <a:r>
              <a:rPr lang="ar-SA" sz="4300" dirty="0" err="1" smtClean="0">
                <a:solidFill>
                  <a:srgbClr val="002060"/>
                </a:solidFill>
              </a:rPr>
              <a:t>النفسية:</a:t>
            </a:r>
            <a:r>
              <a:rPr lang="ar-SA" sz="4300" dirty="0" smtClean="0">
                <a:solidFill>
                  <a:srgbClr val="002060"/>
                </a:solidFill>
              </a:rPr>
              <a:t> </a:t>
            </a:r>
          </a:p>
          <a:p>
            <a:pPr marL="0" indent="0">
              <a:buNone/>
            </a:pPr>
            <a:r>
              <a:rPr lang="ar-SA" dirty="0" smtClean="0"/>
              <a:t>الفرد يختار الوسيلة والمحتوى الإعلامي بناء على حاجاته النفسية والإجتماعية، وكذلك قيمه وأخلاقياته </a:t>
            </a:r>
            <a:r>
              <a:rPr lang="ar-SA" dirty="0" err="1" smtClean="0"/>
              <a:t>الشخصية.</a:t>
            </a:r>
            <a:r>
              <a:rPr lang="ar-SA" dirty="0" smtClean="0"/>
              <a:t> وبحسب النظرية، فإن إختيار الفرد هو </a:t>
            </a:r>
            <a:r>
              <a:rPr lang="ar-SA" dirty="0" err="1" smtClean="0"/>
              <a:t>إختيار </a:t>
            </a:r>
            <a:r>
              <a:rPr lang="ar-SA" dirty="0" smtClean="0"/>
              <a:t>(واعي)، </a:t>
            </a:r>
            <a:r>
              <a:rPr lang="ar-SA" dirty="0" err="1" smtClean="0"/>
              <a:t>وله </a:t>
            </a:r>
            <a:r>
              <a:rPr lang="ar-SA" dirty="0" smtClean="0"/>
              <a:t>(دافع) واضح في </a:t>
            </a:r>
            <a:r>
              <a:rPr lang="ar-SA" dirty="0" err="1" smtClean="0"/>
              <a:t>الغالب.</a:t>
            </a:r>
            <a:r>
              <a:rPr lang="ar-SA" dirty="0" smtClean="0"/>
              <a:t> </a:t>
            </a:r>
          </a:p>
          <a:p>
            <a:pPr marL="0" indent="0">
              <a:buNone/>
            </a:pPr>
            <a:endParaRPr lang="ar-SA" dirty="0" smtClean="0"/>
          </a:p>
        </p:txBody>
      </p:sp>
    </p:spTree>
    <p:extLst>
      <p:ext uri="{BB962C8B-B14F-4D97-AF65-F5344CB8AC3E}">
        <p14:creationId xmlns:p14="http://schemas.microsoft.com/office/powerpoint/2010/main" val="2538466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355976" y="1600200"/>
            <a:ext cx="4330824" cy="4525963"/>
          </a:xfrm>
        </p:spPr>
        <p:txBody>
          <a:bodyPr/>
          <a:lstStyle/>
          <a:p>
            <a:pPr marL="0" indent="0">
              <a:buNone/>
            </a:pPr>
            <a:r>
              <a:rPr lang="ar-SA" dirty="0" smtClean="0"/>
              <a:t>بمعنى أن الشخص يستطيع القول للباحثين مثلاً: أنا أشاهد الأخبار، رغبة في إشباع الحاجة </a:t>
            </a:r>
            <a:r>
              <a:rPr lang="ar-SA" dirty="0" err="1" smtClean="0"/>
              <a:t>للمعلومات.</a:t>
            </a:r>
            <a:r>
              <a:rPr lang="ar-SA" dirty="0" smtClean="0"/>
              <a:t> مع العلم أن الشخص أحياناً يجلس أمام التلفزيون دون وعي بما يريد </a:t>
            </a:r>
            <a:r>
              <a:rPr lang="ar-SA" dirty="0" err="1" smtClean="0"/>
              <a:t>بالضبط.</a:t>
            </a:r>
            <a:r>
              <a:rPr lang="ar-SA" dirty="0" smtClean="0"/>
              <a:t> فكيف يستطيع أن يعبر عن </a:t>
            </a:r>
            <a:r>
              <a:rPr lang="ar-SA" dirty="0" err="1" smtClean="0"/>
              <a:t>الدافع؟</a:t>
            </a:r>
            <a:r>
              <a:rPr lang="ar-SA" dirty="0" smtClean="0"/>
              <a:t> (وهذه من نقاط ضعف النظرية، كما سنرى</a:t>
            </a:r>
            <a:r>
              <a:rPr lang="ar-SA" dirty="0" err="1" smtClean="0"/>
              <a:t>).</a:t>
            </a:r>
            <a:endParaRPr lang="ar-SA" dirty="0"/>
          </a:p>
        </p:txBody>
      </p:sp>
      <p:pic>
        <p:nvPicPr>
          <p:cNvPr id="4" name="صورة 3" descr="A_Colorful_Cartoon_Man_with_Several_Remotes_Trying_To_Watch_Something_on_Tv_Royalty_Free_Clipart_Picture_110102-144820-661053.jpg"/>
          <p:cNvPicPr>
            <a:picLocks noChangeAspect="1"/>
          </p:cNvPicPr>
          <p:nvPr/>
        </p:nvPicPr>
        <p:blipFill>
          <a:blip r:embed="rId2" cstate="print"/>
          <a:stretch>
            <a:fillRect/>
          </a:stretch>
        </p:blipFill>
        <p:spPr>
          <a:xfrm>
            <a:off x="611559" y="1772816"/>
            <a:ext cx="3436745" cy="3024336"/>
          </a:xfrm>
          <a:prstGeom prst="rect">
            <a:avLst/>
          </a:prstGeom>
          <a:ln w="9525">
            <a:solidFill>
              <a:schemeClr val="tx1"/>
            </a:solidFill>
          </a:ln>
        </p:spPr>
      </p:pic>
    </p:spTree>
    <p:extLst>
      <p:ext uri="{BB962C8B-B14F-4D97-AF65-F5344CB8AC3E}">
        <p14:creationId xmlns:p14="http://schemas.microsoft.com/office/powerpoint/2010/main" val="1328412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3- وسائل الإعلام لا تتحكم بإختيار </a:t>
            </a:r>
            <a:r>
              <a:rPr lang="ar-SA" sz="4000" dirty="0" err="1" smtClean="0">
                <a:solidFill>
                  <a:srgbClr val="002060"/>
                </a:solidFill>
              </a:rPr>
              <a:t>الفرد:</a:t>
            </a:r>
            <a:endParaRPr lang="ar-SA" sz="4000" dirty="0" smtClean="0">
              <a:solidFill>
                <a:srgbClr val="002060"/>
              </a:solidFill>
            </a:endParaRPr>
          </a:p>
          <a:p>
            <a:pPr marL="0" indent="0">
              <a:buNone/>
            </a:pPr>
            <a:r>
              <a:rPr lang="ar-SA" dirty="0" smtClean="0"/>
              <a:t>وسائل الإعلام لا تستطيع التحكم </a:t>
            </a:r>
            <a:r>
              <a:rPr lang="ar-SA" dirty="0" err="1" smtClean="0"/>
              <a:t>بإختيارات</a:t>
            </a:r>
            <a:r>
              <a:rPr lang="ar-SA" dirty="0" smtClean="0"/>
              <a:t> الجمهور، لهذا السبب لا نستطيع أن نقول أن وسائل الإعلام أثرها قوي، لأنها لا تستطيع إجبار أحد على قراءة جريدة، أو سماع برنامج إذاعي، أو مشاهدة برنامج تلفزيوني، أو فيلم سينمائي من دون </a:t>
            </a:r>
            <a:r>
              <a:rPr lang="ar-SA" dirty="0" err="1" smtClean="0"/>
              <a:t>إختياره.</a:t>
            </a:r>
            <a:endParaRPr lang="ar-SA" dirty="0" smtClean="0"/>
          </a:p>
          <a:p>
            <a:pPr marL="0" indent="0">
              <a:buNone/>
            </a:pPr>
            <a:endParaRPr lang="ar-SA" dirty="0"/>
          </a:p>
        </p:txBody>
      </p:sp>
    </p:spTree>
    <p:extLst>
      <p:ext uri="{BB962C8B-B14F-4D97-AF65-F5344CB8AC3E}">
        <p14:creationId xmlns:p14="http://schemas.microsoft.com/office/powerpoint/2010/main" val="3036096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sz="4000" dirty="0" smtClean="0">
                <a:solidFill>
                  <a:srgbClr val="002060"/>
                </a:solidFill>
              </a:rPr>
              <a:t>4-وسائل الإعلام ليست هي وحدها التي تشبع رغبات </a:t>
            </a:r>
            <a:r>
              <a:rPr lang="ar-SA" sz="4000" dirty="0" err="1" smtClean="0">
                <a:solidFill>
                  <a:srgbClr val="002060"/>
                </a:solidFill>
              </a:rPr>
              <a:t>الجمهور:</a:t>
            </a:r>
            <a:endParaRPr lang="ar-SA" sz="4000" dirty="0" smtClean="0">
              <a:solidFill>
                <a:srgbClr val="002060"/>
              </a:solidFill>
            </a:endParaRPr>
          </a:p>
          <a:p>
            <a:pPr marL="0" indent="0">
              <a:buNone/>
            </a:pPr>
            <a:r>
              <a:rPr lang="ar-SA" dirty="0" smtClean="0"/>
              <a:t> فالجمهور لديه خيارات عديدة لإشباع رغباته عن طريق الإتصال الشخصي، والعلاقات </a:t>
            </a:r>
            <a:r>
              <a:rPr lang="ar-SA" dirty="0" err="1" smtClean="0"/>
              <a:t>الإجتماعية.</a:t>
            </a:r>
            <a:r>
              <a:rPr lang="ar-SA" dirty="0" smtClean="0"/>
              <a:t> فهناك منافسة بين وسائل الإعلام والأنشطة الإجتماعية الأخرى في جذب إهتمام الفرد.</a:t>
            </a:r>
          </a:p>
        </p:txBody>
      </p:sp>
    </p:spTree>
    <p:extLst>
      <p:ext uri="{BB962C8B-B14F-4D97-AF65-F5344CB8AC3E}">
        <p14:creationId xmlns:p14="http://schemas.microsoft.com/office/powerpoint/2010/main" val="3139974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99792" y="980728"/>
            <a:ext cx="5987008" cy="5145435"/>
          </a:xfrm>
        </p:spPr>
        <p:txBody>
          <a:bodyPr>
            <a:normAutofit/>
          </a:bodyPr>
          <a:lstStyle/>
          <a:p>
            <a:pPr marL="0" indent="0">
              <a:buNone/>
            </a:pPr>
            <a:r>
              <a:rPr lang="ar-SA" dirty="0" smtClean="0"/>
              <a:t>مثلاً: إذا كان هناك شخص متعب أو مرهق، فقد يختار أن يشاهد مسلسلاً </a:t>
            </a:r>
            <a:r>
              <a:rPr lang="ar-SA" dirty="0" err="1" smtClean="0"/>
              <a:t>فكاهياً</a:t>
            </a:r>
            <a:r>
              <a:rPr lang="ar-SA" dirty="0" smtClean="0"/>
              <a:t> في التلفزيون، أو قد يخرج للمشي أو يمارس الرياضة، أو يقابل صديق في مقهى لقضاء وقت مريح.</a:t>
            </a:r>
          </a:p>
          <a:p>
            <a:pPr marL="0" indent="0">
              <a:buNone/>
            </a:pPr>
            <a:r>
              <a:rPr lang="ar-SA" dirty="0" smtClean="0"/>
              <a:t>أو إذا كان هناك شخص بحاجة إستشارة في مشكلة، قد يبحث عن معلومات في وسائل </a:t>
            </a:r>
            <a:r>
              <a:rPr lang="ar-SA" dirty="0" err="1" smtClean="0"/>
              <a:t>الإعلام </a:t>
            </a:r>
            <a:r>
              <a:rPr lang="ar-SA" dirty="0" smtClean="0"/>
              <a:t>(التلفزيون أو الجرائد أو الإنترنت)، أو يستشير صديق، أو طبيب، أو شخص خبير.</a:t>
            </a:r>
          </a:p>
          <a:p>
            <a:pPr marL="0" indent="0">
              <a:buNone/>
            </a:pPr>
            <a:endParaRPr lang="ar-SA" dirty="0"/>
          </a:p>
        </p:txBody>
      </p:sp>
      <p:pic>
        <p:nvPicPr>
          <p:cNvPr id="4" name="صورة 3" descr="Web-page---Top---Media-Info.jpg"/>
          <p:cNvPicPr>
            <a:picLocks noChangeAspect="1"/>
          </p:cNvPicPr>
          <p:nvPr/>
        </p:nvPicPr>
        <p:blipFill>
          <a:blip r:embed="rId2" cstate="print"/>
          <a:srcRect l="6097" r="43903"/>
          <a:stretch>
            <a:fillRect/>
          </a:stretch>
        </p:blipFill>
        <p:spPr>
          <a:xfrm>
            <a:off x="395536" y="1052736"/>
            <a:ext cx="2362200" cy="3057525"/>
          </a:xfrm>
          <a:prstGeom prst="rect">
            <a:avLst/>
          </a:prstGeom>
        </p:spPr>
      </p:pic>
    </p:spTree>
    <p:extLst>
      <p:ext uri="{BB962C8B-B14F-4D97-AF65-F5344CB8AC3E}">
        <p14:creationId xmlns:p14="http://schemas.microsoft.com/office/powerpoint/2010/main" val="207617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u="sng" dirty="0" smtClean="0">
                <a:solidFill>
                  <a:srgbClr val="002060"/>
                </a:solidFill>
              </a:rPr>
              <a:t>1- المشاركة في الرأي: </a:t>
            </a:r>
            <a:r>
              <a:rPr lang="ar-SA" dirty="0" smtClean="0"/>
              <a:t>يزيد إحتمال الإقناع في المجموعة عند إتاحة الفرصة للأفراد في المشاركة في إبداء الرأي وصنع </a:t>
            </a:r>
            <a:r>
              <a:rPr lang="ar-SA" dirty="0" err="1" smtClean="0"/>
              <a:t>القرار.</a:t>
            </a:r>
            <a:r>
              <a:rPr lang="ar-SA" dirty="0" smtClean="0"/>
              <a:t> وذلك أكثر مما لو شاهدوا أو سمعوا إعلانات ومحاضرات عن الموضوع فقط.</a:t>
            </a:r>
          </a:p>
          <a:p>
            <a:pPr marL="0" indent="0">
              <a:buNone/>
            </a:pPr>
            <a:endParaRPr lang="ar-SA" dirty="0" smtClean="0"/>
          </a:p>
          <a:p>
            <a:pPr marL="0" indent="0">
              <a:buNone/>
            </a:pPr>
            <a:r>
              <a:rPr lang="ar-SA" u="sng" dirty="0" smtClean="0">
                <a:solidFill>
                  <a:srgbClr val="002060"/>
                </a:solidFill>
              </a:rPr>
              <a:t>2- قادة الرأي: </a:t>
            </a:r>
            <a:r>
              <a:rPr lang="ar-SA" dirty="0" smtClean="0"/>
              <a:t>في كل مجموعة يظهر شخص، أو عدد قليل من الأشخاص، يكون لهم نشاط أكبر في التعبير عن الرأي ويميلون للسيطرة على إتجاه سير النقاش.</a:t>
            </a:r>
          </a:p>
          <a:p>
            <a:pPr marL="0" indent="0">
              <a:buNone/>
            </a:pPr>
            <a:endParaRPr lang="ar-S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ما هي الحاجات التي يشبعها </a:t>
            </a:r>
            <a:r>
              <a:rPr lang="ar-SA" dirty="0" err="1" smtClean="0">
                <a:solidFill>
                  <a:srgbClr val="002060"/>
                </a:solidFill>
              </a:rPr>
              <a:t>الإعلام؟</a:t>
            </a:r>
            <a:endParaRPr lang="ar-SA" dirty="0">
              <a:solidFill>
                <a:srgbClr val="002060"/>
              </a:solidFill>
            </a:endParaRPr>
          </a:p>
        </p:txBody>
      </p:sp>
      <p:sp>
        <p:nvSpPr>
          <p:cNvPr id="3" name="عنصر نائب للمحتوى 2"/>
          <p:cNvSpPr>
            <a:spLocks noGrp="1"/>
          </p:cNvSpPr>
          <p:nvPr>
            <p:ph idx="1"/>
          </p:nvPr>
        </p:nvSpPr>
        <p:spPr>
          <a:xfrm>
            <a:off x="3275856" y="1600200"/>
            <a:ext cx="5410944" cy="4525963"/>
          </a:xfrm>
        </p:spPr>
        <p:txBody>
          <a:bodyPr>
            <a:normAutofit/>
          </a:bodyPr>
          <a:lstStyle/>
          <a:p>
            <a:pPr marL="0" indent="0">
              <a:buNone/>
            </a:pPr>
            <a:r>
              <a:rPr lang="ar-SA" dirty="0" smtClean="0"/>
              <a:t>قام </a:t>
            </a:r>
            <a:r>
              <a:rPr lang="ar-SA" dirty="0" err="1" smtClean="0"/>
              <a:t>الباحث </a:t>
            </a:r>
            <a:r>
              <a:rPr lang="ar-SA" dirty="0" smtClean="0"/>
              <a:t>(</a:t>
            </a:r>
            <a:r>
              <a:rPr lang="ar-SA" dirty="0" err="1" smtClean="0"/>
              <a:t>دينس</a:t>
            </a:r>
            <a:r>
              <a:rPr lang="ar-SA" dirty="0" smtClean="0"/>
              <a:t> مكويل</a:t>
            </a:r>
            <a:r>
              <a:rPr lang="en-US" sz="2800" dirty="0" smtClean="0"/>
              <a:t>Denis</a:t>
            </a:r>
            <a:r>
              <a:rPr lang="en-US" dirty="0" smtClean="0"/>
              <a:t> </a:t>
            </a:r>
            <a:r>
              <a:rPr lang="en-US" sz="2800" dirty="0" smtClean="0"/>
              <a:t>McQuail</a:t>
            </a:r>
            <a:r>
              <a:rPr lang="en-US" dirty="0" smtClean="0"/>
              <a:t> </a:t>
            </a:r>
            <a:r>
              <a:rPr lang="ar-SA" dirty="0" smtClean="0"/>
              <a:t>) بتصنيف الحاجات أو الدوافع التي يسعى الفرد لإشباعها عن طريق وسائل الإعلام إلى أربع فئات </a:t>
            </a:r>
            <a:r>
              <a:rPr lang="ar-SA" dirty="0" err="1" smtClean="0"/>
              <a:t>هي:</a:t>
            </a:r>
            <a:endParaRPr lang="ar-SA" dirty="0" smtClean="0"/>
          </a:p>
          <a:p>
            <a:pPr marL="0" indent="0">
              <a:buNone/>
            </a:pPr>
            <a:r>
              <a:rPr lang="ar-SA" dirty="0" smtClean="0"/>
              <a:t>1- الحصول على المعلومات.</a:t>
            </a:r>
          </a:p>
          <a:p>
            <a:pPr marL="0" indent="0">
              <a:buNone/>
            </a:pPr>
            <a:r>
              <a:rPr lang="ar-SA" dirty="0" smtClean="0"/>
              <a:t>2- الترفيه والإسترخاء.</a:t>
            </a:r>
          </a:p>
          <a:p>
            <a:pPr marL="0" indent="0">
              <a:buNone/>
            </a:pPr>
            <a:r>
              <a:rPr lang="ar-SA" dirty="0" smtClean="0"/>
              <a:t>3- تأكيد الهوية الشخصية.</a:t>
            </a:r>
          </a:p>
          <a:p>
            <a:pPr marL="0" indent="0">
              <a:buNone/>
            </a:pPr>
            <a:r>
              <a:rPr lang="ar-SA" dirty="0" smtClean="0"/>
              <a:t>4- التفاعل الإجتماعي</a:t>
            </a:r>
            <a:endParaRPr lang="ar-SA" dirty="0"/>
          </a:p>
        </p:txBody>
      </p:sp>
      <p:pic>
        <p:nvPicPr>
          <p:cNvPr id="4" name="صورة 3" descr="images.jpg"/>
          <p:cNvPicPr>
            <a:picLocks noChangeAspect="1"/>
          </p:cNvPicPr>
          <p:nvPr/>
        </p:nvPicPr>
        <p:blipFill>
          <a:blip r:embed="rId2" cstate="print"/>
          <a:stretch>
            <a:fillRect/>
          </a:stretch>
        </p:blipFill>
        <p:spPr>
          <a:xfrm>
            <a:off x="606998" y="1628800"/>
            <a:ext cx="2674396" cy="2592288"/>
          </a:xfrm>
          <a:prstGeom prst="rect">
            <a:avLst/>
          </a:prstGeom>
        </p:spPr>
      </p:pic>
    </p:spTree>
    <p:extLst>
      <p:ext uri="{BB962C8B-B14F-4D97-AF65-F5344CB8AC3E}">
        <p14:creationId xmlns:p14="http://schemas.microsoft.com/office/powerpoint/2010/main" val="3187068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عيوب النظرية</a:t>
            </a:r>
            <a:endParaRPr lang="ar-SA" dirty="0">
              <a:solidFill>
                <a:srgbClr val="002060"/>
              </a:solidFill>
            </a:endParaRPr>
          </a:p>
        </p:txBody>
      </p:sp>
      <p:sp>
        <p:nvSpPr>
          <p:cNvPr id="3" name="عنصر نائب للمحتوى 2"/>
          <p:cNvSpPr>
            <a:spLocks noGrp="1"/>
          </p:cNvSpPr>
          <p:nvPr>
            <p:ph idx="1"/>
          </p:nvPr>
        </p:nvSpPr>
        <p:spPr/>
        <p:txBody>
          <a:bodyPr>
            <a:normAutofit/>
          </a:bodyPr>
          <a:lstStyle/>
          <a:p>
            <a:pPr marL="0" indent="0">
              <a:buNone/>
            </a:pPr>
            <a:r>
              <a:rPr lang="ar-SA" dirty="0" smtClean="0"/>
              <a:t>هناك بعض </a:t>
            </a:r>
            <a:r>
              <a:rPr lang="ar-SA" dirty="0" err="1" smtClean="0"/>
              <a:t>الإنتقادات</a:t>
            </a:r>
            <a:r>
              <a:rPr lang="ar-SA" dirty="0" smtClean="0"/>
              <a:t> </a:t>
            </a:r>
            <a:r>
              <a:rPr lang="ar-SA" dirty="0" err="1" smtClean="0"/>
              <a:t>على </a:t>
            </a:r>
            <a:r>
              <a:rPr lang="ar-SA" dirty="0" smtClean="0"/>
              <a:t>(نظرية الإستخدامات والإشباعات) من أهمها ثلاث قضايا </a:t>
            </a:r>
            <a:r>
              <a:rPr lang="ar-SA" dirty="0" err="1" smtClean="0"/>
              <a:t>هي:</a:t>
            </a:r>
            <a:endParaRPr lang="ar-SA" dirty="0" smtClean="0"/>
          </a:p>
          <a:p>
            <a:pPr marL="0" indent="0">
              <a:buNone/>
            </a:pPr>
            <a:r>
              <a:rPr lang="ar-SA" sz="3600" dirty="0" smtClean="0">
                <a:solidFill>
                  <a:srgbClr val="002060"/>
                </a:solidFill>
              </a:rPr>
              <a:t>1- خيارات الفرد ليست دائماً </a:t>
            </a:r>
            <a:r>
              <a:rPr lang="ar-SA" sz="3600" dirty="0" err="1" smtClean="0">
                <a:solidFill>
                  <a:srgbClr val="002060"/>
                </a:solidFill>
              </a:rPr>
              <a:t>واعية:</a:t>
            </a:r>
            <a:r>
              <a:rPr lang="ar-SA" sz="3600" dirty="0" smtClean="0">
                <a:solidFill>
                  <a:srgbClr val="002060"/>
                </a:solidFill>
              </a:rPr>
              <a:t> </a:t>
            </a:r>
          </a:p>
          <a:p>
            <a:pPr marL="0" indent="0">
              <a:buNone/>
            </a:pPr>
            <a:r>
              <a:rPr lang="ar-SA" dirty="0" smtClean="0"/>
              <a:t>كما ذكرنا سابقاً، النظرية تركز على الفرد </a:t>
            </a:r>
            <a:r>
              <a:rPr lang="ar-SA" dirty="0" err="1" smtClean="0"/>
              <a:t>وإختياراته</a:t>
            </a:r>
            <a:r>
              <a:rPr lang="ar-SA" dirty="0" smtClean="0"/>
              <a:t>، من حيث حاجاته النفسية والإجتماعية، وتتجاهل أن خيارات الفرد لا تأتي دائماً </a:t>
            </a:r>
            <a:r>
              <a:rPr lang="ar-SA" dirty="0" err="1" smtClean="0"/>
              <a:t>بشكل </a:t>
            </a:r>
            <a:r>
              <a:rPr lang="ar-SA" dirty="0" smtClean="0"/>
              <a:t>(واعي) </a:t>
            </a:r>
            <a:r>
              <a:rPr lang="ar-SA" dirty="0" err="1" smtClean="0"/>
              <a:t>و </a:t>
            </a:r>
            <a:r>
              <a:rPr lang="ar-SA" dirty="0" smtClean="0"/>
              <a:t>(دافع) </a:t>
            </a:r>
            <a:r>
              <a:rPr lang="ar-SA" dirty="0" err="1" smtClean="0"/>
              <a:t>واضح.</a:t>
            </a:r>
            <a:r>
              <a:rPr lang="ar-SA" dirty="0" smtClean="0"/>
              <a:t> فالكثير من الناس، مثلاً، يشاهد التلفزيون بدون وعي، أو دافع واضح، أو تحديد برنامج معين.</a:t>
            </a:r>
          </a:p>
        </p:txBody>
      </p:sp>
    </p:spTree>
    <p:extLst>
      <p:ext uri="{BB962C8B-B14F-4D97-AF65-F5344CB8AC3E}">
        <p14:creationId xmlns:p14="http://schemas.microsoft.com/office/powerpoint/2010/main" val="2292810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sz="3600" dirty="0" smtClean="0">
                <a:solidFill>
                  <a:srgbClr val="002060"/>
                </a:solidFill>
              </a:rPr>
              <a:t>2- النظرية لا تهتم بدراسة </a:t>
            </a:r>
            <a:r>
              <a:rPr lang="ar-SA" sz="3600" dirty="0" err="1" smtClean="0">
                <a:solidFill>
                  <a:srgbClr val="002060"/>
                </a:solidFill>
              </a:rPr>
              <a:t>المحتوى:</a:t>
            </a:r>
            <a:endParaRPr lang="ar-SA" sz="3600" dirty="0" smtClean="0">
              <a:solidFill>
                <a:srgbClr val="002060"/>
              </a:solidFill>
            </a:endParaRPr>
          </a:p>
          <a:p>
            <a:pPr marL="0" indent="0">
              <a:buNone/>
            </a:pPr>
            <a:r>
              <a:rPr lang="ar-SA" dirty="0" smtClean="0"/>
              <a:t>النظرية لا تهتم، إلا نادراً، بمحتوى الرسالة الإعلامية، وطريقة صياغتها، </a:t>
            </a:r>
            <a:r>
              <a:rPr lang="ar-SA" dirty="0" err="1" smtClean="0"/>
              <a:t>وإحتمال</a:t>
            </a:r>
            <a:r>
              <a:rPr lang="ar-SA" dirty="0" smtClean="0"/>
              <a:t> أثرها الإيجابي أو </a:t>
            </a:r>
            <a:r>
              <a:rPr lang="ar-SA" dirty="0" err="1" smtClean="0"/>
              <a:t>السلبي.</a:t>
            </a:r>
            <a:r>
              <a:rPr lang="ar-SA" dirty="0" smtClean="0"/>
              <a:t> فهي لا تدرس، مثلاً، </a:t>
            </a:r>
            <a:r>
              <a:rPr lang="ar-SA" dirty="0" err="1" smtClean="0"/>
              <a:t>الإنحياز</a:t>
            </a:r>
            <a:r>
              <a:rPr lang="ar-SA" dirty="0" smtClean="0"/>
              <a:t> في نشرات الأخبار، ولا العنف في المسلسلات التلفزيونية والأفلام السينمائية، والصور الذهنية النمطية السلبية عن الأفراد </a:t>
            </a:r>
            <a:r>
              <a:rPr lang="ar-SA" dirty="0" err="1" smtClean="0"/>
              <a:t>والجماعات.</a:t>
            </a:r>
            <a:r>
              <a:rPr lang="ar-SA" dirty="0" smtClean="0"/>
              <a:t> هي فقط تسأل هل الجمهور يتابع هذه البرامج، وما هي الدوافع النفسية </a:t>
            </a:r>
            <a:r>
              <a:rPr lang="ar-SA" dirty="0" err="1" smtClean="0"/>
              <a:t>لذلك؟</a:t>
            </a:r>
            <a:r>
              <a:rPr lang="ar-SA" dirty="0" smtClean="0"/>
              <a:t> وهل حققت لهم هذه البرامج إشباع </a:t>
            </a:r>
            <a:r>
              <a:rPr lang="ar-SA" dirty="0" err="1" smtClean="0"/>
              <a:t>رغباتهم؟</a:t>
            </a:r>
            <a:endParaRPr lang="ar-SA" dirty="0" smtClean="0"/>
          </a:p>
        </p:txBody>
      </p:sp>
    </p:spTree>
    <p:extLst>
      <p:ext uri="{BB962C8B-B14F-4D97-AF65-F5344CB8AC3E}">
        <p14:creationId xmlns:p14="http://schemas.microsoft.com/office/powerpoint/2010/main" val="23461682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3600" dirty="0" smtClean="0">
                <a:solidFill>
                  <a:srgbClr val="002060"/>
                </a:solidFill>
              </a:rPr>
              <a:t>3- النظرية لا تهتم بنوعية </a:t>
            </a:r>
            <a:r>
              <a:rPr lang="ar-SA" sz="3600" dirty="0" err="1" smtClean="0">
                <a:solidFill>
                  <a:srgbClr val="002060"/>
                </a:solidFill>
              </a:rPr>
              <a:t>المصدر:</a:t>
            </a:r>
            <a:endParaRPr lang="ar-SA" sz="3600" dirty="0" smtClean="0">
              <a:solidFill>
                <a:srgbClr val="002060"/>
              </a:solidFill>
            </a:endParaRPr>
          </a:p>
          <a:p>
            <a:pPr marL="0" indent="0">
              <a:buNone/>
            </a:pPr>
            <a:r>
              <a:rPr lang="ar-SA" dirty="0" smtClean="0"/>
              <a:t>النظرية تفترض أن وسائل الإعلام موجودة فقط لتلبية حاجات الفرد، ولا تناقش نوعية وأهداف وسياسات الوسائل </a:t>
            </a:r>
            <a:r>
              <a:rPr lang="ar-SA" dirty="0" err="1" smtClean="0"/>
              <a:t>الإعلامية؟</a:t>
            </a:r>
            <a:r>
              <a:rPr lang="ar-SA" dirty="0" smtClean="0"/>
              <a:t> </a:t>
            </a:r>
          </a:p>
          <a:p>
            <a:pPr marL="0" indent="0">
              <a:buNone/>
            </a:pPr>
            <a:r>
              <a:rPr lang="ar-SA" dirty="0" smtClean="0"/>
              <a:t>فقد تكون أهداف وسائل الإعلام تجارية، أو سياسة، أو فكرية، أو </a:t>
            </a:r>
            <a:r>
              <a:rPr lang="ar-SA" dirty="0" err="1" smtClean="0"/>
              <a:t>دينية.</a:t>
            </a:r>
            <a:r>
              <a:rPr lang="ar-SA" dirty="0" smtClean="0"/>
              <a:t> والنظرية لا تناقش مدى تقصير وسائل الإعلام في تلبية بعض الحاجات الأساسية، مثل حاجة الأطفال للتعليم، أو حاجة كبار السن لبرامج تخصهم وتناقش </a:t>
            </a:r>
            <a:r>
              <a:rPr lang="ar-SA" dirty="0" err="1" smtClean="0"/>
              <a:t>إهتماماتهم.</a:t>
            </a:r>
            <a:endParaRPr lang="ar-SA" dirty="0" smtClean="0"/>
          </a:p>
          <a:p>
            <a:pPr marL="0" indent="0">
              <a:buNone/>
            </a:pPr>
            <a:endParaRPr lang="ar-SA" dirty="0"/>
          </a:p>
        </p:txBody>
      </p:sp>
    </p:spTree>
    <p:extLst>
      <p:ext uri="{BB962C8B-B14F-4D97-AF65-F5344CB8AC3E}">
        <p14:creationId xmlns:p14="http://schemas.microsoft.com/office/powerpoint/2010/main" val="1798365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15816" y="764704"/>
            <a:ext cx="5770984" cy="5361459"/>
          </a:xfrm>
        </p:spPr>
        <p:txBody>
          <a:bodyPr>
            <a:normAutofit/>
          </a:bodyPr>
          <a:lstStyle/>
          <a:p>
            <a:pPr marL="0" indent="0">
              <a:buNone/>
            </a:pPr>
            <a:r>
              <a:rPr lang="ar-SA" sz="4000" dirty="0" err="1" smtClean="0">
                <a:solidFill>
                  <a:srgbClr val="002060"/>
                </a:solidFill>
              </a:rPr>
              <a:t>الخلاصة:</a:t>
            </a:r>
            <a:endParaRPr lang="ar-SA" sz="4000" dirty="0" smtClean="0">
              <a:solidFill>
                <a:srgbClr val="002060"/>
              </a:solidFill>
            </a:endParaRPr>
          </a:p>
          <a:p>
            <a:pPr marL="0" indent="0">
              <a:buNone/>
            </a:pPr>
            <a:r>
              <a:rPr lang="ar-SA" dirty="0" smtClean="0"/>
              <a:t>نظرية الإستخدامات </a:t>
            </a:r>
            <a:r>
              <a:rPr lang="ar-SA" dirty="0" err="1" smtClean="0"/>
              <a:t>والإشباعات </a:t>
            </a:r>
            <a:r>
              <a:rPr lang="ar-SA" dirty="0" smtClean="0"/>
              <a:t>- بالرغم من الانتقادات </a:t>
            </a:r>
            <a:r>
              <a:rPr lang="ar-SA" dirty="0" err="1" smtClean="0"/>
              <a:t>السابقة </a:t>
            </a:r>
            <a:r>
              <a:rPr lang="ar-SA" dirty="0" smtClean="0"/>
              <a:t>- هي من أقوى النظريات وأكثرها شيوعاً في البحوث الإعلامية منذ نشأتها وإلى الوقت الحاضر.</a:t>
            </a:r>
          </a:p>
          <a:p>
            <a:pPr marL="0" indent="0">
              <a:buNone/>
            </a:pPr>
            <a:r>
              <a:rPr lang="ar-SA" dirty="0" smtClean="0"/>
              <a:t>بل أنها في الوقت الحاضر تلقى </a:t>
            </a:r>
            <a:r>
              <a:rPr lang="ar-SA" dirty="0" err="1" smtClean="0"/>
              <a:t>إهتماماً</a:t>
            </a:r>
            <a:r>
              <a:rPr lang="ar-SA" dirty="0" smtClean="0"/>
              <a:t> أكبر بسبب إنتشار الإعلام الجديد عبر الإنترنت، والإستخدامات الجديدة للمواقع الإجتماعية التفاعلية </a:t>
            </a:r>
            <a:r>
              <a:rPr lang="ar-SA" dirty="0" err="1" smtClean="0"/>
              <a:t>مثل </a:t>
            </a:r>
            <a:r>
              <a:rPr lang="ar-SA" dirty="0" smtClean="0"/>
              <a:t>(فيس </a:t>
            </a:r>
            <a:r>
              <a:rPr lang="ar-SA" dirty="0" err="1" smtClean="0"/>
              <a:t>بوك</a:t>
            </a:r>
            <a:r>
              <a:rPr lang="ar-SA" dirty="0" smtClean="0"/>
              <a:t>) و(تويتر) والمدونات والمنتديات.</a:t>
            </a:r>
          </a:p>
          <a:p>
            <a:pPr marL="0" indent="0">
              <a:buNone/>
            </a:pPr>
            <a:endParaRPr lang="ar-SA" dirty="0"/>
          </a:p>
        </p:txBody>
      </p:sp>
      <p:pic>
        <p:nvPicPr>
          <p:cNvPr id="4" name="صورة 3" descr="internet.gif"/>
          <p:cNvPicPr>
            <a:picLocks noChangeAspect="1"/>
          </p:cNvPicPr>
          <p:nvPr/>
        </p:nvPicPr>
        <p:blipFill>
          <a:blip r:embed="rId2" cstate="print"/>
          <a:stretch>
            <a:fillRect/>
          </a:stretch>
        </p:blipFill>
        <p:spPr>
          <a:xfrm>
            <a:off x="827584" y="1772816"/>
            <a:ext cx="2022967" cy="2160240"/>
          </a:xfrm>
          <a:prstGeom prst="rect">
            <a:avLst/>
          </a:prstGeom>
        </p:spPr>
      </p:pic>
    </p:spTree>
    <p:extLst>
      <p:ext uri="{BB962C8B-B14F-4D97-AF65-F5344CB8AC3E}">
        <p14:creationId xmlns:p14="http://schemas.microsoft.com/office/powerpoint/2010/main" val="1744504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332656"/>
            <a:ext cx="7772400" cy="2304256"/>
          </a:xfrm>
        </p:spPr>
        <p:txBody>
          <a:bodyPr>
            <a:normAutofit/>
          </a:bodyPr>
          <a:lstStyle/>
          <a:p>
            <a:r>
              <a:rPr lang="ar-SA" dirty="0" smtClean="0">
                <a:solidFill>
                  <a:srgbClr val="002060"/>
                </a:solidFill>
              </a:rPr>
              <a:t>نظريات الاتصال</a:t>
            </a:r>
            <a:br>
              <a:rPr lang="ar-SA" dirty="0" smtClean="0">
                <a:solidFill>
                  <a:srgbClr val="002060"/>
                </a:solidFill>
              </a:rPr>
            </a:br>
            <a:r>
              <a:rPr lang="ar-SA" sz="3600" dirty="0" smtClean="0">
                <a:solidFill>
                  <a:srgbClr val="005C2A"/>
                </a:solidFill>
              </a:rPr>
              <a:t>المحاضرة الثامنة</a:t>
            </a:r>
            <a:br>
              <a:rPr lang="ar-SA" sz="3600" dirty="0" smtClean="0">
                <a:solidFill>
                  <a:srgbClr val="005C2A"/>
                </a:solidFill>
              </a:rPr>
            </a:br>
            <a:r>
              <a:rPr lang="ar-SA" sz="4800" dirty="0" smtClean="0">
                <a:solidFill>
                  <a:srgbClr val="C00000"/>
                </a:solidFill>
              </a:rPr>
              <a:t>نظرية الإعتماد</a:t>
            </a:r>
            <a:endParaRPr lang="ar-SA" sz="3600" dirty="0"/>
          </a:p>
        </p:txBody>
      </p:sp>
      <p:pic>
        <p:nvPicPr>
          <p:cNvPr id="5" name="صورة 4" descr="watching-TV.jpg"/>
          <p:cNvPicPr>
            <a:picLocks noChangeAspect="1"/>
          </p:cNvPicPr>
          <p:nvPr/>
        </p:nvPicPr>
        <p:blipFill>
          <a:blip r:embed="rId2" cstate="print"/>
          <a:stretch>
            <a:fillRect/>
          </a:stretch>
        </p:blipFill>
        <p:spPr>
          <a:xfrm>
            <a:off x="2699792" y="2708920"/>
            <a:ext cx="3744416" cy="2808312"/>
          </a:xfrm>
          <a:prstGeom prst="rect">
            <a:avLst/>
          </a:prstGeom>
          <a:ln w="19050">
            <a:solidFill>
              <a:schemeClr val="tx1"/>
            </a:solidFill>
          </a:ln>
        </p:spPr>
      </p:pic>
    </p:spTree>
    <p:extLst>
      <p:ext uri="{BB962C8B-B14F-4D97-AF65-F5344CB8AC3E}">
        <p14:creationId xmlns:p14="http://schemas.microsoft.com/office/powerpoint/2010/main" val="4256497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العودة لنظريات الأثر القوي</a:t>
            </a:r>
            <a:endParaRPr lang="ar-SA" dirty="0">
              <a:solidFill>
                <a:srgbClr val="2101AB"/>
              </a:solidFill>
            </a:endParaRPr>
          </a:p>
        </p:txBody>
      </p:sp>
      <p:sp>
        <p:nvSpPr>
          <p:cNvPr id="3" name="عنصر نائب للمحتوى 2"/>
          <p:cNvSpPr>
            <a:spLocks noGrp="1"/>
          </p:cNvSpPr>
          <p:nvPr>
            <p:ph idx="1"/>
          </p:nvPr>
        </p:nvSpPr>
        <p:spPr/>
        <p:txBody>
          <a:bodyPr/>
          <a:lstStyle/>
          <a:p>
            <a:pPr marL="0" indent="0">
              <a:buNone/>
            </a:pPr>
            <a:r>
              <a:rPr lang="ar-SA" dirty="0" smtClean="0"/>
              <a:t>بعد أن تعرفنا على نظريات الأثر القوي، ثم نظريات الأثر الضعيف، نجد أن هناك نظريات جاءت، بعد ذلك، تقول بأن وسائل الإعلام لها أثر قوي </a:t>
            </a:r>
            <a:r>
              <a:rPr lang="ar-SA" dirty="0" err="1" smtClean="0"/>
              <a:t>فعلاً.</a:t>
            </a:r>
            <a:r>
              <a:rPr lang="ar-SA" dirty="0" smtClean="0"/>
              <a:t> </a:t>
            </a:r>
          </a:p>
          <a:p>
            <a:pPr marL="0" indent="0">
              <a:buNone/>
            </a:pPr>
            <a:r>
              <a:rPr lang="ar-SA" dirty="0" smtClean="0"/>
              <a:t>ولكن هذا الأثر ليس مباشراً بالضرورة، ولا موحداً على جميع فئات المجتمع، بل يعتمد على ظروف </a:t>
            </a:r>
            <a:r>
              <a:rPr lang="ar-SA" dirty="0" err="1" smtClean="0"/>
              <a:t>متعددة.</a:t>
            </a:r>
            <a:r>
              <a:rPr lang="ar-SA" dirty="0" smtClean="0"/>
              <a:t> وأول هذه </a:t>
            </a:r>
            <a:r>
              <a:rPr lang="ar-SA" dirty="0" err="1" smtClean="0"/>
              <a:t>النظريات </a:t>
            </a:r>
            <a:r>
              <a:rPr lang="ar-SA" dirty="0" smtClean="0"/>
              <a:t>(نظرية الإعتماد</a:t>
            </a:r>
            <a:r>
              <a:rPr lang="ar-SA" dirty="0" err="1" smtClean="0"/>
              <a:t>).</a:t>
            </a:r>
            <a:endParaRPr lang="ar-SA" dirty="0"/>
          </a:p>
        </p:txBody>
      </p:sp>
    </p:spTree>
    <p:extLst>
      <p:ext uri="{BB962C8B-B14F-4D97-AF65-F5344CB8AC3E}">
        <p14:creationId xmlns:p14="http://schemas.microsoft.com/office/powerpoint/2010/main" val="926266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نظرية الإعتماد</a:t>
            </a:r>
            <a:endParaRPr lang="ar-SA" dirty="0">
              <a:solidFill>
                <a:srgbClr val="2101AB"/>
              </a:solidFill>
            </a:endParaRPr>
          </a:p>
        </p:txBody>
      </p:sp>
      <p:sp>
        <p:nvSpPr>
          <p:cNvPr id="3" name="عنصر نائب للمحتوى 2"/>
          <p:cNvSpPr>
            <a:spLocks noGrp="1"/>
          </p:cNvSpPr>
          <p:nvPr>
            <p:ph idx="1"/>
          </p:nvPr>
        </p:nvSpPr>
        <p:spPr>
          <a:xfrm>
            <a:off x="3491880" y="1600200"/>
            <a:ext cx="5194920" cy="4525963"/>
          </a:xfrm>
        </p:spPr>
        <p:txBody>
          <a:bodyPr>
            <a:normAutofit lnSpcReduction="10000"/>
          </a:bodyPr>
          <a:lstStyle/>
          <a:p>
            <a:pPr marL="0" indent="0">
              <a:buNone/>
            </a:pPr>
            <a:r>
              <a:rPr lang="ar-SA" dirty="0" smtClean="0"/>
              <a:t>نظرية الإعتماد هي نظرية تشرح مدى إعتماد الجمهور على وسائل الإعلام في الحصول على المعلومات والترفيه ومدى تأثير ذلك عليهم.</a:t>
            </a:r>
          </a:p>
          <a:p>
            <a:pPr marL="0" indent="0">
              <a:buNone/>
            </a:pPr>
            <a:r>
              <a:rPr lang="ar-SA" dirty="0" smtClean="0"/>
              <a:t>وهي نظرية تقول بأن درجة تأثير الإعلام تتفاوت حسب درجة إعتماد فرد معين على وسيلة </a:t>
            </a:r>
            <a:r>
              <a:rPr lang="ar-SA" dirty="0" err="1" smtClean="0"/>
              <a:t>معينة.</a:t>
            </a:r>
            <a:r>
              <a:rPr lang="ar-SA" dirty="0" smtClean="0"/>
              <a:t> </a:t>
            </a:r>
            <a:r>
              <a:rPr lang="ar-SA" smtClean="0"/>
              <a:t>وكلما كان الإعتماد </a:t>
            </a:r>
            <a:r>
              <a:rPr lang="ar-SA" dirty="0" smtClean="0"/>
              <a:t>أكبر أصبح إحتمال التأثير أقوى.</a:t>
            </a:r>
            <a:endParaRPr lang="ar-SA" dirty="0"/>
          </a:p>
        </p:txBody>
      </p:sp>
      <p:pic>
        <p:nvPicPr>
          <p:cNvPr id="5" name="صورة 4" descr="tv.jpg"/>
          <p:cNvPicPr>
            <a:picLocks noChangeAspect="1"/>
          </p:cNvPicPr>
          <p:nvPr/>
        </p:nvPicPr>
        <p:blipFill>
          <a:blip r:embed="rId2" cstate="print"/>
          <a:stretch>
            <a:fillRect/>
          </a:stretch>
        </p:blipFill>
        <p:spPr>
          <a:xfrm>
            <a:off x="323528" y="1484784"/>
            <a:ext cx="2922064" cy="2016224"/>
          </a:xfrm>
          <a:prstGeom prst="rect">
            <a:avLst/>
          </a:prstGeom>
        </p:spPr>
      </p:pic>
    </p:spTree>
    <p:extLst>
      <p:ext uri="{BB962C8B-B14F-4D97-AF65-F5344CB8AC3E}">
        <p14:creationId xmlns:p14="http://schemas.microsoft.com/office/powerpoint/2010/main" val="403304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مثلاً، الشخص الذي يعتمد على الجرائد في الحصول على الأخبار، ويقرأ عدة جرائد يومياً، سيتأثر بهذه الجرائد أكثر من الشخص الذي يقرأ جرائد قليلة، أو لا يقرأ جرائد أبداً.</a:t>
            </a:r>
            <a:endParaRPr lang="ar-SA" dirty="0"/>
          </a:p>
        </p:txBody>
      </p:sp>
      <p:pic>
        <p:nvPicPr>
          <p:cNvPr id="5" name="صورة 4" descr="cutcaster-photo-100852347-Old-man-reading-newspaper-with-his-grand-son-using-laptop.jpg"/>
          <p:cNvPicPr>
            <a:picLocks noChangeAspect="1"/>
          </p:cNvPicPr>
          <p:nvPr/>
        </p:nvPicPr>
        <p:blipFill>
          <a:blip r:embed="rId2" cstate="print"/>
          <a:stretch>
            <a:fillRect/>
          </a:stretch>
        </p:blipFill>
        <p:spPr>
          <a:xfrm>
            <a:off x="467543" y="1700808"/>
            <a:ext cx="3471815" cy="2376264"/>
          </a:xfrm>
          <a:prstGeom prst="rect">
            <a:avLst/>
          </a:prstGeom>
          <a:ln w="9525">
            <a:solidFill>
              <a:schemeClr val="tx1"/>
            </a:solidFill>
          </a:ln>
        </p:spPr>
      </p:pic>
      <p:sp>
        <p:nvSpPr>
          <p:cNvPr id="6" name="مربع نص 5"/>
          <p:cNvSpPr txBox="1"/>
          <p:nvPr/>
        </p:nvSpPr>
        <p:spPr>
          <a:xfrm>
            <a:off x="459148" y="4221088"/>
            <a:ext cx="3360215"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الجد يعتمد على الجريدة </a:t>
            </a:r>
          </a:p>
          <a:p>
            <a:pPr algn="ctr"/>
            <a:r>
              <a:rPr lang="ar-SA" sz="2800" dirty="0" smtClean="0"/>
              <a:t>والحفيد يعتمد على الكمبيوتر</a:t>
            </a:r>
            <a:endParaRPr lang="ar-SA" sz="2800" dirty="0"/>
          </a:p>
        </p:txBody>
      </p:sp>
    </p:spTree>
    <p:extLst>
      <p:ext uri="{BB962C8B-B14F-4D97-AF65-F5344CB8AC3E}">
        <p14:creationId xmlns:p14="http://schemas.microsoft.com/office/powerpoint/2010/main" val="1235226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499992" y="1600200"/>
            <a:ext cx="4186808" cy="4525963"/>
          </a:xfrm>
        </p:spPr>
        <p:txBody>
          <a:bodyPr/>
          <a:lstStyle/>
          <a:p>
            <a:pPr marL="0" indent="0">
              <a:buNone/>
            </a:pPr>
            <a:r>
              <a:rPr lang="ar-SA" dirty="0" smtClean="0"/>
              <a:t>وتقول النظرية أن التأثيرات على الجمهور تنقسم إلى ثلاثة أنواع </a:t>
            </a:r>
            <a:r>
              <a:rPr lang="ar-SA" dirty="0" err="1" smtClean="0"/>
              <a:t>هي:</a:t>
            </a:r>
            <a:endParaRPr lang="ar-SA" dirty="0" smtClean="0"/>
          </a:p>
          <a:p>
            <a:pPr marL="0" indent="0">
              <a:buNone/>
            </a:pPr>
            <a:endParaRPr lang="ar-SA" dirty="0" smtClean="0"/>
          </a:p>
          <a:p>
            <a:pPr marL="0" indent="0">
              <a:buNone/>
            </a:pPr>
            <a:r>
              <a:rPr lang="ar-SA" dirty="0" smtClean="0">
                <a:solidFill>
                  <a:srgbClr val="002060"/>
                </a:solidFill>
              </a:rPr>
              <a:t>1- تأثيرات ذهنية.</a:t>
            </a:r>
          </a:p>
          <a:p>
            <a:pPr marL="0" indent="0">
              <a:buNone/>
            </a:pPr>
            <a:r>
              <a:rPr lang="ar-SA" dirty="0" smtClean="0">
                <a:solidFill>
                  <a:srgbClr val="002060"/>
                </a:solidFill>
              </a:rPr>
              <a:t>2- تأثيرات عاطفية.</a:t>
            </a:r>
          </a:p>
          <a:p>
            <a:pPr marL="0" indent="0">
              <a:buNone/>
            </a:pPr>
            <a:r>
              <a:rPr lang="ar-SA" dirty="0" smtClean="0">
                <a:solidFill>
                  <a:srgbClr val="002060"/>
                </a:solidFill>
              </a:rPr>
              <a:t>3- تأثيرات سلوكية.</a:t>
            </a:r>
            <a:endParaRPr lang="ar-SA" dirty="0">
              <a:solidFill>
                <a:srgbClr val="002060"/>
              </a:solidFill>
            </a:endParaRPr>
          </a:p>
        </p:txBody>
      </p:sp>
      <p:pic>
        <p:nvPicPr>
          <p:cNvPr id="5" name="صورة 4" descr="watching-tv-clip-art.gif"/>
          <p:cNvPicPr>
            <a:picLocks noChangeAspect="1"/>
          </p:cNvPicPr>
          <p:nvPr/>
        </p:nvPicPr>
        <p:blipFill>
          <a:blip r:embed="rId2" cstate="print"/>
          <a:stretch>
            <a:fillRect/>
          </a:stretch>
        </p:blipFill>
        <p:spPr>
          <a:xfrm flipH="1">
            <a:off x="539551" y="1628800"/>
            <a:ext cx="3669101" cy="1728192"/>
          </a:xfrm>
          <a:prstGeom prst="rect">
            <a:avLst/>
          </a:prstGeom>
          <a:ln w="12700">
            <a:solidFill>
              <a:schemeClr val="tx1"/>
            </a:solidFill>
          </a:ln>
        </p:spPr>
      </p:pic>
    </p:spTree>
    <p:extLst>
      <p:ext uri="{BB962C8B-B14F-4D97-AF65-F5344CB8AC3E}">
        <p14:creationId xmlns:p14="http://schemas.microsoft.com/office/powerpoint/2010/main" val="226147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779912" y="1600200"/>
            <a:ext cx="4906888" cy="4525963"/>
          </a:xfrm>
        </p:spPr>
        <p:txBody>
          <a:bodyPr/>
          <a:lstStyle/>
          <a:p>
            <a:pPr marL="0" indent="0">
              <a:buNone/>
            </a:pPr>
            <a:r>
              <a:rPr lang="ar-SA" dirty="0" smtClean="0"/>
              <a:t>يطلق على هؤلاء الأشخاص </a:t>
            </a:r>
            <a:r>
              <a:rPr lang="ar-SA" dirty="0" err="1" smtClean="0"/>
              <a:t>إسم</a:t>
            </a:r>
            <a:r>
              <a:rPr lang="ar-SA" dirty="0" smtClean="0"/>
              <a:t> (قادة الرأي) </a:t>
            </a:r>
            <a:r>
              <a:rPr lang="ar-SA" dirty="0" err="1" smtClean="0"/>
              <a:t>أو </a:t>
            </a:r>
            <a:r>
              <a:rPr lang="ar-SA" dirty="0" smtClean="0"/>
              <a:t>(حراس البوابة) وهي مصطلحات هامة جداً في نظريات الإعلام كما سنرى لاحقاً.</a:t>
            </a:r>
          </a:p>
          <a:p>
            <a:pPr marL="0" indent="0">
              <a:buNone/>
            </a:pPr>
            <a:endParaRPr lang="ar-SA" dirty="0"/>
          </a:p>
        </p:txBody>
      </p:sp>
      <p:pic>
        <p:nvPicPr>
          <p:cNvPr id="4" name="صورة 3" descr="oplead.jpg"/>
          <p:cNvPicPr>
            <a:picLocks noChangeAspect="1"/>
          </p:cNvPicPr>
          <p:nvPr/>
        </p:nvPicPr>
        <p:blipFill>
          <a:blip r:embed="rId2" cstate="print"/>
          <a:srcRect t="27000"/>
          <a:stretch>
            <a:fillRect/>
          </a:stretch>
        </p:blipFill>
        <p:spPr>
          <a:xfrm>
            <a:off x="395536" y="1628800"/>
            <a:ext cx="3429000" cy="1557536"/>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وعلى المستوى الأكبر، هناك إعتماد متبادل بين عدة جهات في المجتمع، بحيث تؤثر كل جهة على الجهات الأخرى، </a:t>
            </a:r>
            <a:r>
              <a:rPr lang="ar-SA" dirty="0" err="1" smtClean="0"/>
              <a:t>وهي:</a:t>
            </a:r>
            <a:endParaRPr lang="ar-SA" dirty="0" smtClean="0"/>
          </a:p>
          <a:p>
            <a:pPr marL="0" indent="0">
              <a:buNone/>
            </a:pPr>
            <a:endParaRPr lang="ar-SA" dirty="0" smtClean="0"/>
          </a:p>
          <a:p>
            <a:pPr marL="0" indent="0">
              <a:buNone/>
            </a:pPr>
            <a:r>
              <a:rPr lang="ar-SA" dirty="0" smtClean="0">
                <a:solidFill>
                  <a:srgbClr val="002060"/>
                </a:solidFill>
              </a:rPr>
              <a:t>1- وسائل الإعلام</a:t>
            </a:r>
          </a:p>
          <a:p>
            <a:pPr marL="0" indent="0">
              <a:buNone/>
            </a:pPr>
            <a:r>
              <a:rPr lang="ar-SA" dirty="0" smtClean="0">
                <a:solidFill>
                  <a:srgbClr val="002060"/>
                </a:solidFill>
              </a:rPr>
              <a:t>2- الجمهور</a:t>
            </a:r>
          </a:p>
          <a:p>
            <a:pPr marL="0" indent="0">
              <a:buNone/>
            </a:pPr>
            <a:r>
              <a:rPr lang="ar-SA" dirty="0" smtClean="0">
                <a:solidFill>
                  <a:srgbClr val="002060"/>
                </a:solidFill>
              </a:rPr>
              <a:t>3- مؤسسات المجتمع الأخرى</a:t>
            </a:r>
          </a:p>
        </p:txBody>
      </p:sp>
    </p:spTree>
    <p:extLst>
      <p:ext uri="{BB962C8B-B14F-4D97-AF65-F5344CB8AC3E}">
        <p14:creationId xmlns:p14="http://schemas.microsoft.com/office/powerpoint/2010/main" val="24167230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نموذج الإعتماد 2.png"/>
          <p:cNvPicPr>
            <a:picLocks noGrp="1" noChangeAspect="1"/>
          </p:cNvPicPr>
          <p:nvPr>
            <p:ph idx="1"/>
          </p:nvPr>
        </p:nvPicPr>
        <p:blipFill>
          <a:blip r:embed="rId2" cstate="print"/>
          <a:srcRect r="81981" b="88006"/>
          <a:stretch>
            <a:fillRect/>
          </a:stretch>
        </p:blipFill>
        <p:spPr>
          <a:xfrm>
            <a:off x="1835696" y="476672"/>
            <a:ext cx="5472608" cy="3570272"/>
          </a:xfrm>
        </p:spPr>
      </p:pic>
      <p:sp>
        <p:nvSpPr>
          <p:cNvPr id="7" name="مربع نص 6"/>
          <p:cNvSpPr txBox="1"/>
          <p:nvPr/>
        </p:nvSpPr>
        <p:spPr>
          <a:xfrm>
            <a:off x="-180528" y="4509120"/>
            <a:ext cx="8928992" cy="1815882"/>
          </a:xfrm>
          <a:prstGeom prst="rect">
            <a:avLst/>
          </a:prstGeom>
          <a:noFill/>
        </p:spPr>
        <p:txBody>
          <a:bodyPr wrap="square" rtlCol="1">
            <a:spAutoFit/>
          </a:bodyPr>
          <a:lstStyle/>
          <a:p>
            <a:r>
              <a:rPr lang="ar-SA" sz="2800" dirty="0" smtClean="0"/>
              <a:t>نظرية الإعتماد تشرح العلاقات المتبادلة بين ثلاث فئات رئيسية </a:t>
            </a:r>
          </a:p>
          <a:p>
            <a:r>
              <a:rPr lang="ar-SA" sz="2800" dirty="0" smtClean="0"/>
              <a:t>هي: الإعلام والجمهور </a:t>
            </a:r>
            <a:r>
              <a:rPr lang="ar-SA" sz="2800" dirty="0" err="1" smtClean="0"/>
              <a:t>والمجتمع.</a:t>
            </a:r>
            <a:r>
              <a:rPr lang="ar-SA" sz="2800" dirty="0" smtClean="0"/>
              <a:t> وتقول أن كل جهة تؤثر </a:t>
            </a:r>
          </a:p>
          <a:p>
            <a:r>
              <a:rPr lang="ar-SA" sz="2800" dirty="0" smtClean="0"/>
              <a:t>بالجهات </a:t>
            </a:r>
            <a:r>
              <a:rPr lang="ar-SA" sz="2800" dirty="0" err="1" smtClean="0"/>
              <a:t>الأخرى.</a:t>
            </a:r>
            <a:r>
              <a:rPr lang="ar-SA" sz="2800" dirty="0" smtClean="0"/>
              <a:t> وينتج عن هذا التفاعل آثار محددة على الجمهور </a:t>
            </a:r>
          </a:p>
          <a:p>
            <a:r>
              <a:rPr lang="ar-SA" sz="2800" dirty="0" smtClean="0"/>
              <a:t>(ذهنية وعاطفية وسلوكية</a:t>
            </a:r>
            <a:r>
              <a:rPr lang="ar-SA" sz="2800" dirty="0" err="1" smtClean="0"/>
              <a:t>).</a:t>
            </a:r>
            <a:endParaRPr lang="ar-SA" sz="2800" dirty="0"/>
          </a:p>
        </p:txBody>
      </p:sp>
      <p:sp>
        <p:nvSpPr>
          <p:cNvPr id="4" name="مربع نص 3"/>
          <p:cNvSpPr txBox="1"/>
          <p:nvPr/>
        </p:nvSpPr>
        <p:spPr>
          <a:xfrm>
            <a:off x="2771800" y="3717032"/>
            <a:ext cx="3039615"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err="1" smtClean="0"/>
              <a:t>ذهنية </a:t>
            </a:r>
            <a:r>
              <a:rPr lang="ar-SA" sz="2800" dirty="0" smtClean="0"/>
              <a:t>– </a:t>
            </a:r>
            <a:r>
              <a:rPr lang="ar-SA" sz="2800" dirty="0" err="1" smtClean="0"/>
              <a:t>عاطفية </a:t>
            </a:r>
            <a:r>
              <a:rPr lang="ar-SA" sz="2800" dirty="0" smtClean="0"/>
              <a:t>- سلوكية</a:t>
            </a:r>
            <a:endParaRPr lang="ar-SA" sz="2800" dirty="0"/>
          </a:p>
        </p:txBody>
      </p:sp>
    </p:spTree>
    <p:extLst>
      <p:ext uri="{BB962C8B-B14F-4D97-AF65-F5344CB8AC3E}">
        <p14:creationId xmlns:p14="http://schemas.microsoft.com/office/powerpoint/2010/main" val="333883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الإعتماد: نظرية شاملة</a:t>
            </a:r>
            <a:endParaRPr lang="ar-SA" dirty="0">
              <a:solidFill>
                <a:srgbClr val="2101AB"/>
              </a:solidFill>
            </a:endParaRPr>
          </a:p>
        </p:txBody>
      </p:sp>
      <p:sp>
        <p:nvSpPr>
          <p:cNvPr id="3" name="عنصر نائب للمحتوى 2"/>
          <p:cNvSpPr>
            <a:spLocks noGrp="1"/>
          </p:cNvSpPr>
          <p:nvPr>
            <p:ph idx="1"/>
          </p:nvPr>
        </p:nvSpPr>
        <p:spPr>
          <a:xfrm>
            <a:off x="1187624" y="1600200"/>
            <a:ext cx="7499176" cy="4525963"/>
          </a:xfrm>
        </p:spPr>
        <p:txBody>
          <a:bodyPr>
            <a:normAutofit/>
          </a:bodyPr>
          <a:lstStyle/>
          <a:p>
            <a:pPr marL="0" indent="0">
              <a:buNone/>
            </a:pPr>
            <a:r>
              <a:rPr lang="ar-SA" dirty="0" smtClean="0"/>
              <a:t>والواقع أن نظرية الإعتماد هي نظرية شاملة، وتتسع للعديد من المفاهيم، بل أنها تضم داخلها عدة نظريات شهيرة داخل نظرية </a:t>
            </a:r>
            <a:r>
              <a:rPr lang="ar-SA" dirty="0" err="1" smtClean="0"/>
              <a:t>واحدة.</a:t>
            </a:r>
            <a:r>
              <a:rPr lang="ar-SA" dirty="0" smtClean="0"/>
              <a:t> فهي تشمل </a:t>
            </a:r>
            <a:r>
              <a:rPr lang="ar-SA" dirty="0" err="1" smtClean="0"/>
              <a:t>نظرية </a:t>
            </a:r>
            <a:r>
              <a:rPr lang="ar-SA" dirty="0" smtClean="0"/>
              <a:t>(الإستخدامات والإشباعات)، وتشمل أيضاً نظريات أخرى سيأتي شرحها فيما بعد، مثل </a:t>
            </a:r>
            <a:r>
              <a:rPr lang="ar-SA" dirty="0" err="1" smtClean="0"/>
              <a:t>نظرية </a:t>
            </a:r>
            <a:r>
              <a:rPr lang="ar-SA" dirty="0" smtClean="0"/>
              <a:t>(حراسة البوابة) </a:t>
            </a:r>
            <a:r>
              <a:rPr lang="ar-SA" dirty="0" err="1" smtClean="0"/>
              <a:t>ونظرية </a:t>
            </a:r>
            <a:r>
              <a:rPr lang="ar-SA" dirty="0" smtClean="0"/>
              <a:t>(ترتيب الأولويات) </a:t>
            </a:r>
            <a:r>
              <a:rPr lang="ar-SA" dirty="0" err="1" smtClean="0"/>
              <a:t>وغيرها.</a:t>
            </a:r>
            <a:r>
              <a:rPr lang="ar-SA" dirty="0" smtClean="0"/>
              <a:t> </a:t>
            </a:r>
            <a:endParaRPr lang="ar-SA" dirty="0"/>
          </a:p>
        </p:txBody>
      </p:sp>
    </p:spTree>
    <p:extLst>
      <p:ext uri="{BB962C8B-B14F-4D97-AF65-F5344CB8AC3E}">
        <p14:creationId xmlns:p14="http://schemas.microsoft.com/office/powerpoint/2010/main" val="185467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5148064" y="1556792"/>
            <a:ext cx="3466728" cy="4525963"/>
          </a:xfrm>
        </p:spPr>
        <p:txBody>
          <a:bodyPr/>
          <a:lstStyle/>
          <a:p>
            <a:pPr marL="0" indent="0">
              <a:buNone/>
            </a:pPr>
            <a:r>
              <a:rPr lang="ar-SA" dirty="0" smtClean="0"/>
              <a:t>أصحاب النظرية هما </a:t>
            </a:r>
            <a:r>
              <a:rPr lang="ar-SA" dirty="0" err="1" smtClean="0"/>
              <a:t>الباحثة </a:t>
            </a:r>
            <a:r>
              <a:rPr lang="ar-SA" dirty="0" smtClean="0"/>
              <a:t>(ساندرا بول </a:t>
            </a:r>
            <a:r>
              <a:rPr lang="ar-SA" dirty="0" err="1" smtClean="0"/>
              <a:t>روكيش</a:t>
            </a:r>
            <a:r>
              <a:rPr lang="ar-SA" dirty="0" smtClean="0"/>
              <a:t>) و </a:t>
            </a:r>
            <a:r>
              <a:rPr lang="ar-SA" dirty="0" err="1" smtClean="0"/>
              <a:t>الباحث </a:t>
            </a:r>
            <a:r>
              <a:rPr lang="ar-SA" dirty="0" smtClean="0"/>
              <a:t>(</a:t>
            </a:r>
            <a:r>
              <a:rPr lang="ar-SA" dirty="0" err="1" smtClean="0"/>
              <a:t>ميلفن</a:t>
            </a:r>
            <a:r>
              <a:rPr lang="ar-SA" dirty="0" smtClean="0"/>
              <a:t> </a:t>
            </a:r>
            <a:r>
              <a:rPr lang="ar-SA" dirty="0" err="1" smtClean="0"/>
              <a:t>ديفلير).</a:t>
            </a:r>
            <a:r>
              <a:rPr lang="ar-SA" dirty="0" smtClean="0"/>
              <a:t> وظهرت النظرية في عام </a:t>
            </a:r>
            <a:r>
              <a:rPr lang="ar-SA" dirty="0" err="1" smtClean="0"/>
              <a:t>1976م</a:t>
            </a:r>
            <a:r>
              <a:rPr lang="ar-SA" dirty="0" smtClean="0"/>
              <a:t> في مقال </a:t>
            </a:r>
            <a:r>
              <a:rPr lang="ar-SA" dirty="0" err="1" smtClean="0"/>
              <a:t>بعنوان </a:t>
            </a:r>
            <a:r>
              <a:rPr lang="ar-SA" dirty="0" smtClean="0"/>
              <a:t>(نموذج الإعتماد لتأثيرات وسائل الإعلام</a:t>
            </a:r>
            <a:r>
              <a:rPr lang="ar-SA" dirty="0" err="1" smtClean="0"/>
              <a:t>).</a:t>
            </a:r>
            <a:r>
              <a:rPr lang="ar-SA" dirty="0" smtClean="0"/>
              <a:t> </a:t>
            </a:r>
          </a:p>
        </p:txBody>
      </p:sp>
      <p:pic>
        <p:nvPicPr>
          <p:cNvPr id="4" name="صورة 3" descr="images (2).jpg"/>
          <p:cNvPicPr>
            <a:picLocks noChangeAspect="1"/>
          </p:cNvPicPr>
          <p:nvPr/>
        </p:nvPicPr>
        <p:blipFill>
          <a:blip r:embed="rId2" cstate="print"/>
          <a:stretch>
            <a:fillRect/>
          </a:stretch>
        </p:blipFill>
        <p:spPr>
          <a:xfrm>
            <a:off x="467544" y="1340768"/>
            <a:ext cx="1569715" cy="2027034"/>
          </a:xfrm>
          <a:prstGeom prst="rect">
            <a:avLst/>
          </a:prstGeom>
        </p:spPr>
      </p:pic>
      <p:pic>
        <p:nvPicPr>
          <p:cNvPr id="5" name="صورة 4" descr="121_mel2.jpg"/>
          <p:cNvPicPr>
            <a:picLocks noChangeAspect="1"/>
          </p:cNvPicPr>
          <p:nvPr/>
        </p:nvPicPr>
        <p:blipFill>
          <a:blip r:embed="rId3" cstate="print"/>
          <a:stretch>
            <a:fillRect/>
          </a:stretch>
        </p:blipFill>
        <p:spPr>
          <a:xfrm>
            <a:off x="539552" y="3645024"/>
            <a:ext cx="1512565" cy="2175093"/>
          </a:xfrm>
          <a:prstGeom prst="rect">
            <a:avLst/>
          </a:prstGeom>
        </p:spPr>
      </p:pic>
      <p:sp>
        <p:nvSpPr>
          <p:cNvPr id="6" name="مربع نص 5"/>
          <p:cNvSpPr txBox="1"/>
          <p:nvPr/>
        </p:nvSpPr>
        <p:spPr>
          <a:xfrm>
            <a:off x="2123728" y="2564904"/>
            <a:ext cx="2709332" cy="892552"/>
          </a:xfrm>
          <a:prstGeom prst="rect">
            <a:avLst/>
          </a:prstGeom>
          <a:noFill/>
        </p:spPr>
        <p:txBody>
          <a:bodyPr wrap="none" rtlCol="1">
            <a:spAutoFit/>
          </a:bodyPr>
          <a:lstStyle/>
          <a:p>
            <a:pPr algn="l"/>
            <a:r>
              <a:rPr lang="ar-SA" sz="2800" dirty="0" smtClean="0"/>
              <a:t>ساندرا بول </a:t>
            </a:r>
            <a:r>
              <a:rPr lang="ar-SA" sz="2800" dirty="0" err="1" smtClean="0"/>
              <a:t>روكيش</a:t>
            </a:r>
            <a:endParaRPr lang="ar-SA" sz="2800" dirty="0" smtClean="0"/>
          </a:p>
          <a:p>
            <a:pPr algn="l"/>
            <a:r>
              <a:rPr lang="en-US" sz="2400" dirty="0" smtClean="0"/>
              <a:t>Sandra Ball-</a:t>
            </a:r>
            <a:r>
              <a:rPr lang="en-US" sz="2400" dirty="0" err="1" smtClean="0"/>
              <a:t>Rokeach</a:t>
            </a:r>
            <a:endParaRPr lang="ar-SA" sz="2400" dirty="0"/>
          </a:p>
        </p:txBody>
      </p:sp>
      <p:sp>
        <p:nvSpPr>
          <p:cNvPr id="7" name="مربع نص 6"/>
          <p:cNvSpPr txBox="1"/>
          <p:nvPr/>
        </p:nvSpPr>
        <p:spPr>
          <a:xfrm>
            <a:off x="2195736" y="4941168"/>
            <a:ext cx="2161362" cy="892552"/>
          </a:xfrm>
          <a:prstGeom prst="rect">
            <a:avLst/>
          </a:prstGeom>
          <a:noFill/>
        </p:spPr>
        <p:txBody>
          <a:bodyPr wrap="none" rtlCol="1">
            <a:spAutoFit/>
          </a:bodyPr>
          <a:lstStyle/>
          <a:p>
            <a:pPr algn="l"/>
            <a:r>
              <a:rPr lang="ar-SA" sz="2800" dirty="0" err="1" smtClean="0"/>
              <a:t>ميلفن</a:t>
            </a:r>
            <a:r>
              <a:rPr lang="ar-SA" sz="2800" dirty="0" smtClean="0"/>
              <a:t> </a:t>
            </a:r>
            <a:r>
              <a:rPr lang="ar-SA" sz="2800" dirty="0" err="1" smtClean="0"/>
              <a:t>ديفلير</a:t>
            </a:r>
            <a:endParaRPr lang="ar-SA" sz="2800" dirty="0" smtClean="0"/>
          </a:p>
          <a:p>
            <a:pPr algn="l"/>
            <a:r>
              <a:rPr lang="en-US" sz="2400" dirty="0" smtClean="0"/>
              <a:t>Melvyn </a:t>
            </a:r>
            <a:r>
              <a:rPr lang="en-US" sz="2400" dirty="0" err="1" smtClean="0"/>
              <a:t>DeFleur</a:t>
            </a:r>
            <a:endParaRPr lang="ar-SA" sz="2400" dirty="0"/>
          </a:p>
        </p:txBody>
      </p:sp>
    </p:spTree>
    <p:extLst>
      <p:ext uri="{BB962C8B-B14F-4D97-AF65-F5344CB8AC3E}">
        <p14:creationId xmlns:p14="http://schemas.microsoft.com/office/powerpoint/2010/main" val="820363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الحاجات والدوافع</a:t>
            </a:r>
            <a:endParaRPr lang="ar-SA" dirty="0">
              <a:solidFill>
                <a:srgbClr val="2101AB"/>
              </a:solidFill>
            </a:endParaRPr>
          </a:p>
        </p:txBody>
      </p:sp>
      <p:sp>
        <p:nvSpPr>
          <p:cNvPr id="3" name="عنصر نائب للمحتوى 2"/>
          <p:cNvSpPr>
            <a:spLocks noGrp="1"/>
          </p:cNvSpPr>
          <p:nvPr>
            <p:ph idx="1"/>
          </p:nvPr>
        </p:nvSpPr>
        <p:spPr/>
        <p:txBody>
          <a:bodyPr>
            <a:normAutofit/>
          </a:bodyPr>
          <a:lstStyle/>
          <a:p>
            <a:pPr marL="0" indent="0">
              <a:buNone/>
            </a:pPr>
            <a:r>
              <a:rPr lang="ar-SA" dirty="0" smtClean="0"/>
              <a:t>وتقول النظرية أن مستوى الإعتماد يقوم على نوعية ومستوى الحاجة أو الدافع لدى الشخص الذي يبحث عن تلبية هذه الحاجة عن طريق وسائل </a:t>
            </a:r>
            <a:r>
              <a:rPr lang="ar-SA" dirty="0" err="1" smtClean="0"/>
              <a:t>الإعلام.</a:t>
            </a:r>
            <a:r>
              <a:rPr lang="ar-SA" dirty="0" smtClean="0"/>
              <a:t> وأهم ثلاث حاجات أو دوافع للإعتماد على وسائل الإعلام </a:t>
            </a:r>
            <a:r>
              <a:rPr lang="ar-SA" dirty="0" err="1" smtClean="0"/>
              <a:t>هي:</a:t>
            </a:r>
            <a:endParaRPr lang="ar-SA" dirty="0" smtClean="0"/>
          </a:p>
          <a:p>
            <a:pPr marL="0" indent="0">
              <a:buNone/>
            </a:pPr>
            <a:r>
              <a:rPr lang="ar-SA" dirty="0" smtClean="0">
                <a:solidFill>
                  <a:srgbClr val="002060"/>
                </a:solidFill>
              </a:rPr>
              <a:t>1- الحاجة لمراقبة البيئة والحصول على المعلومات.</a:t>
            </a:r>
          </a:p>
          <a:p>
            <a:pPr marL="0" indent="0">
              <a:buNone/>
            </a:pPr>
            <a:r>
              <a:rPr lang="ar-SA" dirty="0" smtClean="0">
                <a:solidFill>
                  <a:srgbClr val="002060"/>
                </a:solidFill>
              </a:rPr>
              <a:t>2- الحاجة لتطوير العلاقات الشخصية والمهارات الإجتماعية.</a:t>
            </a:r>
          </a:p>
          <a:p>
            <a:pPr marL="0" indent="0">
              <a:buNone/>
            </a:pPr>
            <a:r>
              <a:rPr lang="ar-SA" dirty="0" smtClean="0">
                <a:solidFill>
                  <a:srgbClr val="002060"/>
                </a:solidFill>
              </a:rPr>
              <a:t>3- الحاجة للهروب من هموم الحياة اليومية عن طريق الترفيه.</a:t>
            </a:r>
            <a:endParaRPr lang="ar-SA" dirty="0">
              <a:solidFill>
                <a:srgbClr val="002060"/>
              </a:solidFill>
            </a:endParaRPr>
          </a:p>
        </p:txBody>
      </p:sp>
    </p:spTree>
    <p:extLst>
      <p:ext uri="{BB962C8B-B14F-4D97-AF65-F5344CB8AC3E}">
        <p14:creationId xmlns:p14="http://schemas.microsoft.com/office/powerpoint/2010/main" val="35546331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وإذا كانت الحاجات والدوافع قوية لدى فرد معين زاد </a:t>
            </a:r>
            <a:r>
              <a:rPr lang="ar-SA" dirty="0"/>
              <a:t>ا</a:t>
            </a:r>
            <a:r>
              <a:rPr lang="ar-SA" dirty="0" smtClean="0"/>
              <a:t>عتماده على وسائل الإعلام التي تلبي له هذه الحاجات.</a:t>
            </a:r>
          </a:p>
          <a:p>
            <a:pPr marL="0" indent="0">
              <a:buNone/>
            </a:pPr>
            <a:r>
              <a:rPr lang="ar-SA" dirty="0" smtClean="0"/>
              <a:t>ولكن هذه الحاجات والدوافع تختلف من شخص إلى آخر، وتختلف من وقت إلى آخر، فهي ليست ثابتة بل تتغير بإستمرار.</a:t>
            </a:r>
          </a:p>
          <a:p>
            <a:pPr marL="0" indent="0">
              <a:buNone/>
            </a:pPr>
            <a:r>
              <a:rPr lang="ar-SA" dirty="0" smtClean="0"/>
              <a:t>وهناك شرطان لزيادة مستوى الإعتماد على وسائل الإعلام هما </a:t>
            </a:r>
            <a:r>
              <a:rPr lang="ar-SA" dirty="0" err="1" smtClean="0"/>
              <a:t>كالتالي:</a:t>
            </a:r>
            <a:endParaRPr lang="ar-SA" dirty="0" smtClean="0"/>
          </a:p>
          <a:p>
            <a:pPr marL="0" indent="0">
              <a:buNone/>
            </a:pPr>
            <a:endParaRPr lang="ar-SA" dirty="0" smtClean="0"/>
          </a:p>
          <a:p>
            <a:pPr marL="0" indent="0">
              <a:buNone/>
            </a:pPr>
            <a:endParaRPr lang="ar-SA" dirty="0"/>
          </a:p>
        </p:txBody>
      </p:sp>
    </p:spTree>
    <p:extLst>
      <p:ext uri="{BB962C8B-B14F-4D97-AF65-F5344CB8AC3E}">
        <p14:creationId xmlns:p14="http://schemas.microsoft.com/office/powerpoint/2010/main" val="745184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متى يزيد الإعتماد على وسائل </a:t>
            </a:r>
            <a:r>
              <a:rPr lang="ar-SA" dirty="0" err="1" smtClean="0">
                <a:solidFill>
                  <a:srgbClr val="2101AB"/>
                </a:solidFill>
              </a:rPr>
              <a:t>الإعلام؟</a:t>
            </a:r>
            <a:endParaRPr lang="ar-SA" dirty="0">
              <a:solidFill>
                <a:srgbClr val="2101AB"/>
              </a:solidFill>
            </a:endParaRPr>
          </a:p>
        </p:txBody>
      </p:sp>
      <p:sp>
        <p:nvSpPr>
          <p:cNvPr id="3" name="عنصر نائب للمحتوى 2"/>
          <p:cNvSpPr>
            <a:spLocks noGrp="1"/>
          </p:cNvSpPr>
          <p:nvPr>
            <p:ph idx="1"/>
          </p:nvPr>
        </p:nvSpPr>
        <p:spPr>
          <a:xfrm>
            <a:off x="3203848" y="1600200"/>
            <a:ext cx="5482952" cy="4525963"/>
          </a:xfrm>
        </p:spPr>
        <p:txBody>
          <a:bodyPr>
            <a:normAutofit/>
          </a:bodyPr>
          <a:lstStyle/>
          <a:p>
            <a:pPr marL="0" indent="0">
              <a:buNone/>
            </a:pPr>
            <a:r>
              <a:rPr lang="ar-SA" sz="4000" dirty="0" smtClean="0">
                <a:solidFill>
                  <a:srgbClr val="002060"/>
                </a:solidFill>
              </a:rPr>
              <a:t>أولاً: كمية ونوعية وسائل الإعلام في </a:t>
            </a:r>
            <a:r>
              <a:rPr lang="ar-SA" sz="4000" dirty="0" err="1" smtClean="0">
                <a:solidFill>
                  <a:srgbClr val="002060"/>
                </a:solidFill>
              </a:rPr>
              <a:t>المجتمع:</a:t>
            </a:r>
            <a:endParaRPr lang="ar-SA" sz="4000" dirty="0" smtClean="0">
              <a:solidFill>
                <a:srgbClr val="002060"/>
              </a:solidFill>
            </a:endParaRPr>
          </a:p>
          <a:p>
            <a:pPr marL="0" indent="0">
              <a:buNone/>
            </a:pPr>
            <a:r>
              <a:rPr lang="ar-SA" dirty="0" smtClean="0"/>
              <a:t>المجتمع الذي يحتوي على وسائل إعلام عديدة ومتنوعة يكون دور الإعلام فيه قوياً، ويشكل مرجعاً أساسياً للجمهور في الحصول على المعلومات والترفية، فتكون درجة الإعتماد على وسائل الإعلام فيه عالية بشكل عام، مثل المجتمع الأمريكي.</a:t>
            </a:r>
          </a:p>
        </p:txBody>
      </p:sp>
      <p:pic>
        <p:nvPicPr>
          <p:cNvPr id="4" name="صورة 3" descr="image.jpg"/>
          <p:cNvPicPr>
            <a:picLocks noChangeAspect="1"/>
          </p:cNvPicPr>
          <p:nvPr/>
        </p:nvPicPr>
        <p:blipFill>
          <a:blip r:embed="rId2" cstate="print"/>
          <a:srcRect l="7924" r="5869"/>
          <a:stretch>
            <a:fillRect/>
          </a:stretch>
        </p:blipFill>
        <p:spPr>
          <a:xfrm>
            <a:off x="467544" y="1700808"/>
            <a:ext cx="2736304" cy="2088232"/>
          </a:xfrm>
          <a:prstGeom prst="rect">
            <a:avLst/>
          </a:prstGeom>
        </p:spPr>
      </p:pic>
    </p:spTree>
    <p:extLst>
      <p:ext uri="{BB962C8B-B14F-4D97-AF65-F5344CB8AC3E}">
        <p14:creationId xmlns:p14="http://schemas.microsoft.com/office/powerpoint/2010/main" val="4280733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131840" y="1600200"/>
            <a:ext cx="5554960" cy="4525963"/>
          </a:xfrm>
        </p:spPr>
        <p:txBody>
          <a:bodyPr/>
          <a:lstStyle/>
          <a:p>
            <a:pPr marL="0" indent="0">
              <a:buNone/>
            </a:pPr>
            <a:r>
              <a:rPr lang="ar-SA" dirty="0" smtClean="0"/>
              <a:t>والمجتمعات التي تكون وسائل الإعلام فيها قليلة من حيث النوع والكم، أو مقيدة بالرقابة، وتعاني من قلة الإمكانيات التقنية، لا يحصل فيها الجمهور على ما يلبي حاجته من المعلومات والتسلية، فتكون درجة الإعتماد قليلة، مثل العديد من الدول الفقيرة.</a:t>
            </a:r>
          </a:p>
          <a:p>
            <a:pPr marL="0" indent="0">
              <a:buNone/>
            </a:pPr>
            <a:endParaRPr lang="ar-SA" dirty="0"/>
          </a:p>
        </p:txBody>
      </p:sp>
      <p:pic>
        <p:nvPicPr>
          <p:cNvPr id="4" name="صورة 3" descr="brokentv280px.jpg"/>
          <p:cNvPicPr>
            <a:picLocks noChangeAspect="1"/>
          </p:cNvPicPr>
          <p:nvPr/>
        </p:nvPicPr>
        <p:blipFill>
          <a:blip r:embed="rId2" cstate="print"/>
          <a:stretch>
            <a:fillRect/>
          </a:stretch>
        </p:blipFill>
        <p:spPr>
          <a:xfrm>
            <a:off x="323528" y="1484784"/>
            <a:ext cx="2819590" cy="2808312"/>
          </a:xfrm>
          <a:prstGeom prst="rect">
            <a:avLst/>
          </a:prstGeom>
        </p:spPr>
      </p:pic>
    </p:spTree>
    <p:extLst>
      <p:ext uri="{BB962C8B-B14F-4D97-AF65-F5344CB8AC3E}">
        <p14:creationId xmlns:p14="http://schemas.microsoft.com/office/powerpoint/2010/main" val="2790250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347864" y="1600200"/>
            <a:ext cx="5338936" cy="4525963"/>
          </a:xfrm>
        </p:spPr>
        <p:txBody>
          <a:bodyPr/>
          <a:lstStyle/>
          <a:p>
            <a:pPr marL="0" indent="0">
              <a:buNone/>
            </a:pPr>
            <a:r>
              <a:rPr lang="ar-SA" dirty="0" smtClean="0"/>
              <a:t>أيضاً في الوقت الحالي، عندما تكون الإنترنت والأجهزة المحمولة غير متوفرة في مجتمع معين، أو قليلة الإنتشار وبطيئة السرعة، يكون الإعتماد عليها </a:t>
            </a:r>
            <a:r>
              <a:rPr lang="ar-SA" dirty="0" err="1" smtClean="0"/>
              <a:t>قليل.</a:t>
            </a:r>
            <a:r>
              <a:rPr lang="ar-SA" dirty="0" smtClean="0"/>
              <a:t> ولكن عندما تكون الأجهزة متوفرة وبسرعات عالية يزيد إعتماد الجمهور عليها في الحصول على الأخبار السريعة والبرامج الترفيهية.</a:t>
            </a:r>
            <a:endParaRPr lang="ar-SA" dirty="0"/>
          </a:p>
        </p:txBody>
      </p:sp>
      <p:pic>
        <p:nvPicPr>
          <p:cNvPr id="4" name="صورة 3" descr="images.jpg"/>
          <p:cNvPicPr>
            <a:picLocks noChangeAspect="1"/>
          </p:cNvPicPr>
          <p:nvPr/>
        </p:nvPicPr>
        <p:blipFill>
          <a:blip r:embed="rId2" cstate="print"/>
          <a:stretch>
            <a:fillRect/>
          </a:stretch>
        </p:blipFill>
        <p:spPr>
          <a:xfrm>
            <a:off x="539552" y="1700808"/>
            <a:ext cx="2520280" cy="2421230"/>
          </a:xfrm>
          <a:prstGeom prst="rect">
            <a:avLst/>
          </a:prstGeom>
        </p:spPr>
      </p:pic>
    </p:spTree>
    <p:extLst>
      <p:ext uri="{BB962C8B-B14F-4D97-AF65-F5344CB8AC3E}">
        <p14:creationId xmlns:p14="http://schemas.microsoft.com/office/powerpoint/2010/main" val="3326388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2060"/>
                </a:solidFill>
              </a:rPr>
              <a:t>ثانياً: درجة إستقرار المجتمع</a:t>
            </a:r>
          </a:p>
          <a:p>
            <a:pPr marL="0" indent="0">
              <a:buNone/>
            </a:pPr>
            <a:r>
              <a:rPr lang="ar-SA" dirty="0" smtClean="0"/>
              <a:t>في حالة وجود حوادث أو كوارث طبيعية أو حروب أو ثورات يلجأ الجمهور للإعلام، ويعتمد عليه في الحصول على </a:t>
            </a:r>
            <a:r>
              <a:rPr lang="ar-SA" dirty="0" err="1" smtClean="0"/>
              <a:t>المعلومات.</a:t>
            </a:r>
            <a:r>
              <a:rPr lang="ar-SA" dirty="0" smtClean="0"/>
              <a:t> ففي وقت حدوث الأزمة تزيد متابعة نشرات الأخبار وقراءة الجرائد للحصول أحدث المعلومات، فتكون درجة الإعتماد </a:t>
            </a:r>
            <a:r>
              <a:rPr lang="ar-SA" dirty="0" err="1" smtClean="0"/>
              <a:t>عالية.</a:t>
            </a:r>
            <a:r>
              <a:rPr lang="ar-SA" dirty="0" smtClean="0"/>
              <a:t> وفي الأوقات العادية تقل درجة الإعتماد.</a:t>
            </a:r>
            <a:endParaRPr lang="ar-SA" dirty="0"/>
          </a:p>
        </p:txBody>
      </p:sp>
    </p:spTree>
    <p:extLst>
      <p:ext uri="{BB962C8B-B14F-4D97-AF65-F5344CB8AC3E}">
        <p14:creationId xmlns:p14="http://schemas.microsoft.com/office/powerpoint/2010/main" val="26500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83768" y="836712"/>
            <a:ext cx="6203032" cy="5472608"/>
          </a:xfrm>
        </p:spPr>
        <p:txBody>
          <a:bodyPr>
            <a:normAutofit/>
          </a:bodyPr>
          <a:lstStyle/>
          <a:p>
            <a:pPr marL="0" indent="0">
              <a:buNone/>
            </a:pPr>
            <a:r>
              <a:rPr lang="ar-SA" sz="4000" dirty="0" smtClean="0">
                <a:solidFill>
                  <a:srgbClr val="002060"/>
                </a:solidFill>
              </a:rPr>
              <a:t>ثالثاً: نماذج التغيير في المجموعات</a:t>
            </a:r>
          </a:p>
          <a:p>
            <a:pPr marL="0" indent="0">
              <a:buNone/>
            </a:pPr>
            <a:r>
              <a:rPr lang="ar-SA" sz="4000" dirty="0" err="1" smtClean="0">
                <a:solidFill>
                  <a:srgbClr val="002060"/>
                </a:solidFill>
              </a:rPr>
              <a:t>نظرية </a:t>
            </a:r>
            <a:r>
              <a:rPr lang="ar-SA" sz="4000" dirty="0" smtClean="0">
                <a:solidFill>
                  <a:srgbClr val="002060"/>
                </a:solidFill>
              </a:rPr>
              <a:t>(كسر الجليد</a:t>
            </a:r>
            <a:r>
              <a:rPr lang="ar-SA" sz="4000" dirty="0" err="1" smtClean="0">
                <a:solidFill>
                  <a:srgbClr val="002060"/>
                </a:solidFill>
              </a:rPr>
              <a:t>)</a:t>
            </a:r>
            <a:endParaRPr lang="ar-SA" sz="4000" dirty="0" smtClean="0">
              <a:solidFill>
                <a:srgbClr val="002060"/>
              </a:solidFill>
            </a:endParaRPr>
          </a:p>
          <a:p>
            <a:pPr marL="0" indent="0">
              <a:buNone/>
            </a:pPr>
            <a:r>
              <a:rPr lang="ar-SA" dirty="0" smtClean="0"/>
              <a:t>ومن نظريات (كيرت لوين) في تغيير الاتجاهات نظرية (كسر الجليد). حيث يقول لوين أن الأفراد في المجموعات يكون لديهم أحياناً أفكار وإتجاهات ومعتقدات قوية نحو قضايا معينة أو سلع استهلاكية أو سلوكيات معينة تكون متجمدة، ويصعب تحريكها أو تغييرها. ولذلك جاءت </a:t>
            </a:r>
            <a:r>
              <a:rPr lang="ar-SA" dirty="0" err="1" smtClean="0"/>
              <a:t>نظرية </a:t>
            </a:r>
            <a:r>
              <a:rPr lang="ar-SA" dirty="0" smtClean="0"/>
              <a:t>(كسر الجليد) وهي على </a:t>
            </a:r>
            <a:r>
              <a:rPr lang="ar-SA" u="sng" dirty="0" smtClean="0"/>
              <a:t>ثلاث </a:t>
            </a:r>
            <a:r>
              <a:rPr lang="ar-SA" u="sng" dirty="0" err="1" smtClean="0"/>
              <a:t>مراحل:</a:t>
            </a:r>
            <a:endParaRPr lang="ar-SA" u="sng" dirty="0"/>
          </a:p>
        </p:txBody>
      </p:sp>
      <p:pic>
        <p:nvPicPr>
          <p:cNvPr id="4" name="صورة 3" descr="2078076913_74ab13ddb4.jpg"/>
          <p:cNvPicPr>
            <a:picLocks noChangeAspect="1"/>
          </p:cNvPicPr>
          <p:nvPr/>
        </p:nvPicPr>
        <p:blipFill>
          <a:blip r:embed="rId2" cstate="print"/>
          <a:stretch>
            <a:fillRect/>
          </a:stretch>
        </p:blipFill>
        <p:spPr>
          <a:xfrm>
            <a:off x="539552" y="1124744"/>
            <a:ext cx="1884450" cy="2512600"/>
          </a:xfrm>
          <a:prstGeom prst="rect">
            <a:avLst/>
          </a:prstGeom>
        </p:spPr>
      </p:pic>
      <p:sp>
        <p:nvSpPr>
          <p:cNvPr id="5" name="مربع نص 4"/>
          <p:cNvSpPr txBox="1"/>
          <p:nvPr/>
        </p:nvSpPr>
        <p:spPr>
          <a:xfrm>
            <a:off x="323528" y="3861048"/>
            <a:ext cx="2206053"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نظرية كسر الجليد</a:t>
            </a:r>
            <a:endParaRPr lang="ar-SA"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أهمية نظرية الإعتماد</a:t>
            </a:r>
            <a:endParaRPr lang="ar-SA" dirty="0">
              <a:solidFill>
                <a:srgbClr val="2101AB"/>
              </a:solidFill>
            </a:endParaRPr>
          </a:p>
        </p:txBody>
      </p:sp>
      <p:sp>
        <p:nvSpPr>
          <p:cNvPr id="3" name="عنصر نائب للمحتوى 2"/>
          <p:cNvSpPr>
            <a:spLocks noGrp="1"/>
          </p:cNvSpPr>
          <p:nvPr>
            <p:ph idx="1"/>
          </p:nvPr>
        </p:nvSpPr>
        <p:spPr>
          <a:xfrm>
            <a:off x="3779912" y="1600200"/>
            <a:ext cx="4906888" cy="4525963"/>
          </a:xfrm>
        </p:spPr>
        <p:txBody>
          <a:bodyPr>
            <a:normAutofit/>
          </a:bodyPr>
          <a:lstStyle/>
          <a:p>
            <a:pPr marL="0" indent="0">
              <a:buNone/>
            </a:pPr>
            <a:r>
              <a:rPr lang="ar-SA" dirty="0" smtClean="0"/>
              <a:t>نظرية الإعتماد نظرية عامة وشاملة تحاول تفسير مدى إعتماد الجمهور على وسائل الإعلام </a:t>
            </a:r>
            <a:r>
              <a:rPr lang="ar-SA" dirty="0" err="1" smtClean="0"/>
              <a:t>بإختلاف</a:t>
            </a:r>
            <a:r>
              <a:rPr lang="ar-SA" dirty="0" smtClean="0"/>
              <a:t> حاجاتهم ودوافعهم، </a:t>
            </a:r>
            <a:r>
              <a:rPr lang="ar-SA" dirty="0" err="1" smtClean="0"/>
              <a:t>وبإختلاف</a:t>
            </a:r>
            <a:r>
              <a:rPr lang="ar-SA" dirty="0" smtClean="0"/>
              <a:t> قوة وضعف هذه </a:t>
            </a:r>
            <a:r>
              <a:rPr lang="ar-SA" dirty="0" err="1" smtClean="0"/>
              <a:t>الدوافع.</a:t>
            </a:r>
            <a:r>
              <a:rPr lang="ar-SA" dirty="0" smtClean="0"/>
              <a:t> </a:t>
            </a:r>
          </a:p>
        </p:txBody>
      </p:sp>
      <p:pic>
        <p:nvPicPr>
          <p:cNvPr id="4" name="صورة 3" descr="GA4051_3iboytv.jpg"/>
          <p:cNvPicPr>
            <a:picLocks noChangeAspect="1"/>
          </p:cNvPicPr>
          <p:nvPr/>
        </p:nvPicPr>
        <p:blipFill>
          <a:blip r:embed="rId2" cstate="print"/>
          <a:stretch>
            <a:fillRect/>
          </a:stretch>
        </p:blipFill>
        <p:spPr>
          <a:xfrm>
            <a:off x="683568" y="1700808"/>
            <a:ext cx="3126096" cy="2088232"/>
          </a:xfrm>
          <a:prstGeom prst="rect">
            <a:avLst/>
          </a:prstGeom>
          <a:ln w="9525">
            <a:solidFill>
              <a:schemeClr val="tx1"/>
            </a:solidFill>
          </a:ln>
        </p:spPr>
      </p:pic>
    </p:spTree>
    <p:extLst>
      <p:ext uri="{BB962C8B-B14F-4D97-AF65-F5344CB8AC3E}">
        <p14:creationId xmlns:p14="http://schemas.microsoft.com/office/powerpoint/2010/main" val="3555138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55776" y="1600200"/>
            <a:ext cx="6131024" cy="4525963"/>
          </a:xfrm>
        </p:spPr>
        <p:txBody>
          <a:bodyPr>
            <a:normAutofit/>
          </a:bodyPr>
          <a:lstStyle/>
          <a:p>
            <a:pPr marL="0" indent="0">
              <a:buNone/>
            </a:pPr>
            <a:r>
              <a:rPr lang="ar-SA" dirty="0" smtClean="0"/>
              <a:t>ولكن من عيوب نظرية الإعتماد أنها نظرية كبيرة وواسعة، وتشمل مفاهيم عدة يصعب قياسها جميعاً والتأكد من صحتها علمياً.</a:t>
            </a:r>
          </a:p>
          <a:p>
            <a:pPr marL="0" indent="0">
              <a:buNone/>
            </a:pPr>
            <a:r>
              <a:rPr lang="ar-SA" dirty="0" smtClean="0"/>
              <a:t>ولذلك تفرّع من نظرية </a:t>
            </a:r>
            <a:r>
              <a:rPr lang="ar-SA" dirty="0" err="1" smtClean="0"/>
              <a:t>الإعتماد</a:t>
            </a:r>
            <a:r>
              <a:rPr lang="ar-SA" dirty="0" smtClean="0"/>
              <a:t> نظريات عديدة هامة تناقش أجزاء محددة من الظواهر، مثل نظرية (فجوة المعلومات) و(الغرس الثقافي) و (حراسة البوابة) و(ترتيب الألويات) التي سوف نناقشها لاحقاً.</a:t>
            </a:r>
          </a:p>
          <a:p>
            <a:pPr marL="0" indent="0">
              <a:buNone/>
            </a:pPr>
            <a:endParaRPr lang="ar-SA" dirty="0"/>
          </a:p>
        </p:txBody>
      </p:sp>
      <p:pic>
        <p:nvPicPr>
          <p:cNvPr id="4" name="صورة 3" descr="images (1).jpg"/>
          <p:cNvPicPr>
            <a:picLocks noChangeAspect="1"/>
          </p:cNvPicPr>
          <p:nvPr/>
        </p:nvPicPr>
        <p:blipFill>
          <a:blip r:embed="rId2" cstate="print"/>
          <a:stretch>
            <a:fillRect/>
          </a:stretch>
        </p:blipFill>
        <p:spPr>
          <a:xfrm>
            <a:off x="683568" y="1484784"/>
            <a:ext cx="1790700" cy="2286000"/>
          </a:xfrm>
          <a:prstGeom prst="rect">
            <a:avLst/>
          </a:prstGeom>
        </p:spPr>
      </p:pic>
    </p:spTree>
    <p:extLst>
      <p:ext uri="{BB962C8B-B14F-4D97-AF65-F5344CB8AC3E}">
        <p14:creationId xmlns:p14="http://schemas.microsoft.com/office/powerpoint/2010/main" val="19312796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2101AB"/>
                </a:solidFill>
              </a:rPr>
              <a:t>الخلاصة</a:t>
            </a:r>
            <a:endParaRPr lang="ar-SA" dirty="0">
              <a:solidFill>
                <a:srgbClr val="2101AB"/>
              </a:solidFill>
            </a:endParaRPr>
          </a:p>
        </p:txBody>
      </p:sp>
      <p:sp>
        <p:nvSpPr>
          <p:cNvPr id="3" name="عنصر نائب للمحتوى 2"/>
          <p:cNvSpPr>
            <a:spLocks noGrp="1"/>
          </p:cNvSpPr>
          <p:nvPr>
            <p:ph idx="1"/>
          </p:nvPr>
        </p:nvSpPr>
        <p:spPr>
          <a:xfrm>
            <a:off x="3851920" y="1600200"/>
            <a:ext cx="4834880" cy="4525963"/>
          </a:xfrm>
        </p:spPr>
        <p:txBody>
          <a:bodyPr/>
          <a:lstStyle/>
          <a:p>
            <a:pPr marL="0" indent="0">
              <a:buNone/>
            </a:pPr>
            <a:r>
              <a:rPr lang="ar-SA" dirty="0" smtClean="0"/>
              <a:t>نظرية الإعتماد تربط بين وسائل الإعلام والجمهور ومؤسسات المجتمع، للخروج بتصور عن مدى تأثيرات وسائل الإعلام على الأفراد، وكذلك تأثير مؤسسات المجتمع على الإعلام من حيث الشكل والمحتوى.</a:t>
            </a:r>
            <a:endParaRPr lang="ar-SA" dirty="0"/>
          </a:p>
        </p:txBody>
      </p:sp>
      <p:pic>
        <p:nvPicPr>
          <p:cNvPr id="4" name="صورة 3" descr="nice-kids-puzzle-piece-788190.png"/>
          <p:cNvPicPr>
            <a:picLocks noChangeAspect="1"/>
          </p:cNvPicPr>
          <p:nvPr/>
        </p:nvPicPr>
        <p:blipFill>
          <a:blip r:embed="rId2" cstate="print"/>
          <a:stretch>
            <a:fillRect/>
          </a:stretch>
        </p:blipFill>
        <p:spPr>
          <a:xfrm rot="588318">
            <a:off x="1152900" y="1940106"/>
            <a:ext cx="2100428" cy="2111721"/>
          </a:xfrm>
          <a:prstGeom prst="rect">
            <a:avLst/>
          </a:prstGeom>
        </p:spPr>
      </p:pic>
    </p:spTree>
    <p:extLst>
      <p:ext uri="{BB962C8B-B14F-4D97-AF65-F5344CB8AC3E}">
        <p14:creationId xmlns:p14="http://schemas.microsoft.com/office/powerpoint/2010/main" val="233695788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4263</Words>
  <Application>Microsoft Office PowerPoint</Application>
  <PresentationFormat>عرض على الشاشة (3:4)‏</PresentationFormat>
  <Paragraphs>286</Paragraphs>
  <Slides>92</Slides>
  <Notes>0</Notes>
  <HiddenSlides>0</HiddenSlides>
  <MMClips>0</MMClips>
  <ScaleCrop>false</ScaleCrop>
  <HeadingPairs>
    <vt:vector size="4" baseType="variant">
      <vt:variant>
        <vt:lpstr>نسق</vt:lpstr>
      </vt:variant>
      <vt:variant>
        <vt:i4>1</vt:i4>
      </vt:variant>
      <vt:variant>
        <vt:lpstr>عناوين الشرائح</vt:lpstr>
      </vt:variant>
      <vt:variant>
        <vt:i4>92</vt:i4>
      </vt:variant>
    </vt:vector>
  </HeadingPairs>
  <TitlesOfParts>
    <vt:vector size="93" baseType="lpstr">
      <vt:lpstr>سمة Office</vt:lpstr>
      <vt:lpstr>نظريات الاتصال المحاضرة الخامسة نظريات الإقناع</vt:lpstr>
      <vt:lpstr>نظريات الإقناع</vt:lpstr>
      <vt:lpstr>دراسات (كيرت لوين)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ظهور نظريات الإقناع وتغيير الاتجاهات</vt:lpstr>
      <vt:lpstr>تعريف الإقناع</vt:lpstr>
      <vt:lpstr>عرض تقديمي في PowerPoint</vt:lpstr>
      <vt:lpstr>الدراسات الحديثة في الإقناع</vt:lpstr>
      <vt:lpstr>عرض تقديمي في PowerPoint</vt:lpstr>
      <vt:lpstr>عرض تقديمي في PowerPoint</vt:lpstr>
      <vt:lpstr>دراسات كارل هوفلاند</vt:lpstr>
      <vt:lpstr>عرض تقديمي في PowerPoint</vt:lpstr>
      <vt:lpstr>دراسة الإتجاه</vt:lpstr>
      <vt:lpstr>الإتجاه يؤثر على السلوك</vt:lpstr>
      <vt:lpstr>عرض تقديمي في PowerPoint</vt:lpstr>
      <vt:lpstr>عرض تقديمي في PowerPoint</vt:lpstr>
      <vt:lpstr>عرض تقديمي في PowerPoint</vt:lpstr>
      <vt:lpstr>عرض تقديمي في PowerPoint</vt:lpstr>
      <vt:lpstr>عرض تقديمي في PowerPoint</vt:lpstr>
      <vt:lpstr>تطور نظريات الإقناع</vt:lpstr>
      <vt:lpstr>التطعيم ضد الأفكار المخالفة</vt:lpstr>
      <vt:lpstr>عرض تقديمي في PowerPoint</vt:lpstr>
      <vt:lpstr>نظرية التنافر الذهني</vt:lpstr>
      <vt:lpstr>عرض تقديمي في PowerPoint</vt:lpstr>
      <vt:lpstr>عرض تقديمي في PowerPoint</vt:lpstr>
      <vt:lpstr>عرض تقديمي في PowerPoint</vt:lpstr>
      <vt:lpstr>عرض تقديمي في PowerPoint</vt:lpstr>
      <vt:lpstr>أهمية نظرية التنافر الذهني</vt:lpstr>
      <vt:lpstr>عرض تقديمي في PowerPoint</vt:lpstr>
      <vt:lpstr>الخلاصة</vt:lpstr>
      <vt:lpstr>نظريات الاتصال المحاضرة السادسة العمليات الانتقائية </vt:lpstr>
      <vt:lpstr>العمليات الإنتقائية</vt:lpstr>
      <vt:lpstr>عرض تقديمي في PowerPoint</vt:lpstr>
      <vt:lpstr>شرح مفهوم العمليات الانتقائية</vt:lpstr>
      <vt:lpstr>عرض تقديمي في PowerPoint</vt:lpstr>
      <vt:lpstr>عرض تقديمي في PowerPoint</vt:lpstr>
      <vt:lpstr>عرض تقديمي في PowerPoint</vt:lpstr>
      <vt:lpstr>شرح العمليات الإنتقائية الأربع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نظريات الاتصال المحاضرة السابعة الإستخدامات والإشباعات  </vt:lpstr>
      <vt:lpstr>نظرية الإستخدامات والإشباعات</vt:lpstr>
      <vt:lpstr>عرض تقديمي في PowerPoint</vt:lpstr>
      <vt:lpstr>عرض تقديمي في PowerPoint</vt:lpstr>
      <vt:lpstr>بداية النظرية</vt:lpstr>
      <vt:lpstr>عرض تقديمي في PowerPoint</vt:lpstr>
      <vt:lpstr>عرض تقديمي في PowerPoint</vt:lpstr>
      <vt:lpstr>خصائص النظرية</vt:lpstr>
      <vt:lpstr>عرض تقديمي في PowerPoint</vt:lpstr>
      <vt:lpstr>عرض تقديمي في PowerPoint</vt:lpstr>
      <vt:lpstr>عرض تقديمي في PowerPoint</vt:lpstr>
      <vt:lpstr>عرض تقديمي في PowerPoint</vt:lpstr>
      <vt:lpstr>عرض تقديمي في PowerPoint</vt:lpstr>
      <vt:lpstr>ما هي الحاجات التي يشبعها الإعلام؟</vt:lpstr>
      <vt:lpstr>عيوب النظرية</vt:lpstr>
      <vt:lpstr>عرض تقديمي في PowerPoint</vt:lpstr>
      <vt:lpstr>عرض تقديمي في PowerPoint</vt:lpstr>
      <vt:lpstr>عرض تقديمي في PowerPoint</vt:lpstr>
      <vt:lpstr>نظريات الاتصال المحاضرة الثامنة نظرية الإعتماد</vt:lpstr>
      <vt:lpstr>العودة لنظريات الأثر القوي</vt:lpstr>
      <vt:lpstr>نظرية الإعتماد</vt:lpstr>
      <vt:lpstr>عرض تقديمي في PowerPoint</vt:lpstr>
      <vt:lpstr>عرض تقديمي في PowerPoint</vt:lpstr>
      <vt:lpstr>عرض تقديمي في PowerPoint</vt:lpstr>
      <vt:lpstr>عرض تقديمي في PowerPoint</vt:lpstr>
      <vt:lpstr>الإعتماد: نظرية شاملة</vt:lpstr>
      <vt:lpstr>عرض تقديمي في PowerPoint</vt:lpstr>
      <vt:lpstr>الحاجات والدوافع</vt:lpstr>
      <vt:lpstr>عرض تقديمي في PowerPoint</vt:lpstr>
      <vt:lpstr>متى يزيد الإعتماد على وسائل الإعلام؟</vt:lpstr>
      <vt:lpstr>عرض تقديمي في PowerPoint</vt:lpstr>
      <vt:lpstr>عرض تقديمي في PowerPoint</vt:lpstr>
      <vt:lpstr>عرض تقديمي في PowerPoint</vt:lpstr>
      <vt:lpstr>أهمية نظرية الإعتماد</vt:lpstr>
      <vt:lpstr>عرض تقديمي في PowerPoint</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نظريات الاتصال المحاضرة التاسعة نظريات الإقناع</dc:title>
  <dc:creator>Khalid</dc:creator>
  <cp:lastModifiedBy>nahla</cp:lastModifiedBy>
  <cp:revision>170</cp:revision>
  <dcterms:created xsi:type="dcterms:W3CDTF">2012-10-25T16:20:49Z</dcterms:created>
  <dcterms:modified xsi:type="dcterms:W3CDTF">2017-09-25T09:20:05Z</dcterms:modified>
</cp:coreProperties>
</file>