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8"/>
  </p:notesMasterIdLst>
  <p:sldIdLst>
    <p:sldId id="256" r:id="rId2"/>
    <p:sldId id="301" r:id="rId3"/>
    <p:sldId id="257" r:id="rId4"/>
    <p:sldId id="258" r:id="rId5"/>
    <p:sldId id="259" r:id="rId6"/>
    <p:sldId id="275" r:id="rId7"/>
    <p:sldId id="260" r:id="rId8"/>
    <p:sldId id="262" r:id="rId9"/>
    <p:sldId id="297" r:id="rId10"/>
    <p:sldId id="263" r:id="rId11"/>
    <p:sldId id="276" r:id="rId12"/>
    <p:sldId id="264" r:id="rId13"/>
    <p:sldId id="299" r:id="rId14"/>
    <p:sldId id="300" r:id="rId15"/>
    <p:sldId id="283" r:id="rId16"/>
    <p:sldId id="286" r:id="rId17"/>
    <p:sldId id="285" r:id="rId18"/>
    <p:sldId id="287" r:id="rId19"/>
    <p:sldId id="288" r:id="rId20"/>
    <p:sldId id="289" r:id="rId21"/>
    <p:sldId id="292" r:id="rId22"/>
    <p:sldId id="293" r:id="rId23"/>
    <p:sldId id="294" r:id="rId24"/>
    <p:sldId id="295" r:id="rId25"/>
    <p:sldId id="298" r:id="rId26"/>
    <p:sldId id="303" r:id="rId27"/>
    <p:sldId id="304" r:id="rId28"/>
    <p:sldId id="305"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40" r:id="rId58"/>
    <p:sldId id="341" r:id="rId59"/>
    <p:sldId id="342" r:id="rId60"/>
    <p:sldId id="343" r:id="rId61"/>
    <p:sldId id="344" r:id="rId62"/>
    <p:sldId id="345"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19" r:id="rId108"/>
    <p:sldId id="420" r:id="rId109"/>
    <p:sldId id="421" r:id="rId110"/>
    <p:sldId id="422" r:id="rId111"/>
    <p:sldId id="423" r:id="rId112"/>
    <p:sldId id="424" r:id="rId113"/>
    <p:sldId id="425" r:id="rId114"/>
    <p:sldId id="426" r:id="rId115"/>
    <p:sldId id="427" r:id="rId116"/>
    <p:sldId id="429" r:id="rId1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3066" y="-1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B569DF-43A2-4055-94E7-0E1FD049D5BC}" type="datetimeFigureOut">
              <a:rPr lang="ar-SA" smtClean="0"/>
              <a:pPr/>
              <a:t>05/01/39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DB1D543-2FF8-4490-B93C-0CB1A8BD1AA9}" type="slidenum">
              <a:rPr lang="ar-SA" smtClean="0"/>
              <a:pPr/>
              <a:t>‹#›</a:t>
            </a:fld>
            <a:endParaRPr lang="ar-SA"/>
          </a:p>
        </p:txBody>
      </p:sp>
    </p:spTree>
    <p:extLst>
      <p:ext uri="{BB962C8B-B14F-4D97-AF65-F5344CB8AC3E}">
        <p14:creationId xmlns:p14="http://schemas.microsoft.com/office/powerpoint/2010/main" val="262778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DB1D543-2FF8-4490-B93C-0CB1A8BD1AA9}"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D9B592E-5F49-4DB8-BDF6-942DC080974A}" type="slidenum">
              <a:rPr lang="ar-SA" smtClean="0"/>
              <a:t>79</a:t>
            </a:fld>
            <a:endParaRPr lang="ar-SA"/>
          </a:p>
        </p:txBody>
      </p:sp>
    </p:spTree>
    <p:extLst>
      <p:ext uri="{BB962C8B-B14F-4D97-AF65-F5344CB8AC3E}">
        <p14:creationId xmlns:p14="http://schemas.microsoft.com/office/powerpoint/2010/main" val="411212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C0BDF3E-B05F-4A6E-BAF6-F56DE67FD72B}"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C0BDF3E-B05F-4A6E-BAF6-F56DE67FD72B}" type="datetimeFigureOut">
              <a:rPr lang="ar-SA" smtClean="0"/>
              <a:pPr/>
              <a:t>05/01/39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C0BDF3E-B05F-4A6E-BAF6-F56DE67FD72B}" type="datetimeFigureOut">
              <a:rPr lang="ar-SA" smtClean="0"/>
              <a:pPr/>
              <a:t>05/01/39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C0BDF3E-B05F-4A6E-BAF6-F56DE67FD72B}" type="datetimeFigureOut">
              <a:rPr lang="ar-SA" smtClean="0"/>
              <a:pPr/>
              <a:t>05/01/39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0BDF3E-B05F-4A6E-BAF6-F56DE67FD72B}"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0BDF3E-B05F-4A6E-BAF6-F56DE67FD72B}"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FF6A78-0999-481F-8A47-9E14C8D0CE1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C0BDF3E-B05F-4A6E-BAF6-F56DE67FD72B}" type="datetimeFigureOut">
              <a:rPr lang="ar-SA" smtClean="0"/>
              <a:pPr/>
              <a:t>05/01/39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FF6A78-0999-481F-8A47-9E14C8D0CE1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20688"/>
            <a:ext cx="7772400" cy="2232248"/>
          </a:xfrm>
        </p:spPr>
        <p:txBody>
          <a:bodyPr>
            <a:normAutofit fontScale="90000"/>
          </a:bodyPr>
          <a:lstStyle/>
          <a:p>
            <a:r>
              <a:rPr lang="ar-SA" sz="4900" dirty="0" smtClean="0">
                <a:solidFill>
                  <a:srgbClr val="002060"/>
                </a:solidFill>
              </a:rPr>
              <a:t>نظريات الاتصال</a:t>
            </a:r>
            <a:r>
              <a:rPr lang="ar-SA" dirty="0" smtClean="0">
                <a:solidFill>
                  <a:srgbClr val="002060"/>
                </a:solidFill>
              </a:rPr>
              <a:t/>
            </a:r>
            <a:br>
              <a:rPr lang="ar-SA" dirty="0" smtClean="0">
                <a:solidFill>
                  <a:srgbClr val="002060"/>
                </a:solidFill>
              </a:rPr>
            </a:br>
            <a:r>
              <a:rPr lang="ar-SA" sz="4000" dirty="0" smtClean="0">
                <a:solidFill>
                  <a:srgbClr val="00602B"/>
                </a:solidFill>
              </a:rPr>
              <a:t>المحاضرة التاسعة</a:t>
            </a:r>
            <a:r>
              <a:rPr lang="ar-SA" dirty="0" smtClean="0">
                <a:solidFill>
                  <a:srgbClr val="00602B"/>
                </a:solidFill>
              </a:rPr>
              <a:t/>
            </a:r>
            <a:br>
              <a:rPr lang="ar-SA" dirty="0" smtClean="0">
                <a:solidFill>
                  <a:srgbClr val="00602B"/>
                </a:solidFill>
              </a:rPr>
            </a:br>
            <a:r>
              <a:rPr lang="ar-SA" sz="4900" dirty="0" smtClean="0">
                <a:solidFill>
                  <a:srgbClr val="C00000"/>
                </a:solidFill>
              </a:rPr>
              <a:t>نظرية الإنتشار</a:t>
            </a:r>
            <a:r>
              <a:rPr lang="ar-SA" sz="4900" dirty="0" smtClean="0"/>
              <a:t/>
            </a:r>
            <a:br>
              <a:rPr lang="ar-SA" sz="4900" dirty="0" smtClean="0"/>
            </a:br>
            <a:r>
              <a:rPr lang="ar-SA" dirty="0" smtClean="0">
                <a:solidFill>
                  <a:srgbClr val="002060"/>
                </a:solidFill>
              </a:rPr>
              <a:t>ونظرية الفجوة المعرفية</a:t>
            </a:r>
            <a:endParaRPr lang="ar-SA" dirty="0">
              <a:solidFill>
                <a:srgbClr val="002060"/>
              </a:solidFill>
            </a:endParaRPr>
          </a:p>
        </p:txBody>
      </p:sp>
      <p:pic>
        <p:nvPicPr>
          <p:cNvPr id="4" name="صورة 3" descr="broadcast.jpg"/>
          <p:cNvPicPr>
            <a:picLocks noChangeAspect="1"/>
          </p:cNvPicPr>
          <p:nvPr/>
        </p:nvPicPr>
        <p:blipFill>
          <a:blip r:embed="rId3" cstate="print"/>
          <a:stretch>
            <a:fillRect/>
          </a:stretch>
        </p:blipFill>
        <p:spPr>
          <a:xfrm>
            <a:off x="3491880" y="3140968"/>
            <a:ext cx="2197589" cy="27077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خمس خطوات لقبول الأفكار الجديدة</a:t>
            </a:r>
            <a:endParaRPr lang="ar-SA" dirty="0">
              <a:solidFill>
                <a:srgbClr val="002060"/>
              </a:solidFill>
            </a:endParaRPr>
          </a:p>
        </p:txBody>
      </p:sp>
      <p:sp>
        <p:nvSpPr>
          <p:cNvPr id="3" name="عنصر نائب للمحتوى 2"/>
          <p:cNvSpPr>
            <a:spLocks noGrp="1"/>
          </p:cNvSpPr>
          <p:nvPr>
            <p:ph idx="1"/>
          </p:nvPr>
        </p:nvSpPr>
        <p:spPr/>
        <p:txBody>
          <a:bodyPr>
            <a:normAutofit lnSpcReduction="10000"/>
          </a:bodyPr>
          <a:lstStyle/>
          <a:p>
            <a:pPr>
              <a:buNone/>
            </a:pPr>
            <a:r>
              <a:rPr lang="ar-SA" sz="3600" dirty="0" smtClean="0">
                <a:solidFill>
                  <a:srgbClr val="002060"/>
                </a:solidFill>
              </a:rPr>
              <a:t>يمر قبول أي فكرة جديدة بست خطوات:</a:t>
            </a:r>
          </a:p>
          <a:p>
            <a:pPr>
              <a:buNone/>
            </a:pPr>
            <a:endParaRPr lang="ar-SA" dirty="0" smtClean="0"/>
          </a:p>
          <a:p>
            <a:pPr>
              <a:buNone/>
            </a:pPr>
            <a:r>
              <a:rPr lang="ar-SA" dirty="0" smtClean="0"/>
              <a:t>1- الوعي (الإنتباه): أي المعرفة بالفكرة لأول مرة.</a:t>
            </a:r>
          </a:p>
          <a:p>
            <a:pPr>
              <a:buNone/>
            </a:pPr>
            <a:endParaRPr lang="ar-SA" dirty="0" smtClean="0"/>
          </a:p>
          <a:p>
            <a:pPr>
              <a:buNone/>
            </a:pPr>
            <a:r>
              <a:rPr lang="ar-SA" dirty="0" smtClean="0"/>
              <a:t>2- الإهتمام: إذا كانت الفكرة تهم الشخص فهو يبحث عن معلومات إضافية.</a:t>
            </a:r>
          </a:p>
          <a:p>
            <a:pPr>
              <a:buNone/>
            </a:pPr>
            <a:endParaRPr lang="ar-SA" dirty="0" smtClean="0"/>
          </a:p>
          <a:p>
            <a:pPr>
              <a:buNone/>
            </a:pPr>
            <a:r>
              <a:rPr lang="ar-SA" dirty="0" smtClean="0"/>
              <a:t>3- التقييم: يقوم الفرد بتقييم ذهني للفكرة أو </a:t>
            </a:r>
            <a:r>
              <a:rPr lang="ar-SA" dirty="0" err="1" smtClean="0"/>
              <a:t>الإختراع.</a:t>
            </a:r>
            <a:endParaRPr lang="ar-SA"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23928" y="1600200"/>
            <a:ext cx="4762872" cy="4525963"/>
          </a:xfrm>
        </p:spPr>
        <p:txBody>
          <a:bodyPr>
            <a:normAutofit lnSpcReduction="10000"/>
          </a:bodyPr>
          <a:lstStyle/>
          <a:p>
            <a:pPr marL="0" indent="0">
              <a:buNone/>
            </a:pPr>
            <a:r>
              <a:rPr lang="ar-SA" dirty="0" smtClean="0"/>
              <a:t>تقول </a:t>
            </a:r>
            <a:r>
              <a:rPr lang="ar-SA" dirty="0" err="1" smtClean="0"/>
              <a:t>نظرية </a:t>
            </a:r>
            <a:r>
              <a:rPr lang="ar-SA" dirty="0" smtClean="0"/>
              <a:t>(حلزون الصمت) أن الأشخاص الذين لديهم آراء مختلفة في المجتمع، أي تختلف عن أكثرية الرأي العام، يخشون التصريح بآرائهم، لأن ذلك يسبب لهم الإحراج والعزلة، بسبب رأيهم المخالف أو المعارض.</a:t>
            </a:r>
          </a:p>
          <a:p>
            <a:pPr marL="0" indent="0">
              <a:buNone/>
            </a:pPr>
            <a:r>
              <a:rPr lang="ar-SA" dirty="0" smtClean="0"/>
              <a:t>ولذلك </a:t>
            </a:r>
            <a:r>
              <a:rPr lang="ar-SA" dirty="0" err="1" smtClean="0"/>
              <a:t>يفضلون </a:t>
            </a:r>
            <a:r>
              <a:rPr lang="ar-SA" dirty="0" smtClean="0"/>
              <a:t>(الصمت) لحماية أنفسهم.</a:t>
            </a:r>
          </a:p>
          <a:p>
            <a:pPr marL="0" indent="0">
              <a:buNone/>
            </a:pPr>
            <a:endParaRPr lang="ar-SA" dirty="0" smtClean="0"/>
          </a:p>
          <a:p>
            <a:pPr marL="0" indent="0">
              <a:buNone/>
            </a:pPr>
            <a:endParaRPr lang="ar-SA" dirty="0"/>
          </a:p>
        </p:txBody>
      </p:sp>
      <p:pic>
        <p:nvPicPr>
          <p:cNvPr id="4" name="صورة 3" descr="No-talking.preview.jpg"/>
          <p:cNvPicPr>
            <a:picLocks noChangeAspect="1"/>
          </p:cNvPicPr>
          <p:nvPr/>
        </p:nvPicPr>
        <p:blipFill>
          <a:blip r:embed="rId2" cstate="print"/>
          <a:stretch>
            <a:fillRect/>
          </a:stretch>
        </p:blipFill>
        <p:spPr>
          <a:xfrm>
            <a:off x="827584" y="1772816"/>
            <a:ext cx="2232248" cy="2232248"/>
          </a:xfrm>
          <a:prstGeom prst="rect">
            <a:avLst/>
          </a:prstGeom>
        </p:spPr>
      </p:pic>
    </p:spTree>
    <p:extLst>
      <p:ext uri="{BB962C8B-B14F-4D97-AF65-F5344CB8AC3E}">
        <p14:creationId xmlns:p14="http://schemas.microsoft.com/office/powerpoint/2010/main" val="1937038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07904" y="1600200"/>
            <a:ext cx="4978896" cy="4525963"/>
          </a:xfrm>
        </p:spPr>
        <p:txBody>
          <a:bodyPr>
            <a:normAutofit/>
          </a:bodyPr>
          <a:lstStyle/>
          <a:p>
            <a:pPr marL="0" indent="0">
              <a:buNone/>
            </a:pPr>
            <a:r>
              <a:rPr lang="ar-SA" dirty="0" smtClean="0"/>
              <a:t>ودور وسائل الإعلام في ذلك أنها تروّج لرأي الأغلبية، وتتجاهل رأي الأقلية، فيزيد قبول رأي الأغلبية، وينتشر على حساب رأي الأقلية، بشكل متزايد ومتراكم مثل </a:t>
            </a:r>
            <a:r>
              <a:rPr lang="ar-SA" dirty="0" err="1" smtClean="0"/>
              <a:t>شكل </a:t>
            </a:r>
            <a:r>
              <a:rPr lang="ar-SA" dirty="0" smtClean="0"/>
              <a:t>(الحلزون)، ولذلك </a:t>
            </a:r>
            <a:r>
              <a:rPr lang="ar-SA" dirty="0" err="1" smtClean="0"/>
              <a:t>سميت </a:t>
            </a:r>
            <a:r>
              <a:rPr lang="ar-SA" dirty="0" smtClean="0"/>
              <a:t>(حلزون الصمت</a:t>
            </a:r>
            <a:r>
              <a:rPr lang="ar-SA" dirty="0" err="1" smtClean="0"/>
              <a:t>).</a:t>
            </a:r>
            <a:endParaRPr lang="ar-SA" dirty="0"/>
          </a:p>
        </p:txBody>
      </p:sp>
      <p:pic>
        <p:nvPicPr>
          <p:cNvPr id="4" name="صورة 3" descr="picture_noelle-neumann_spiral_of_silence.gif"/>
          <p:cNvPicPr>
            <a:picLocks noChangeAspect="1"/>
          </p:cNvPicPr>
          <p:nvPr/>
        </p:nvPicPr>
        <p:blipFill>
          <a:blip r:embed="rId2" cstate="print"/>
          <a:stretch>
            <a:fillRect/>
          </a:stretch>
        </p:blipFill>
        <p:spPr>
          <a:xfrm>
            <a:off x="539552" y="1628800"/>
            <a:ext cx="3248025" cy="2124075"/>
          </a:xfrm>
          <a:prstGeom prst="rect">
            <a:avLst/>
          </a:prstGeom>
          <a:ln w="9525">
            <a:solidFill>
              <a:schemeClr val="tx1"/>
            </a:solidFill>
          </a:ln>
        </p:spPr>
      </p:pic>
      <p:sp>
        <p:nvSpPr>
          <p:cNvPr id="5" name="مربع نص 4"/>
          <p:cNvSpPr txBox="1"/>
          <p:nvPr/>
        </p:nvSpPr>
        <p:spPr>
          <a:xfrm>
            <a:off x="467544" y="4005064"/>
            <a:ext cx="3308919" cy="1200329"/>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400" dirty="0" smtClean="0"/>
              <a:t>الشكل الحلزوني يوضح الضغط </a:t>
            </a:r>
          </a:p>
          <a:p>
            <a:pPr algn="ctr"/>
            <a:r>
              <a:rPr lang="ar-SA" sz="2400" dirty="0" smtClean="0"/>
              <a:t>على الرأي المعارض </a:t>
            </a:r>
          </a:p>
          <a:p>
            <a:pPr algn="ctr"/>
            <a:r>
              <a:rPr lang="ar-SA" sz="2400" dirty="0" err="1" smtClean="0"/>
              <a:t>بإتجاه</a:t>
            </a:r>
            <a:r>
              <a:rPr lang="ar-SA" sz="2400" dirty="0" smtClean="0"/>
              <a:t> الأسفل إلى أن يكاد يختفي</a:t>
            </a:r>
            <a:endParaRPr lang="ar-SA" sz="2400" dirty="0"/>
          </a:p>
        </p:txBody>
      </p:sp>
    </p:spTree>
    <p:extLst>
      <p:ext uri="{BB962C8B-B14F-4D97-AF65-F5344CB8AC3E}">
        <p14:creationId xmlns:p14="http://schemas.microsoft.com/office/powerpoint/2010/main" val="29819564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وهناك دور للإتصال الشخصي في تشجيع الآراء المخالفة أو المعارضة بعيداً عن وسائل الإتصال الجماهيرية.</a:t>
            </a:r>
          </a:p>
          <a:p>
            <a:pPr marL="0" indent="0">
              <a:buNone/>
            </a:pPr>
            <a:endParaRPr lang="ar-SA" dirty="0" smtClean="0"/>
          </a:p>
          <a:p>
            <a:pPr marL="0" indent="0">
              <a:buNone/>
            </a:pPr>
            <a:r>
              <a:rPr lang="ar-SA" dirty="0" smtClean="0"/>
              <a:t>أما الإعلام الجديد، والإنترنت بشكل عام، فدورها هو تقليل ظاهرة (دوامة الصمت)، لأنها توفر المجال للكثير من الاراء المتنوعة والمتعارضة للظهور. </a:t>
            </a:r>
          </a:p>
          <a:p>
            <a:pPr marL="0" indent="0">
              <a:buNone/>
            </a:pPr>
            <a:r>
              <a:rPr lang="ar-SA" dirty="0" smtClean="0"/>
              <a:t>وهذا بالتالي يقلل من أهمية نظرية (دوامة الصمت) في الوقت الحالي بشكل عام.</a:t>
            </a:r>
            <a:endParaRPr lang="ar-SA" dirty="0"/>
          </a:p>
        </p:txBody>
      </p:sp>
    </p:spTree>
    <p:extLst>
      <p:ext uri="{BB962C8B-B14F-4D97-AF65-F5344CB8AC3E}">
        <p14:creationId xmlns:p14="http://schemas.microsoft.com/office/powerpoint/2010/main" val="14684412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83968" y="1600200"/>
            <a:ext cx="4402832" cy="4525963"/>
          </a:xfrm>
        </p:spPr>
        <p:txBody>
          <a:bodyPr/>
          <a:lstStyle/>
          <a:p>
            <a:pPr marL="0" indent="0">
              <a:buNone/>
            </a:pPr>
            <a:r>
              <a:rPr lang="ar-SA" dirty="0" smtClean="0"/>
              <a:t>مع ملاحظة أن وسائل التواصل الإجتماعي تعمل أحياناً </a:t>
            </a:r>
            <a:r>
              <a:rPr lang="ar-SA" dirty="0" err="1" smtClean="0"/>
              <a:t>بطريقة </a:t>
            </a:r>
            <a:r>
              <a:rPr lang="ar-SA" dirty="0" smtClean="0"/>
              <a:t>(حلزون الصمت) عندما يجتمع العديد من المشاركين </a:t>
            </a:r>
            <a:r>
              <a:rPr lang="ar-SA" dirty="0" err="1" smtClean="0"/>
              <a:t>أوالمغردين</a:t>
            </a:r>
            <a:r>
              <a:rPr lang="ar-SA" dirty="0" smtClean="0"/>
              <a:t> على رأي واحد مقابل رأي شخص واحد، أو مجموعة صغيرة من الأشخاص.</a:t>
            </a:r>
            <a:endParaRPr lang="ar-SA" dirty="0"/>
          </a:p>
        </p:txBody>
      </p:sp>
      <p:pic>
        <p:nvPicPr>
          <p:cNvPr id="4" name="صورة 3" descr="images.jpg"/>
          <p:cNvPicPr>
            <a:picLocks noChangeAspect="1"/>
          </p:cNvPicPr>
          <p:nvPr/>
        </p:nvPicPr>
        <p:blipFill>
          <a:blip r:embed="rId2" cstate="print"/>
          <a:stretch>
            <a:fillRect/>
          </a:stretch>
        </p:blipFill>
        <p:spPr>
          <a:xfrm>
            <a:off x="467544" y="1628800"/>
            <a:ext cx="2664296" cy="2664296"/>
          </a:xfrm>
          <a:prstGeom prst="rect">
            <a:avLst/>
          </a:prstGeom>
          <a:ln w="9525">
            <a:solidFill>
              <a:schemeClr val="tx1"/>
            </a:solidFill>
          </a:ln>
        </p:spPr>
      </p:pic>
    </p:spTree>
    <p:extLst>
      <p:ext uri="{BB962C8B-B14F-4D97-AF65-F5344CB8AC3E}">
        <p14:creationId xmlns:p14="http://schemas.microsoft.com/office/powerpoint/2010/main" val="24595594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نظرية الوسيلة </a:t>
            </a:r>
            <a:r>
              <a:rPr lang="ar-SA" dirty="0" err="1" smtClean="0">
                <a:solidFill>
                  <a:srgbClr val="002060"/>
                </a:solidFill>
              </a:rPr>
              <a:t>لـ </a:t>
            </a:r>
            <a:r>
              <a:rPr lang="ar-SA" dirty="0" smtClean="0">
                <a:solidFill>
                  <a:srgbClr val="002060"/>
                </a:solidFill>
              </a:rPr>
              <a:t>(مارشل مكلوهان</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a:xfrm>
            <a:off x="3563888" y="1556792"/>
            <a:ext cx="5061248" cy="4525963"/>
          </a:xfrm>
        </p:spPr>
        <p:txBody>
          <a:bodyPr>
            <a:normAutofit lnSpcReduction="10000"/>
          </a:bodyPr>
          <a:lstStyle/>
          <a:p>
            <a:pPr marL="0" indent="0">
              <a:buNone/>
            </a:pPr>
            <a:r>
              <a:rPr lang="ar-SA" dirty="0" smtClean="0"/>
              <a:t>مارشل مكلوهان هو مفكر كندي شهير له أفكار عن دور الإتصال في المجتمع، وهو ليس باحثاً إعلامياً بالمعنى المعروف، فهو فيلسوف </a:t>
            </a:r>
            <a:r>
              <a:rPr lang="ar-SA" dirty="0" err="1" smtClean="0"/>
              <a:t>ومفكر.</a:t>
            </a:r>
            <a:r>
              <a:rPr lang="ar-SA" dirty="0" smtClean="0"/>
              <a:t> توفي عام </a:t>
            </a:r>
            <a:r>
              <a:rPr lang="ar-SA" dirty="0" err="1" smtClean="0"/>
              <a:t>1980م</a:t>
            </a:r>
            <a:endParaRPr lang="ar-SA" dirty="0" smtClean="0"/>
          </a:p>
          <a:p>
            <a:pPr marL="0" indent="0">
              <a:buNone/>
            </a:pPr>
            <a:r>
              <a:rPr lang="ar-SA" dirty="0" smtClean="0"/>
              <a:t>تسمى نظريته عن دور الإتصال في </a:t>
            </a:r>
            <a:r>
              <a:rPr lang="ar-SA" dirty="0" err="1" smtClean="0"/>
              <a:t>المجتمع </a:t>
            </a:r>
            <a:r>
              <a:rPr lang="ar-SA" dirty="0" smtClean="0"/>
              <a:t>(نظرية الوسيلة</a:t>
            </a:r>
            <a:r>
              <a:rPr lang="en-US" sz="2800" dirty="0" smtClean="0"/>
              <a:t>Medium</a:t>
            </a:r>
            <a:r>
              <a:rPr lang="en-US" dirty="0" smtClean="0"/>
              <a:t> </a:t>
            </a:r>
            <a:r>
              <a:rPr lang="en-US" sz="2800" dirty="0" smtClean="0"/>
              <a:t>Theory</a:t>
            </a:r>
            <a:r>
              <a:rPr lang="ar-SA" dirty="0" smtClean="0"/>
              <a:t>) وتسمى </a:t>
            </a:r>
            <a:r>
              <a:rPr lang="ar-SA" dirty="0" err="1" smtClean="0"/>
              <a:t>أيضاً </a:t>
            </a:r>
            <a:r>
              <a:rPr lang="ar-SA" dirty="0" smtClean="0"/>
              <a:t>(نظرية بيئة الإتصال</a:t>
            </a:r>
            <a:r>
              <a:rPr lang="en-US" sz="2800" dirty="0" smtClean="0"/>
              <a:t>Media</a:t>
            </a:r>
            <a:r>
              <a:rPr lang="en-US" dirty="0" smtClean="0"/>
              <a:t> </a:t>
            </a:r>
            <a:r>
              <a:rPr lang="en-US" sz="2800" dirty="0" smtClean="0"/>
              <a:t>Ecology</a:t>
            </a:r>
            <a:r>
              <a:rPr lang="en-US" dirty="0" smtClean="0"/>
              <a:t> </a:t>
            </a:r>
            <a:r>
              <a:rPr lang="ar-SA" dirty="0" err="1" smtClean="0"/>
              <a:t>)</a:t>
            </a:r>
            <a:endParaRPr lang="ar-SA" dirty="0"/>
          </a:p>
        </p:txBody>
      </p:sp>
      <p:pic>
        <p:nvPicPr>
          <p:cNvPr id="4" name="صورة 3" descr="cadce7da42fdbfffb4476bfd0225.jpeg"/>
          <p:cNvPicPr>
            <a:picLocks noChangeAspect="1"/>
          </p:cNvPicPr>
          <p:nvPr/>
        </p:nvPicPr>
        <p:blipFill>
          <a:blip r:embed="rId2" cstate="print"/>
          <a:stretch>
            <a:fillRect/>
          </a:stretch>
        </p:blipFill>
        <p:spPr>
          <a:xfrm>
            <a:off x="539552" y="1556792"/>
            <a:ext cx="2129491" cy="3137104"/>
          </a:xfrm>
          <a:prstGeom prst="rect">
            <a:avLst/>
          </a:prstGeom>
        </p:spPr>
      </p:pic>
      <p:sp>
        <p:nvSpPr>
          <p:cNvPr id="5" name="مربع نص 4"/>
          <p:cNvSpPr txBox="1"/>
          <p:nvPr/>
        </p:nvSpPr>
        <p:spPr>
          <a:xfrm>
            <a:off x="539552" y="4869160"/>
            <a:ext cx="2879571"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مارشل مكلوهان</a:t>
            </a:r>
          </a:p>
          <a:p>
            <a:pPr algn="ctr"/>
            <a:r>
              <a:rPr lang="en-US" sz="2800" dirty="0" smtClean="0"/>
              <a:t>Marshall McLuhan</a:t>
            </a:r>
            <a:endParaRPr lang="ar-SA" sz="2800" dirty="0"/>
          </a:p>
        </p:txBody>
      </p:sp>
    </p:spTree>
    <p:extLst>
      <p:ext uri="{BB962C8B-B14F-4D97-AF65-F5344CB8AC3E}">
        <p14:creationId xmlns:p14="http://schemas.microsoft.com/office/powerpoint/2010/main" val="40761500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err="1" smtClean="0"/>
              <a:t>إشتهر</a:t>
            </a:r>
            <a:r>
              <a:rPr lang="ar-SA" dirty="0" smtClean="0"/>
              <a:t> (مارشل مكلوهان) بعدة مقولات تعبر عن رأيه في دور الإتصال في المجتمع من أهمها ما </a:t>
            </a:r>
            <a:r>
              <a:rPr lang="ar-SA" dirty="0" err="1" smtClean="0"/>
              <a:t>يلي:</a:t>
            </a:r>
            <a:endParaRPr lang="ar-SA" dirty="0" smtClean="0"/>
          </a:p>
          <a:p>
            <a:pPr marL="0" indent="0">
              <a:buNone/>
            </a:pPr>
            <a:endParaRPr lang="ar-SA" dirty="0" smtClean="0"/>
          </a:p>
          <a:p>
            <a:pPr marL="0" indent="0">
              <a:buNone/>
            </a:pPr>
            <a:r>
              <a:rPr lang="ar-SA" dirty="0" smtClean="0">
                <a:solidFill>
                  <a:srgbClr val="002060"/>
                </a:solidFill>
              </a:rPr>
              <a:t>1- الوسيلة هي الرسالة.</a:t>
            </a:r>
          </a:p>
          <a:p>
            <a:pPr marL="0" indent="0">
              <a:buNone/>
            </a:pPr>
            <a:r>
              <a:rPr lang="ar-SA" dirty="0" smtClean="0">
                <a:solidFill>
                  <a:srgbClr val="002060"/>
                </a:solidFill>
              </a:rPr>
              <a:t>2- وسائل الإتصال الحديثة هي </a:t>
            </a:r>
            <a:r>
              <a:rPr lang="ar-SA" dirty="0" err="1" smtClean="0">
                <a:solidFill>
                  <a:srgbClr val="002060"/>
                </a:solidFill>
              </a:rPr>
              <a:t>إمتداد</a:t>
            </a:r>
            <a:r>
              <a:rPr lang="ar-SA" dirty="0" smtClean="0">
                <a:solidFill>
                  <a:srgbClr val="002060"/>
                </a:solidFill>
              </a:rPr>
              <a:t> لحواس الإنسان.</a:t>
            </a:r>
          </a:p>
          <a:p>
            <a:pPr marL="0" indent="0">
              <a:buNone/>
            </a:pPr>
            <a:r>
              <a:rPr lang="ar-SA" dirty="0" smtClean="0">
                <a:solidFill>
                  <a:srgbClr val="002060"/>
                </a:solidFill>
              </a:rPr>
              <a:t>3- العالم </a:t>
            </a:r>
            <a:r>
              <a:rPr lang="ar-SA" dirty="0" err="1" smtClean="0">
                <a:solidFill>
                  <a:srgbClr val="002060"/>
                </a:solidFill>
              </a:rPr>
              <a:t>أصبح </a:t>
            </a:r>
            <a:r>
              <a:rPr lang="ar-SA" dirty="0" smtClean="0">
                <a:solidFill>
                  <a:srgbClr val="002060"/>
                </a:solidFill>
              </a:rPr>
              <a:t>(قرية عالمية</a:t>
            </a:r>
            <a:r>
              <a:rPr lang="ar-SA" dirty="0" err="1" smtClean="0">
                <a:solidFill>
                  <a:srgbClr val="002060"/>
                </a:solidFill>
              </a:rPr>
              <a:t>).</a:t>
            </a:r>
            <a:endParaRPr lang="ar-SA" dirty="0">
              <a:solidFill>
                <a:srgbClr val="002060"/>
              </a:solidFill>
            </a:endParaRPr>
          </a:p>
        </p:txBody>
      </p:sp>
    </p:spTree>
    <p:extLst>
      <p:ext uri="{BB962C8B-B14F-4D97-AF65-F5344CB8AC3E}">
        <p14:creationId xmlns:p14="http://schemas.microsoft.com/office/powerpoint/2010/main" val="8497392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الوسيلة هي الرسالة</a:t>
            </a:r>
            <a:endParaRPr lang="ar-SA" dirty="0">
              <a:solidFill>
                <a:srgbClr val="002060"/>
              </a:solidFill>
            </a:endParaRPr>
          </a:p>
        </p:txBody>
      </p:sp>
      <p:sp>
        <p:nvSpPr>
          <p:cNvPr id="3" name="عنصر نائب للمحتوى 2"/>
          <p:cNvSpPr>
            <a:spLocks noGrp="1"/>
          </p:cNvSpPr>
          <p:nvPr>
            <p:ph idx="1"/>
          </p:nvPr>
        </p:nvSpPr>
        <p:spPr>
          <a:xfrm>
            <a:off x="457200" y="1600200"/>
            <a:ext cx="8229600" cy="4781128"/>
          </a:xfrm>
        </p:spPr>
        <p:txBody>
          <a:bodyPr>
            <a:normAutofit/>
          </a:bodyPr>
          <a:lstStyle/>
          <a:p>
            <a:pPr marL="0" indent="0">
              <a:buNone/>
            </a:pPr>
            <a:r>
              <a:rPr lang="ar-SA" dirty="0" smtClean="0"/>
              <a:t>من أشهر </a:t>
            </a:r>
            <a:r>
              <a:rPr lang="ar-SA" dirty="0" err="1" smtClean="0"/>
              <a:t>مقولات </a:t>
            </a:r>
            <a:r>
              <a:rPr lang="ar-SA" dirty="0" smtClean="0"/>
              <a:t>(مكلوهان) </a:t>
            </a:r>
            <a:r>
              <a:rPr lang="ar-SA" dirty="0" err="1" smtClean="0"/>
              <a:t>عبارة:</a:t>
            </a:r>
            <a:r>
              <a:rPr lang="ar-SA" dirty="0" smtClean="0"/>
              <a:t> </a:t>
            </a:r>
          </a:p>
          <a:p>
            <a:pPr marL="0" indent="0">
              <a:buNone/>
            </a:pPr>
            <a:r>
              <a:rPr lang="ar-SA" sz="3600" dirty="0" smtClean="0">
                <a:solidFill>
                  <a:srgbClr val="002060"/>
                </a:solidFill>
              </a:rPr>
              <a:t>الوسيلة هي الرسالة</a:t>
            </a:r>
          </a:p>
          <a:p>
            <a:pPr marL="0" indent="0">
              <a:buNone/>
            </a:pPr>
            <a:r>
              <a:rPr lang="ar-SA" sz="3600" dirty="0" smtClean="0">
                <a:solidFill>
                  <a:srgbClr val="002060"/>
                </a:solidFill>
              </a:rPr>
              <a:t> </a:t>
            </a:r>
            <a:r>
              <a:rPr lang="en-US" sz="3600" dirty="0" smtClean="0">
                <a:solidFill>
                  <a:srgbClr val="002060"/>
                </a:solidFill>
              </a:rPr>
              <a:t>The Medium Is The Message</a:t>
            </a:r>
            <a:endParaRPr lang="ar-SA" sz="3600" dirty="0" smtClean="0">
              <a:solidFill>
                <a:srgbClr val="002060"/>
              </a:solidFill>
            </a:endParaRPr>
          </a:p>
          <a:p>
            <a:pPr marL="0" indent="0">
              <a:buNone/>
            </a:pPr>
            <a:r>
              <a:rPr lang="ar-SA" dirty="0" smtClean="0"/>
              <a:t>والمقصود:هو </a:t>
            </a:r>
            <a:r>
              <a:rPr lang="ar-SA" dirty="0" err="1" smtClean="0"/>
              <a:t>أن </a:t>
            </a:r>
            <a:r>
              <a:rPr lang="ar-SA" dirty="0" smtClean="0"/>
              <a:t>(الوسيلة) هي الأساس في دراسات الإتصال </a:t>
            </a:r>
            <a:r>
              <a:rPr lang="ar-SA" dirty="0" err="1" smtClean="0"/>
              <a:t>والإعلام.</a:t>
            </a:r>
            <a:r>
              <a:rPr lang="ar-SA" dirty="0" smtClean="0"/>
              <a:t> وكل وسيلة لها دور وتأثير يختلف عن الأخرى.</a:t>
            </a:r>
          </a:p>
          <a:p>
            <a:pPr marL="0" indent="0">
              <a:buNone/>
            </a:pPr>
            <a:r>
              <a:rPr lang="ar-SA" dirty="0" smtClean="0"/>
              <a:t>مثلاً: الكتابة هي وسيلة تختلف عن الطباعة، والطباعة تختلف عن الإذاعة والتلفزيون في طريقة إستخدامها وأثرها على المجتمع.</a:t>
            </a:r>
            <a:endParaRPr lang="ar-SA" dirty="0"/>
          </a:p>
        </p:txBody>
      </p:sp>
    </p:spTree>
    <p:extLst>
      <p:ext uri="{BB962C8B-B14F-4D97-AF65-F5344CB8AC3E}">
        <p14:creationId xmlns:p14="http://schemas.microsoft.com/office/powerpoint/2010/main" val="35753013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ولذلك قسم مكلوهان التاريخ البشري إلى أربع مراحل بحسب الوسيلة السائدة </a:t>
            </a:r>
            <a:r>
              <a:rPr lang="ar-SA" dirty="0" err="1" smtClean="0"/>
              <a:t>كالتالي:</a:t>
            </a:r>
            <a:endParaRPr lang="ar-SA" dirty="0" smtClean="0"/>
          </a:p>
          <a:p>
            <a:pPr marL="0" indent="0">
              <a:buNone/>
            </a:pPr>
            <a:endParaRPr lang="ar-SA" dirty="0" smtClean="0"/>
          </a:p>
          <a:p>
            <a:pPr marL="0" indent="0">
              <a:buNone/>
            </a:pPr>
            <a:r>
              <a:rPr lang="ar-SA" dirty="0" smtClean="0">
                <a:solidFill>
                  <a:srgbClr val="002060"/>
                </a:solidFill>
              </a:rPr>
              <a:t>1- العصر </a:t>
            </a:r>
            <a:r>
              <a:rPr lang="ar-SA" dirty="0" err="1" smtClean="0">
                <a:solidFill>
                  <a:srgbClr val="002060"/>
                </a:solidFill>
              </a:rPr>
              <a:t>الشفهي </a:t>
            </a:r>
            <a:r>
              <a:rPr lang="ar-SA" dirty="0" smtClean="0">
                <a:solidFill>
                  <a:srgbClr val="002060"/>
                </a:solidFill>
              </a:rPr>
              <a:t>(العصر القبلي</a:t>
            </a:r>
            <a:r>
              <a:rPr lang="ar-SA" dirty="0" err="1" smtClean="0">
                <a:solidFill>
                  <a:srgbClr val="002060"/>
                </a:solidFill>
              </a:rPr>
              <a:t>)</a:t>
            </a:r>
            <a:endParaRPr lang="ar-SA" dirty="0" smtClean="0">
              <a:solidFill>
                <a:srgbClr val="002060"/>
              </a:solidFill>
            </a:endParaRPr>
          </a:p>
          <a:p>
            <a:pPr marL="0" indent="0">
              <a:buNone/>
            </a:pPr>
            <a:r>
              <a:rPr lang="ar-SA" dirty="0" smtClean="0">
                <a:solidFill>
                  <a:srgbClr val="002060"/>
                </a:solidFill>
              </a:rPr>
              <a:t>2- عصر الكتابة.</a:t>
            </a:r>
          </a:p>
          <a:p>
            <a:pPr marL="0" indent="0">
              <a:buNone/>
            </a:pPr>
            <a:r>
              <a:rPr lang="ar-SA" dirty="0" smtClean="0">
                <a:solidFill>
                  <a:srgbClr val="002060"/>
                </a:solidFill>
              </a:rPr>
              <a:t>3- عصر الطباعة</a:t>
            </a:r>
          </a:p>
          <a:p>
            <a:pPr marL="0" indent="0">
              <a:buNone/>
            </a:pPr>
            <a:r>
              <a:rPr lang="ar-SA" dirty="0" smtClean="0">
                <a:solidFill>
                  <a:srgbClr val="002060"/>
                </a:solidFill>
              </a:rPr>
              <a:t>4- العصر الإليكتروني.</a:t>
            </a:r>
            <a:endParaRPr lang="ar-SA" dirty="0">
              <a:solidFill>
                <a:srgbClr val="002060"/>
              </a:solidFill>
            </a:endParaRPr>
          </a:p>
        </p:txBody>
      </p:sp>
    </p:spTree>
    <p:extLst>
      <p:ext uri="{BB962C8B-B14F-4D97-AF65-F5344CB8AC3E}">
        <p14:creationId xmlns:p14="http://schemas.microsoft.com/office/powerpoint/2010/main" val="3152853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067944" y="1600200"/>
            <a:ext cx="4618856" cy="4525963"/>
          </a:xfrm>
        </p:spPr>
        <p:txBody>
          <a:bodyPr/>
          <a:lstStyle/>
          <a:p>
            <a:pPr marL="0" indent="0">
              <a:buNone/>
            </a:pPr>
            <a:r>
              <a:rPr lang="ar-SA" dirty="0" smtClean="0"/>
              <a:t>في العصر الإليكتروني، تم </a:t>
            </a:r>
            <a:r>
              <a:rPr lang="ar-SA" dirty="0" err="1" smtClean="0"/>
              <a:t>إختراع</a:t>
            </a:r>
            <a:r>
              <a:rPr lang="ar-SA" dirty="0" smtClean="0"/>
              <a:t> الكهرباء والتلغراف والسينما والإذاعة والهاتف والتلفزيون، والأقمار الصناعية، </a:t>
            </a:r>
            <a:r>
              <a:rPr lang="ar-SA" dirty="0" err="1" smtClean="0"/>
              <a:t>وغيرها.</a:t>
            </a:r>
            <a:r>
              <a:rPr lang="ar-SA" dirty="0" smtClean="0"/>
              <a:t> وكل هذه الوسائل الحديثة غيرت المجتمعات المعاصرة تغييرات جذرية عن العصور السابقة.</a:t>
            </a:r>
            <a:endParaRPr lang="ar-SA" dirty="0"/>
          </a:p>
        </p:txBody>
      </p:sp>
      <p:pic>
        <p:nvPicPr>
          <p:cNvPr id="4" name="صورة 3" descr="stock-illustration-1330583-icons-mass-media.jpg"/>
          <p:cNvPicPr>
            <a:picLocks noChangeAspect="1"/>
          </p:cNvPicPr>
          <p:nvPr/>
        </p:nvPicPr>
        <p:blipFill>
          <a:blip r:embed="rId2" cstate="print"/>
          <a:stretch>
            <a:fillRect/>
          </a:stretch>
        </p:blipFill>
        <p:spPr>
          <a:xfrm>
            <a:off x="611560" y="3573016"/>
            <a:ext cx="3240360" cy="2140342"/>
          </a:xfrm>
          <a:prstGeom prst="rect">
            <a:avLst/>
          </a:prstGeom>
        </p:spPr>
      </p:pic>
      <p:pic>
        <p:nvPicPr>
          <p:cNvPr id="5" name="صورة 4" descr="amos-satellite.jpg"/>
          <p:cNvPicPr>
            <a:picLocks noChangeAspect="1"/>
          </p:cNvPicPr>
          <p:nvPr/>
        </p:nvPicPr>
        <p:blipFill>
          <a:blip r:embed="rId3" cstate="print"/>
          <a:stretch>
            <a:fillRect/>
          </a:stretch>
        </p:blipFill>
        <p:spPr>
          <a:xfrm flipH="1">
            <a:off x="683568" y="1556792"/>
            <a:ext cx="2736304" cy="1905970"/>
          </a:xfrm>
          <a:prstGeom prst="rect">
            <a:avLst/>
          </a:prstGeom>
        </p:spPr>
      </p:pic>
    </p:spTree>
    <p:extLst>
      <p:ext uri="{BB962C8B-B14F-4D97-AF65-F5344CB8AC3E}">
        <p14:creationId xmlns:p14="http://schemas.microsoft.com/office/powerpoint/2010/main" val="16147360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الوسائل </a:t>
            </a:r>
            <a:r>
              <a:rPr lang="ar-SA" dirty="0" err="1" smtClean="0">
                <a:solidFill>
                  <a:srgbClr val="002060"/>
                </a:solidFill>
              </a:rPr>
              <a:t>إمتداد</a:t>
            </a:r>
            <a:r>
              <a:rPr lang="ar-SA" dirty="0" smtClean="0">
                <a:solidFill>
                  <a:srgbClr val="002060"/>
                </a:solidFill>
              </a:rPr>
              <a:t> لحواس الإنسان</a:t>
            </a:r>
            <a:endParaRPr lang="ar-SA" dirty="0">
              <a:solidFill>
                <a:srgbClr val="002060"/>
              </a:solidFill>
            </a:endParaRPr>
          </a:p>
        </p:txBody>
      </p:sp>
      <p:sp>
        <p:nvSpPr>
          <p:cNvPr id="3" name="عنصر نائب للمحتوى 2"/>
          <p:cNvSpPr>
            <a:spLocks noGrp="1"/>
          </p:cNvSpPr>
          <p:nvPr>
            <p:ph idx="1"/>
          </p:nvPr>
        </p:nvSpPr>
        <p:spPr>
          <a:xfrm>
            <a:off x="2771800" y="1600200"/>
            <a:ext cx="5915000" cy="4525963"/>
          </a:xfrm>
        </p:spPr>
        <p:txBody>
          <a:bodyPr>
            <a:normAutofit/>
          </a:bodyPr>
          <a:lstStyle/>
          <a:p>
            <a:pPr marL="0" indent="0">
              <a:buNone/>
            </a:pPr>
            <a:r>
              <a:rPr lang="ar-SA" dirty="0" smtClean="0"/>
              <a:t>وفي المقولة الثانية، يشير مكلوهان إلى أن كل </a:t>
            </a:r>
            <a:r>
              <a:rPr lang="ar-SA" dirty="0" err="1" smtClean="0"/>
              <a:t>إختراع</a:t>
            </a:r>
            <a:r>
              <a:rPr lang="ar-SA" dirty="0" smtClean="0"/>
              <a:t> جديد هو </a:t>
            </a:r>
            <a:r>
              <a:rPr lang="ar-SA" dirty="0" err="1" smtClean="0"/>
              <a:t>إمتداد</a:t>
            </a:r>
            <a:r>
              <a:rPr lang="ar-SA" dirty="0" smtClean="0"/>
              <a:t> لحاسة من حواس الإنسان.</a:t>
            </a:r>
          </a:p>
          <a:p>
            <a:pPr marL="0" indent="0">
              <a:buNone/>
            </a:pPr>
            <a:r>
              <a:rPr lang="ar-SA" dirty="0" err="1" smtClean="0"/>
              <a:t>مثلاً:</a:t>
            </a:r>
            <a:endParaRPr lang="ar-SA" dirty="0" smtClean="0"/>
          </a:p>
          <a:p>
            <a:pPr marL="0" indent="0">
              <a:buNone/>
            </a:pPr>
            <a:r>
              <a:rPr lang="ar-SA" dirty="0" smtClean="0"/>
              <a:t>السيارة هي </a:t>
            </a:r>
            <a:r>
              <a:rPr lang="ar-SA" dirty="0" err="1" smtClean="0"/>
              <a:t>إمتداد</a:t>
            </a:r>
            <a:r>
              <a:rPr lang="ar-SA" dirty="0" smtClean="0"/>
              <a:t> للقدم، وتساعد في سرعة الوصول.</a:t>
            </a:r>
          </a:p>
          <a:p>
            <a:pPr marL="0" indent="0">
              <a:buNone/>
            </a:pPr>
            <a:r>
              <a:rPr lang="ar-SA" dirty="0" smtClean="0"/>
              <a:t>الإذاعة والهاتف هما </a:t>
            </a:r>
            <a:r>
              <a:rPr lang="ar-SA" dirty="0" err="1" smtClean="0"/>
              <a:t>إمتداد</a:t>
            </a:r>
            <a:r>
              <a:rPr lang="ar-SA" dirty="0" smtClean="0"/>
              <a:t> لحاسة السمع.</a:t>
            </a:r>
          </a:p>
          <a:p>
            <a:pPr marL="0" indent="0">
              <a:buNone/>
            </a:pPr>
            <a:r>
              <a:rPr lang="ar-SA" dirty="0" smtClean="0"/>
              <a:t>والتلفزيون هو </a:t>
            </a:r>
            <a:r>
              <a:rPr lang="ar-SA" dirty="0" err="1" smtClean="0"/>
              <a:t>إمتداد</a:t>
            </a:r>
            <a:r>
              <a:rPr lang="ar-SA" dirty="0" smtClean="0"/>
              <a:t> لحاسة النظر، </a:t>
            </a:r>
            <a:r>
              <a:rPr lang="ar-SA" dirty="0" err="1" smtClean="0"/>
              <a:t>وهكذا.</a:t>
            </a:r>
            <a:r>
              <a:rPr lang="ar-SA" dirty="0" smtClean="0"/>
              <a:t> </a:t>
            </a:r>
            <a:endParaRPr lang="ar-SA" dirty="0"/>
          </a:p>
        </p:txBody>
      </p:sp>
      <p:pic>
        <p:nvPicPr>
          <p:cNvPr id="4" name="صورة 3" descr="700-00026772w.jpg"/>
          <p:cNvPicPr>
            <a:picLocks noChangeAspect="1"/>
          </p:cNvPicPr>
          <p:nvPr/>
        </p:nvPicPr>
        <p:blipFill>
          <a:blip r:embed="rId2" cstate="print"/>
          <a:stretch>
            <a:fillRect/>
          </a:stretch>
        </p:blipFill>
        <p:spPr>
          <a:xfrm>
            <a:off x="395536" y="1628800"/>
            <a:ext cx="2382096" cy="1853704"/>
          </a:xfrm>
          <a:prstGeom prst="rect">
            <a:avLst/>
          </a:prstGeom>
        </p:spPr>
      </p:pic>
    </p:spTree>
    <p:extLst>
      <p:ext uri="{BB962C8B-B14F-4D97-AF65-F5344CB8AC3E}">
        <p14:creationId xmlns:p14="http://schemas.microsoft.com/office/powerpoint/2010/main" val="29288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endParaRPr lang="ar-SA" dirty="0" smtClean="0"/>
          </a:p>
          <a:p>
            <a:pPr marL="0" indent="0">
              <a:buNone/>
            </a:pPr>
            <a:r>
              <a:rPr lang="ar-SA" dirty="0" smtClean="0"/>
              <a:t>4- التجريب: يقوم الفرد بالتجريب الفعلي.</a:t>
            </a:r>
          </a:p>
          <a:p>
            <a:pPr marL="0" indent="0">
              <a:buNone/>
            </a:pPr>
            <a:endParaRPr lang="ar-SA" dirty="0" smtClean="0"/>
          </a:p>
          <a:p>
            <a:pPr marL="0" indent="0">
              <a:buNone/>
            </a:pPr>
            <a:r>
              <a:rPr lang="ar-SA" dirty="0" smtClean="0"/>
              <a:t>5- القبول أو الرفض.</a:t>
            </a:r>
          </a:p>
          <a:p>
            <a:pPr marL="0" indent="0">
              <a:buNone/>
            </a:pPr>
            <a:endParaRPr lang="ar-SA" dirty="0" smtClean="0"/>
          </a:p>
          <a:p>
            <a:pPr marL="0" indent="0">
              <a:buNone/>
            </a:pPr>
            <a:r>
              <a:rPr lang="ar-SA" dirty="0" smtClean="0"/>
              <a:t>6- </a:t>
            </a:r>
            <a:r>
              <a:rPr lang="ar-SA" dirty="0" err="1" smtClean="0"/>
              <a:t>الإستمرار</a:t>
            </a:r>
            <a:r>
              <a:rPr lang="ar-SA" dirty="0" smtClean="0"/>
              <a:t> مع مرور الوقت، أو التوقف.</a:t>
            </a:r>
          </a:p>
          <a:p>
            <a:pPr marL="0" indent="0">
              <a:buNone/>
            </a:pPr>
            <a:endParaRPr lang="ar-SA"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العالم </a:t>
            </a:r>
            <a:r>
              <a:rPr lang="ar-SA" dirty="0" err="1" smtClean="0">
                <a:solidFill>
                  <a:srgbClr val="002060"/>
                </a:solidFill>
              </a:rPr>
              <a:t>أصبح </a:t>
            </a:r>
            <a:r>
              <a:rPr lang="ar-SA" dirty="0" smtClean="0">
                <a:solidFill>
                  <a:srgbClr val="002060"/>
                </a:solidFill>
              </a:rPr>
              <a:t>(قرية عالمية</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وأخيراً، من أشهر </a:t>
            </a:r>
            <a:r>
              <a:rPr lang="ar-SA" dirty="0" err="1" smtClean="0"/>
              <a:t>مقولات </a:t>
            </a:r>
            <a:r>
              <a:rPr lang="ar-SA" dirty="0" smtClean="0"/>
              <a:t>(مارشل مكلوهان</a:t>
            </a:r>
            <a:r>
              <a:rPr lang="ar-SA" dirty="0" err="1" smtClean="0"/>
              <a:t>)</a:t>
            </a:r>
            <a:endParaRPr lang="ar-SA" dirty="0" smtClean="0"/>
          </a:p>
          <a:p>
            <a:pPr marL="0" indent="0">
              <a:buNone/>
            </a:pPr>
            <a:r>
              <a:rPr lang="ar-SA" sz="4000" dirty="0" smtClean="0">
                <a:solidFill>
                  <a:srgbClr val="002060"/>
                </a:solidFill>
              </a:rPr>
              <a:t>أن العالم </a:t>
            </a:r>
            <a:r>
              <a:rPr lang="ar-SA" sz="4000" dirty="0" err="1" smtClean="0">
                <a:solidFill>
                  <a:srgbClr val="002060"/>
                </a:solidFill>
              </a:rPr>
              <a:t>أصبح </a:t>
            </a:r>
            <a:r>
              <a:rPr lang="ar-SA" sz="4000" dirty="0" smtClean="0">
                <a:solidFill>
                  <a:srgbClr val="002060"/>
                </a:solidFill>
              </a:rPr>
              <a:t>(قرية عالمية </a:t>
            </a:r>
            <a:r>
              <a:rPr lang="en-US" sz="3600" dirty="0" smtClean="0">
                <a:solidFill>
                  <a:srgbClr val="002060"/>
                </a:solidFill>
              </a:rPr>
              <a:t>Global Village</a:t>
            </a:r>
            <a:r>
              <a:rPr lang="ar-SA" sz="4000" dirty="0" err="1" smtClean="0">
                <a:solidFill>
                  <a:srgbClr val="002060"/>
                </a:solidFill>
              </a:rPr>
              <a:t>)</a:t>
            </a:r>
            <a:endParaRPr lang="ar-SA" sz="4000" dirty="0" smtClean="0">
              <a:solidFill>
                <a:srgbClr val="002060"/>
              </a:solidFill>
            </a:endParaRPr>
          </a:p>
          <a:p>
            <a:pPr marL="0" indent="0">
              <a:buNone/>
            </a:pPr>
            <a:r>
              <a:rPr lang="ar-SA" dirty="0" smtClean="0"/>
              <a:t>بمعنى أن وجود قنوات ووسائل إتصال هي </a:t>
            </a:r>
            <a:r>
              <a:rPr lang="ar-SA" dirty="0" err="1" smtClean="0"/>
              <a:t>إمتداد</a:t>
            </a:r>
            <a:r>
              <a:rPr lang="ar-SA" dirty="0" smtClean="0"/>
              <a:t> لحواس الإنسان مثل الإذاعة، والتلفزيون، والأقمار الصناعية، والحاسبات الآلية، تجعل العالم متقارباً جداً، وكل شخص يستطيع أن يعرف ما يجري في العالم في أي لحظة يريد، ويستطيع متابعة الأخبار في وقت حدوثها من أي مكان في العالم.</a:t>
            </a:r>
            <a:endParaRPr lang="ar-SA" dirty="0"/>
          </a:p>
        </p:txBody>
      </p:sp>
    </p:spTree>
    <p:extLst>
      <p:ext uri="{BB962C8B-B14F-4D97-AF65-F5344CB8AC3E}">
        <p14:creationId xmlns:p14="http://schemas.microsoft.com/office/powerpoint/2010/main" val="17898839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851920" y="1600200"/>
            <a:ext cx="4834880" cy="4525963"/>
          </a:xfrm>
        </p:spPr>
        <p:txBody>
          <a:bodyPr/>
          <a:lstStyle/>
          <a:p>
            <a:pPr marL="0" indent="0">
              <a:buNone/>
            </a:pPr>
            <a:r>
              <a:rPr lang="ar-SA" dirty="0" smtClean="0"/>
              <a:t>مكلوهان توفي عام </a:t>
            </a:r>
            <a:r>
              <a:rPr lang="ar-SA" dirty="0" err="1" smtClean="0"/>
              <a:t>1980م</a:t>
            </a:r>
            <a:r>
              <a:rPr lang="ar-SA" dirty="0" smtClean="0"/>
              <a:t>، أي قبل إنتشار الإنترنت، ولكنه كان يتحدث عن ظهور تقنيات حديثة سوف تساعد على جمع وتخزين المعلومات وعرضها حسب الطلب، وهي ما نعرفه الآن </a:t>
            </a:r>
            <a:r>
              <a:rPr lang="ar-SA" dirty="0" err="1" smtClean="0"/>
              <a:t>بإسم</a:t>
            </a:r>
            <a:r>
              <a:rPr lang="ar-SA" dirty="0" smtClean="0"/>
              <a:t> (الإنترنت</a:t>
            </a:r>
            <a:r>
              <a:rPr lang="ar-SA" dirty="0" err="1" smtClean="0"/>
              <a:t>).</a:t>
            </a:r>
            <a:endParaRPr lang="ar-SA" dirty="0"/>
          </a:p>
        </p:txBody>
      </p:sp>
      <p:pic>
        <p:nvPicPr>
          <p:cNvPr id="4" name="صورة 3" descr="gps-systems-satellites-orbit-earth.jpg"/>
          <p:cNvPicPr>
            <a:picLocks noChangeAspect="1"/>
          </p:cNvPicPr>
          <p:nvPr/>
        </p:nvPicPr>
        <p:blipFill>
          <a:blip r:embed="rId2" cstate="print"/>
          <a:stretch>
            <a:fillRect/>
          </a:stretch>
        </p:blipFill>
        <p:spPr>
          <a:xfrm>
            <a:off x="539552" y="1628800"/>
            <a:ext cx="2669788" cy="2520280"/>
          </a:xfrm>
          <a:prstGeom prst="rect">
            <a:avLst/>
          </a:prstGeom>
        </p:spPr>
      </p:pic>
      <p:sp>
        <p:nvSpPr>
          <p:cNvPr id="6" name="مربع نص 5"/>
          <p:cNvSpPr txBox="1"/>
          <p:nvPr/>
        </p:nvSpPr>
        <p:spPr>
          <a:xfrm>
            <a:off x="539552" y="4365104"/>
            <a:ext cx="2677336" cy="138499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الاتصالات الحديثة</a:t>
            </a:r>
          </a:p>
          <a:p>
            <a:pPr algn="ctr"/>
            <a:r>
              <a:rPr lang="ar-SA" sz="2800" dirty="0" smtClean="0"/>
              <a:t>جعلت كوكب الأرض </a:t>
            </a:r>
          </a:p>
          <a:p>
            <a:pPr algn="ctr"/>
            <a:r>
              <a:rPr lang="ar-SA" sz="2800" dirty="0" smtClean="0"/>
              <a:t>قرية عالمية</a:t>
            </a:r>
            <a:endParaRPr lang="ar-SA" sz="2800" dirty="0"/>
          </a:p>
        </p:txBody>
      </p:sp>
    </p:spTree>
    <p:extLst>
      <p:ext uri="{BB962C8B-B14F-4D97-AF65-F5344CB8AC3E}">
        <p14:creationId xmlns:p14="http://schemas.microsoft.com/office/powerpoint/2010/main" val="12557789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139952" y="1600200"/>
            <a:ext cx="4546848" cy="4525963"/>
          </a:xfrm>
        </p:spPr>
        <p:txBody>
          <a:bodyPr/>
          <a:lstStyle/>
          <a:p>
            <a:pPr marL="0" indent="0">
              <a:buNone/>
            </a:pPr>
            <a:r>
              <a:rPr lang="ar-SA" dirty="0" smtClean="0"/>
              <a:t>وفي الوقت الحالي، إنتشرت الإنترنت وظهر الإعلام </a:t>
            </a:r>
            <a:r>
              <a:rPr lang="ar-SA" dirty="0" err="1" smtClean="0"/>
              <a:t>الجديد.</a:t>
            </a:r>
            <a:r>
              <a:rPr lang="ar-SA" dirty="0" smtClean="0"/>
              <a:t> وقد تحدثنا عن خصائص الإعلام الجديد سابقاً، وهو ما توقع ظهوره مارشل مكلوهان، وأكد صحة مقولته </a:t>
            </a:r>
            <a:r>
              <a:rPr lang="ar-SA" dirty="0" err="1" smtClean="0"/>
              <a:t>الشهيرة </a:t>
            </a:r>
            <a:r>
              <a:rPr lang="ar-SA" dirty="0" smtClean="0"/>
              <a:t>(كوكب الأرض أصبح قرية عالمية</a:t>
            </a:r>
            <a:r>
              <a:rPr lang="ar-SA" dirty="0" err="1" smtClean="0"/>
              <a:t>).</a:t>
            </a:r>
            <a:endParaRPr lang="ar-SA" dirty="0"/>
          </a:p>
        </p:txBody>
      </p:sp>
      <p:pic>
        <p:nvPicPr>
          <p:cNvPr id="4" name="صورة 3" descr="140054736.jpg"/>
          <p:cNvPicPr>
            <a:picLocks noChangeAspect="1"/>
          </p:cNvPicPr>
          <p:nvPr/>
        </p:nvPicPr>
        <p:blipFill>
          <a:blip r:embed="rId2" cstate="print"/>
          <a:srcRect r="28600"/>
          <a:stretch>
            <a:fillRect/>
          </a:stretch>
        </p:blipFill>
        <p:spPr>
          <a:xfrm>
            <a:off x="539552" y="1628800"/>
            <a:ext cx="3024336" cy="2567930"/>
          </a:xfrm>
          <a:prstGeom prst="rect">
            <a:avLst/>
          </a:prstGeom>
        </p:spPr>
      </p:pic>
      <p:sp>
        <p:nvSpPr>
          <p:cNvPr id="5" name="مربع نص 4"/>
          <p:cNvSpPr txBox="1"/>
          <p:nvPr/>
        </p:nvSpPr>
        <p:spPr>
          <a:xfrm>
            <a:off x="899592" y="4509120"/>
            <a:ext cx="2169440"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القرية العالمية</a:t>
            </a:r>
          </a:p>
          <a:p>
            <a:pPr algn="ctr"/>
            <a:r>
              <a:rPr lang="en-US" sz="2800" dirty="0" smtClean="0"/>
              <a:t>Global Village</a:t>
            </a:r>
            <a:endParaRPr lang="ar-SA" sz="2800" dirty="0"/>
          </a:p>
        </p:txBody>
      </p:sp>
    </p:spTree>
    <p:extLst>
      <p:ext uri="{BB962C8B-B14F-4D97-AF65-F5344CB8AC3E}">
        <p14:creationId xmlns:p14="http://schemas.microsoft.com/office/powerpoint/2010/main" val="30704131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عيوب نظرية الوسيلة</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بالرغم من أهمية نظرية الوسيلة وتطبيقاتها الحديثة، إلا أنها تلقى بعض </a:t>
            </a:r>
            <a:r>
              <a:rPr lang="ar-SA" dirty="0" err="1" smtClean="0"/>
              <a:t>الإنتقادات.</a:t>
            </a:r>
            <a:r>
              <a:rPr lang="ar-SA" dirty="0" smtClean="0"/>
              <a:t> ومن أهم هذه </a:t>
            </a:r>
            <a:r>
              <a:rPr lang="ar-SA" dirty="0" err="1" smtClean="0"/>
              <a:t>الإنتقادات</a:t>
            </a:r>
            <a:r>
              <a:rPr lang="ar-SA" dirty="0" smtClean="0"/>
              <a:t>، أو العيوب، أنها تركز بشكل كبير </a:t>
            </a:r>
            <a:r>
              <a:rPr lang="ar-SA" dirty="0" err="1" smtClean="0"/>
              <a:t>على </a:t>
            </a:r>
            <a:r>
              <a:rPr lang="ar-SA" dirty="0" smtClean="0"/>
              <a:t>(الوسيلة)، وتتجاهل عناصر الإتصال الأخرى </a:t>
            </a:r>
            <a:r>
              <a:rPr lang="ar-SA" dirty="0" err="1" smtClean="0"/>
              <a:t>مثل </a:t>
            </a:r>
            <a:r>
              <a:rPr lang="ar-SA" dirty="0" smtClean="0"/>
              <a:t>(القائم بالاتصال) </a:t>
            </a:r>
            <a:r>
              <a:rPr lang="ar-SA" dirty="0" err="1" smtClean="0"/>
              <a:t>و </a:t>
            </a:r>
            <a:r>
              <a:rPr lang="ar-SA" dirty="0" smtClean="0"/>
              <a:t>(المحتوى الإعلامي</a:t>
            </a:r>
            <a:r>
              <a:rPr lang="ar-SA" dirty="0" err="1" smtClean="0"/>
              <a:t>).</a:t>
            </a:r>
            <a:r>
              <a:rPr lang="ar-SA" dirty="0" smtClean="0"/>
              <a:t> </a:t>
            </a:r>
            <a:endParaRPr lang="ar-SA" dirty="0"/>
          </a:p>
        </p:txBody>
      </p:sp>
    </p:spTree>
    <p:extLst>
      <p:ext uri="{BB962C8B-B14F-4D97-AF65-F5344CB8AC3E}">
        <p14:creationId xmlns:p14="http://schemas.microsoft.com/office/powerpoint/2010/main" val="22710395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ولذلك، يطلق </a:t>
            </a:r>
            <a:r>
              <a:rPr lang="ar-SA" dirty="0" err="1" smtClean="0"/>
              <a:t>على </a:t>
            </a:r>
            <a:r>
              <a:rPr lang="ar-SA" dirty="0" smtClean="0"/>
              <a:t>(نظرية الوسيلة) </a:t>
            </a:r>
            <a:r>
              <a:rPr lang="ar-SA" dirty="0" err="1" smtClean="0"/>
              <a:t>إسم</a:t>
            </a:r>
            <a:r>
              <a:rPr lang="ar-SA" dirty="0" smtClean="0"/>
              <a:t> آخر </a:t>
            </a:r>
            <a:r>
              <a:rPr lang="ar-SA" dirty="0" err="1" smtClean="0"/>
              <a:t>هو </a:t>
            </a:r>
            <a:r>
              <a:rPr lang="ar-SA" dirty="0" smtClean="0"/>
              <a:t>(الحتمية التكنولوجية </a:t>
            </a:r>
            <a:r>
              <a:rPr lang="en-US" sz="2800" dirty="0" smtClean="0"/>
              <a:t>technological determinism </a:t>
            </a:r>
            <a:r>
              <a:rPr lang="ar-SA" dirty="0" smtClean="0"/>
              <a:t>)، بمعنى أن علماء نظرية الوسيلة يقولون أن التكنولوجيا تحتم سلوك الإنسان وتفرض عليه أفكار وتصرفات لا يستطيع </a:t>
            </a:r>
            <a:r>
              <a:rPr lang="ar-SA" dirty="0" err="1" smtClean="0"/>
              <a:t>مقاومتها.</a:t>
            </a:r>
            <a:r>
              <a:rPr lang="ar-SA" dirty="0" smtClean="0"/>
              <a:t> بينما في الواقع هناك عوامل </a:t>
            </a:r>
            <a:r>
              <a:rPr lang="ar-SA" dirty="0" err="1" smtClean="0"/>
              <a:t>إنسانية </a:t>
            </a:r>
            <a:r>
              <a:rPr lang="ar-SA" dirty="0" smtClean="0"/>
              <a:t>(إجتماعية وسياسية وقانونية) يمكن أن تحد من أثر هذه التقنية.</a:t>
            </a:r>
          </a:p>
          <a:p>
            <a:pPr marL="0" indent="0">
              <a:buNone/>
            </a:pPr>
            <a:r>
              <a:rPr lang="ar-SA" dirty="0" smtClean="0"/>
              <a:t>ومع إنتشار الإتصال الرقمي يزيد الجدل </a:t>
            </a:r>
            <a:r>
              <a:rPr lang="ar-SA" dirty="0" err="1" smtClean="0"/>
              <a:t>حول </a:t>
            </a:r>
            <a:r>
              <a:rPr lang="ar-SA" dirty="0" smtClean="0"/>
              <a:t>(الحتمية التكنولوجية) ومدى تأثيرها.</a:t>
            </a:r>
            <a:endParaRPr lang="ar-SA" dirty="0"/>
          </a:p>
        </p:txBody>
      </p:sp>
    </p:spTree>
    <p:extLst>
      <p:ext uri="{BB962C8B-B14F-4D97-AF65-F5344CB8AC3E}">
        <p14:creationId xmlns:p14="http://schemas.microsoft.com/office/powerpoint/2010/main" val="42132169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4067944" y="1600200"/>
            <a:ext cx="4618856" cy="4525963"/>
          </a:xfrm>
        </p:spPr>
        <p:txBody>
          <a:bodyPr/>
          <a:lstStyle/>
          <a:p>
            <a:pPr marL="0" indent="0">
              <a:buNone/>
            </a:pPr>
            <a:r>
              <a:rPr lang="ar-SA" dirty="0" smtClean="0"/>
              <a:t>نظرية (دوامة الصمت) تقول إن وسائل الإعلام تساعد على ترويج رأي الأغلبية على حساب رأي الأقلية. و(نظرية الوسيلة) تقول إن تأثيرات الإعلام تختلف حسب نوعية الوسيلة المستخدمة، وصاحبها هو المفكر الكندي الشهير مارشال مكلوهان.</a:t>
            </a:r>
            <a:endParaRPr lang="ar-SA" dirty="0"/>
          </a:p>
        </p:txBody>
      </p:sp>
      <p:pic>
        <p:nvPicPr>
          <p:cNvPr id="4" name="صورة 3" descr="building-blocks.jpg"/>
          <p:cNvPicPr>
            <a:picLocks noChangeAspect="1"/>
          </p:cNvPicPr>
          <p:nvPr/>
        </p:nvPicPr>
        <p:blipFill>
          <a:blip r:embed="rId2" cstate="print"/>
          <a:stretch>
            <a:fillRect/>
          </a:stretch>
        </p:blipFill>
        <p:spPr>
          <a:xfrm>
            <a:off x="611560" y="1916832"/>
            <a:ext cx="2448272" cy="1634106"/>
          </a:xfrm>
          <a:prstGeom prst="rect">
            <a:avLst/>
          </a:prstGeom>
          <a:ln w="9525">
            <a:solidFill>
              <a:schemeClr val="tx1"/>
            </a:solidFill>
          </a:ln>
        </p:spPr>
      </p:pic>
    </p:spTree>
    <p:extLst>
      <p:ext uri="{BB962C8B-B14F-4D97-AF65-F5344CB8AC3E}">
        <p14:creationId xmlns:p14="http://schemas.microsoft.com/office/powerpoint/2010/main" val="2591295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1" y="764704"/>
            <a:ext cx="6212091" cy="5544616"/>
          </a:xfrm>
        </p:spPr>
        <p:txBody>
          <a:bodyPr>
            <a:normAutofit/>
          </a:bodyPr>
          <a:lstStyle/>
          <a:p>
            <a:r>
              <a:rPr lang="ar-SA" sz="5400" dirty="0" smtClean="0">
                <a:solidFill>
                  <a:schemeClr val="tx2">
                    <a:lumMod val="75000"/>
                  </a:schemeClr>
                </a:solidFill>
              </a:rPr>
              <a:t>نظريات الاتصال</a:t>
            </a:r>
            <a:br>
              <a:rPr lang="ar-SA" sz="5400" dirty="0" smtClean="0">
                <a:solidFill>
                  <a:schemeClr val="tx2">
                    <a:lumMod val="75000"/>
                  </a:schemeClr>
                </a:solidFill>
              </a:rPr>
            </a:br>
            <a:r>
              <a:rPr lang="ar-SA" sz="5400" dirty="0" smtClean="0">
                <a:solidFill>
                  <a:schemeClr val="tx2">
                    <a:lumMod val="75000"/>
                  </a:schemeClr>
                </a:solidFill>
              </a:rPr>
              <a:t>223 تصل</a:t>
            </a:r>
            <a:r>
              <a:rPr lang="ar-SA" sz="4000" dirty="0" smtClean="0">
                <a:solidFill>
                  <a:schemeClr val="tx2">
                    <a:lumMod val="75000"/>
                  </a:schemeClr>
                </a:solidFill>
              </a:rPr>
              <a:t/>
            </a:r>
            <a:br>
              <a:rPr lang="ar-SA" sz="4000" dirty="0" smtClean="0">
                <a:solidFill>
                  <a:schemeClr val="tx2">
                    <a:lumMod val="75000"/>
                  </a:schemeClr>
                </a:solidFill>
              </a:rPr>
            </a:br>
            <a:r>
              <a:rPr lang="ar-SA" sz="4000" dirty="0" smtClean="0">
                <a:solidFill>
                  <a:schemeClr val="tx2">
                    <a:lumMod val="75000"/>
                  </a:schemeClr>
                </a:solidFill>
              </a:rPr>
              <a:t/>
            </a:r>
            <a:br>
              <a:rPr lang="ar-SA" sz="4000" dirty="0" smtClean="0">
                <a:solidFill>
                  <a:schemeClr val="tx2">
                    <a:lumMod val="75000"/>
                  </a:schemeClr>
                </a:solidFill>
              </a:rPr>
            </a:br>
            <a:r>
              <a:rPr lang="ar-SA" sz="4000" dirty="0" smtClean="0">
                <a:solidFill>
                  <a:schemeClr val="tx2">
                    <a:lumMod val="75000"/>
                  </a:schemeClr>
                </a:solidFill>
              </a:rPr>
              <a:t>شكرا جزيلا على حسن متابعتكم للمقرر وحظا سعيدا</a:t>
            </a:r>
            <a:br>
              <a:rPr lang="ar-SA" sz="4000" dirty="0" smtClean="0">
                <a:solidFill>
                  <a:schemeClr val="tx2">
                    <a:lumMod val="75000"/>
                  </a:schemeClr>
                </a:solidFill>
              </a:rPr>
            </a:br>
            <a:r>
              <a:rPr lang="ar-SA" sz="4000" dirty="0">
                <a:solidFill>
                  <a:schemeClr val="tx2">
                    <a:lumMod val="75000"/>
                  </a:schemeClr>
                </a:solidFill>
              </a:rPr>
              <a:t/>
            </a:r>
            <a:br>
              <a:rPr lang="ar-SA" sz="4000" dirty="0">
                <a:solidFill>
                  <a:schemeClr val="tx2">
                    <a:lumMod val="75000"/>
                  </a:schemeClr>
                </a:solidFill>
              </a:rPr>
            </a:br>
            <a:r>
              <a:rPr lang="ar-SA" sz="4000" dirty="0" smtClean="0">
                <a:solidFill>
                  <a:schemeClr val="tx2">
                    <a:lumMod val="75000"/>
                  </a:schemeClr>
                </a:solidFill>
              </a:rPr>
              <a:t> </a:t>
            </a:r>
            <a:r>
              <a:rPr lang="ar-SA" sz="4000" dirty="0">
                <a:solidFill>
                  <a:schemeClr val="tx2">
                    <a:lumMod val="75000"/>
                  </a:schemeClr>
                </a:solidFill>
              </a:rPr>
              <a:t>د. هالة بن علي </a:t>
            </a:r>
            <a:r>
              <a:rPr lang="ar-SA" sz="4000" dirty="0" err="1">
                <a:solidFill>
                  <a:schemeClr val="tx2">
                    <a:lumMod val="75000"/>
                  </a:schemeClr>
                </a:solidFill>
              </a:rPr>
              <a:t>برناط</a:t>
            </a:r>
            <a:endParaRPr lang="ar-SA" sz="4000" dirty="0">
              <a:solidFill>
                <a:schemeClr val="tx2">
                  <a:lumMod val="75000"/>
                </a:schemeClr>
              </a:solidFill>
            </a:endParaRPr>
          </a:p>
        </p:txBody>
      </p:sp>
      <p:pic>
        <p:nvPicPr>
          <p:cNvPr id="4" name="صورة 3" descr="communications_icon.png"/>
          <p:cNvPicPr>
            <a:picLocks noChangeAspect="1"/>
          </p:cNvPicPr>
          <p:nvPr/>
        </p:nvPicPr>
        <p:blipFill>
          <a:blip r:embed="rId2" cstate="print"/>
          <a:stretch>
            <a:fillRect/>
          </a:stretch>
        </p:blipFill>
        <p:spPr>
          <a:xfrm>
            <a:off x="6751643" y="620689"/>
            <a:ext cx="1728192" cy="1728192"/>
          </a:xfrm>
          <a:prstGeom prst="rect">
            <a:avLst/>
          </a:prstGeom>
        </p:spPr>
      </p:pic>
    </p:spTree>
    <p:extLst>
      <p:ext uri="{BB962C8B-B14F-4D97-AF65-F5344CB8AC3E}">
        <p14:creationId xmlns:p14="http://schemas.microsoft.com/office/powerpoint/2010/main" val="239880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دور الإتصال في خطوات القبول</a:t>
            </a:r>
            <a:endParaRPr lang="ar-SA" dirty="0">
              <a:solidFill>
                <a:srgbClr val="002060"/>
              </a:solidFill>
            </a:endParaRPr>
          </a:p>
        </p:txBody>
      </p:sp>
      <p:sp>
        <p:nvSpPr>
          <p:cNvPr id="3" name="عنصر نائب للمحتوى 2"/>
          <p:cNvSpPr>
            <a:spLocks noGrp="1"/>
          </p:cNvSpPr>
          <p:nvPr>
            <p:ph idx="1"/>
          </p:nvPr>
        </p:nvSpPr>
        <p:spPr>
          <a:xfrm>
            <a:off x="2051720" y="1556792"/>
            <a:ext cx="6635080" cy="4525963"/>
          </a:xfrm>
        </p:spPr>
        <p:txBody>
          <a:bodyPr>
            <a:normAutofit/>
          </a:bodyPr>
          <a:lstStyle/>
          <a:p>
            <a:pPr marL="0" indent="0">
              <a:buNone/>
            </a:pPr>
            <a:r>
              <a:rPr lang="ar-SA" dirty="0" smtClean="0"/>
              <a:t>1- الإتصال الجماهيري (الإعلام) له دور كبير في الخطوات الأولية (الوعي والإهتمام والتقييم).</a:t>
            </a:r>
          </a:p>
          <a:p>
            <a:pPr marL="0" indent="0">
              <a:buNone/>
            </a:pPr>
            <a:endParaRPr lang="ar-SA" dirty="0" smtClean="0"/>
          </a:p>
          <a:p>
            <a:pPr marL="0" indent="0">
              <a:buNone/>
            </a:pPr>
            <a:r>
              <a:rPr lang="ar-SA" dirty="0" smtClean="0"/>
              <a:t>2- الإتصال الشخصي له دور كبير المراحل الأخيرة (التجريب وإتخاذ القرار النهائي).</a:t>
            </a:r>
          </a:p>
          <a:p>
            <a:pPr marL="0" indent="0">
              <a:buNone/>
            </a:pPr>
            <a:endParaRPr lang="ar-SA" dirty="0" smtClean="0"/>
          </a:p>
          <a:p>
            <a:pPr marL="0" indent="0">
              <a:buNone/>
            </a:pPr>
            <a:r>
              <a:rPr lang="ar-SA" dirty="0" smtClean="0"/>
              <a:t>3- الإتصال الجماهيري (الإعلام) له دور كبير في تعزيز الفكرة مع مرور الوقت.</a:t>
            </a:r>
            <a:endParaRPr lang="ar-SA" dirty="0"/>
          </a:p>
        </p:txBody>
      </p:sp>
      <p:pic>
        <p:nvPicPr>
          <p:cNvPr id="6" name="صورة 5" descr="CommunicationTower.jpg"/>
          <p:cNvPicPr>
            <a:picLocks noChangeAspect="1"/>
          </p:cNvPicPr>
          <p:nvPr/>
        </p:nvPicPr>
        <p:blipFill>
          <a:blip r:embed="rId2" cstate="print"/>
          <a:srcRect r="13061"/>
          <a:stretch>
            <a:fillRect/>
          </a:stretch>
        </p:blipFill>
        <p:spPr>
          <a:xfrm>
            <a:off x="0" y="1196752"/>
            <a:ext cx="2022555" cy="30243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دور قادة الرأي</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في نظرية الإنتشار، يتضح </a:t>
            </a:r>
            <a:r>
              <a:rPr lang="ar-SA" dirty="0" err="1" smtClean="0"/>
              <a:t>دور </a:t>
            </a:r>
            <a:r>
              <a:rPr lang="ar-SA" dirty="0" smtClean="0"/>
              <a:t>(قادة الرأي) وكذلك </a:t>
            </a:r>
            <a:r>
              <a:rPr lang="ar-SA" dirty="0" err="1" smtClean="0"/>
              <a:t>ظاهرة </a:t>
            </a:r>
            <a:r>
              <a:rPr lang="ar-SA" dirty="0" smtClean="0"/>
              <a:t>(إنتشار أو تدفق المعلومات على مرحلتين)، حيث تقول النظرية أن وسائل الإعلام وحدها لا تكفي للإقناع بل يكون هناك دور </a:t>
            </a:r>
            <a:r>
              <a:rPr lang="ar-SA" dirty="0" err="1" smtClean="0"/>
              <a:t>لـ </a:t>
            </a:r>
            <a:r>
              <a:rPr lang="ar-SA" dirty="0" smtClean="0"/>
              <a:t>(قادة الرأي) في إقناع من حولهم بالأفكار الجديدة.</a:t>
            </a:r>
          </a:p>
          <a:p>
            <a:pPr marL="0" indent="0">
              <a:buNone/>
            </a:pPr>
            <a:r>
              <a:rPr lang="ar-SA" dirty="0" smtClean="0"/>
              <a:t>ويكون دور الإعلام أهم في توصيل المعلومات الأولية، وفي تعزيز الفكرة مع مرور الوقت عن طريق الإعلانات وغير ذلك.</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two-step-flow2.jpg"/>
          <p:cNvPicPr>
            <a:picLocks noGrp="1" noChangeAspect="1"/>
          </p:cNvPicPr>
          <p:nvPr>
            <p:ph idx="1"/>
          </p:nvPr>
        </p:nvPicPr>
        <p:blipFill>
          <a:blip r:embed="rId2" cstate="print"/>
          <a:srcRect b="24286"/>
          <a:stretch>
            <a:fillRect/>
          </a:stretch>
        </p:blipFill>
        <p:spPr>
          <a:xfrm>
            <a:off x="2627784" y="836712"/>
            <a:ext cx="3886200" cy="2750071"/>
          </a:xfrm>
        </p:spPr>
      </p:pic>
      <p:sp>
        <p:nvSpPr>
          <p:cNvPr id="5" name="مربع نص 4"/>
          <p:cNvSpPr txBox="1"/>
          <p:nvPr/>
        </p:nvSpPr>
        <p:spPr>
          <a:xfrm>
            <a:off x="679393" y="3861048"/>
            <a:ext cx="7951216" cy="1015663"/>
          </a:xfrm>
          <a:prstGeom prst="rect">
            <a:avLst/>
          </a:prstGeom>
          <a:noFill/>
        </p:spPr>
        <p:txBody>
          <a:bodyPr wrap="none" rtlCol="1">
            <a:spAutoFit/>
          </a:bodyPr>
          <a:lstStyle/>
          <a:p>
            <a:r>
              <a:rPr lang="ar-SA" sz="3000" dirty="0" smtClean="0"/>
              <a:t>نموذج يوضح إنتقال المعلومات على مرحلتين من وسائل الإعلام</a:t>
            </a:r>
          </a:p>
          <a:p>
            <a:r>
              <a:rPr lang="ar-SA" sz="3000" dirty="0" smtClean="0"/>
              <a:t> </a:t>
            </a:r>
            <a:r>
              <a:rPr lang="ar-SA" sz="3000" dirty="0" err="1" smtClean="0"/>
              <a:t>إلى </a:t>
            </a:r>
            <a:r>
              <a:rPr lang="ar-SA" sz="3000" dirty="0" smtClean="0"/>
              <a:t>(قادة الرأي)، ثم إلى بقية أفراد المجموعة.</a:t>
            </a:r>
            <a:endParaRPr lang="ar-SA"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نظرية الفجوة المعرفية</a:t>
            </a:r>
            <a:endParaRPr lang="ar-SA" dirty="0">
              <a:solidFill>
                <a:srgbClr val="002060"/>
              </a:solidFill>
            </a:endParaRPr>
          </a:p>
        </p:txBody>
      </p:sp>
      <p:sp>
        <p:nvSpPr>
          <p:cNvPr id="3" name="عنصر نائب للمحتوى 2"/>
          <p:cNvSpPr>
            <a:spLocks noGrp="1"/>
          </p:cNvSpPr>
          <p:nvPr>
            <p:ph idx="1"/>
          </p:nvPr>
        </p:nvSpPr>
        <p:spPr>
          <a:xfrm>
            <a:off x="3635896" y="1600200"/>
            <a:ext cx="5050904" cy="4525963"/>
          </a:xfrm>
        </p:spPr>
        <p:txBody>
          <a:bodyPr>
            <a:normAutofit/>
          </a:bodyPr>
          <a:lstStyle/>
          <a:p>
            <a:pPr marL="0" indent="0">
              <a:buNone/>
            </a:pPr>
            <a:r>
              <a:rPr lang="ar-SA" dirty="0" err="1" smtClean="0"/>
              <a:t>نظرية </a:t>
            </a:r>
            <a:r>
              <a:rPr lang="ar-SA" dirty="0" smtClean="0"/>
              <a:t>(الفجوة المعرفية) هي </a:t>
            </a:r>
            <a:r>
              <a:rPr lang="ar-SA" dirty="0" err="1" smtClean="0"/>
              <a:t>إمتداد</a:t>
            </a:r>
            <a:r>
              <a:rPr lang="ar-SA" dirty="0" smtClean="0"/>
              <a:t> </a:t>
            </a:r>
            <a:r>
              <a:rPr lang="ar-SA" dirty="0" err="1" smtClean="0"/>
              <a:t>لنظرية </a:t>
            </a:r>
            <a:r>
              <a:rPr lang="ar-SA" dirty="0" smtClean="0"/>
              <a:t>(الإنتشار) والنظريات الإعلامية السابقة بشكل عام.</a:t>
            </a:r>
          </a:p>
          <a:p>
            <a:pPr marL="0" indent="0">
              <a:buNone/>
            </a:pPr>
            <a:r>
              <a:rPr lang="ar-SA" dirty="0" smtClean="0"/>
              <a:t>تقول بأن هناك عدم تكافؤ في المعرفة بين فئات المجتمع، بسبب عدم التكافؤ في توفر وسائل الإعلام والإتصال، وعدم التكافؤ في المستوى الإجتماعي والاقتصادي.</a:t>
            </a:r>
          </a:p>
        </p:txBody>
      </p:sp>
      <p:pic>
        <p:nvPicPr>
          <p:cNvPr id="4" name="صورة 3" descr="Divide Earthquake.jpg"/>
          <p:cNvPicPr>
            <a:picLocks noChangeAspect="1"/>
          </p:cNvPicPr>
          <p:nvPr/>
        </p:nvPicPr>
        <p:blipFill>
          <a:blip r:embed="rId2" cstate="print"/>
          <a:stretch>
            <a:fillRect/>
          </a:stretch>
        </p:blipFill>
        <p:spPr>
          <a:xfrm>
            <a:off x="539552" y="1772816"/>
            <a:ext cx="2976330" cy="2232248"/>
          </a:xfrm>
          <a:prstGeom prst="rect">
            <a:avLst/>
          </a:prstGeom>
          <a:ln w="9525">
            <a:solidFill>
              <a:schemeClr val="tx1"/>
            </a:solidFill>
          </a:ln>
        </p:spPr>
      </p:pic>
      <p:sp>
        <p:nvSpPr>
          <p:cNvPr id="5" name="مربع نص 4"/>
          <p:cNvSpPr txBox="1"/>
          <p:nvPr/>
        </p:nvSpPr>
        <p:spPr>
          <a:xfrm>
            <a:off x="621629" y="4221088"/>
            <a:ext cx="2580963" cy="138499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الفجوة المعرفية</a:t>
            </a:r>
          </a:p>
          <a:p>
            <a:pPr algn="ctr"/>
            <a:r>
              <a:rPr lang="en-US" sz="2800" dirty="0" smtClean="0"/>
              <a:t>Knowledge Gap</a:t>
            </a:r>
          </a:p>
          <a:p>
            <a:pPr algn="ctr"/>
            <a:r>
              <a:rPr lang="en-US" sz="2800" dirty="0" smtClean="0"/>
              <a:t>Information Gap</a:t>
            </a:r>
            <a:endParaRPr lang="ar-SA"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وتقول النظرية إن المجتمع ينقسم إلى فئتين:</a:t>
            </a:r>
          </a:p>
          <a:p>
            <a:pPr marL="0" indent="0">
              <a:buNone/>
            </a:pPr>
            <a:r>
              <a:rPr lang="ar-SA" dirty="0" smtClean="0"/>
              <a:t>1- فئة ذات مستوى عالي </a:t>
            </a:r>
            <a:r>
              <a:rPr lang="ar-SA" dirty="0" err="1" smtClean="0"/>
              <a:t>إجتماعياً</a:t>
            </a:r>
            <a:r>
              <a:rPr lang="ar-SA" dirty="0" smtClean="0"/>
              <a:t> </a:t>
            </a:r>
            <a:r>
              <a:rPr lang="ar-SA" dirty="0" err="1" smtClean="0"/>
              <a:t>وإقتصادياً</a:t>
            </a:r>
            <a:r>
              <a:rPr lang="ar-SA" dirty="0" smtClean="0"/>
              <a:t> وثقافياً، وتستفيد من وسائل الإعلام والإتصال بشكل فعال.</a:t>
            </a:r>
          </a:p>
          <a:p>
            <a:pPr marL="0" indent="0">
              <a:buNone/>
            </a:pPr>
            <a:endParaRPr lang="ar-SA" dirty="0" smtClean="0"/>
          </a:p>
          <a:p>
            <a:pPr marL="0" indent="0">
              <a:buNone/>
            </a:pPr>
            <a:r>
              <a:rPr lang="ar-SA" dirty="0" smtClean="0"/>
              <a:t>2- فئة أخرى ذات مستوى منخفض </a:t>
            </a:r>
            <a:r>
              <a:rPr lang="ar-SA" dirty="0" err="1" smtClean="0"/>
              <a:t>إجتماعياً</a:t>
            </a:r>
            <a:r>
              <a:rPr lang="ar-SA" dirty="0" smtClean="0"/>
              <a:t> </a:t>
            </a:r>
            <a:r>
              <a:rPr lang="ar-SA" dirty="0" err="1" smtClean="0"/>
              <a:t>وإقتصادياً</a:t>
            </a:r>
            <a:r>
              <a:rPr lang="ar-SA" dirty="0" smtClean="0"/>
              <a:t> وثقافياً، ولا تستطيع الإستفادة من وسائل الإعلام والإتصال بنفس القدر.</a:t>
            </a:r>
          </a:p>
          <a:p>
            <a:pPr marL="0" indent="0">
              <a:buNone/>
            </a:pP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83968" y="1600200"/>
            <a:ext cx="4402832" cy="4525963"/>
          </a:xfrm>
        </p:spPr>
        <p:txBody>
          <a:bodyPr/>
          <a:lstStyle/>
          <a:p>
            <a:pPr marL="0" indent="0">
              <a:buNone/>
            </a:pPr>
            <a:r>
              <a:rPr lang="ar-SA" dirty="0" smtClean="0"/>
              <a:t>ظهرت هذه النظرية في عام </a:t>
            </a:r>
            <a:r>
              <a:rPr lang="ar-SA" dirty="0" err="1" smtClean="0"/>
              <a:t>1970م.</a:t>
            </a:r>
            <a:r>
              <a:rPr lang="ar-SA" dirty="0" smtClean="0"/>
              <a:t> وأصحاب النظرية هم ثلاثة باحثين في جامعة </a:t>
            </a:r>
            <a:r>
              <a:rPr lang="ar-SA" dirty="0" err="1" smtClean="0"/>
              <a:t>مينيسوتا</a:t>
            </a:r>
            <a:r>
              <a:rPr lang="ar-SA" dirty="0" smtClean="0"/>
              <a:t> </a:t>
            </a:r>
            <a:r>
              <a:rPr lang="ar-SA" dirty="0" err="1" smtClean="0"/>
              <a:t>الأمريكية:</a:t>
            </a:r>
            <a:endParaRPr lang="ar-SA" dirty="0" smtClean="0"/>
          </a:p>
          <a:p>
            <a:pPr marL="0" indent="0">
              <a:buNone/>
            </a:pPr>
            <a:r>
              <a:rPr lang="ar-SA" dirty="0" smtClean="0"/>
              <a:t>فيليب </a:t>
            </a:r>
            <a:r>
              <a:rPr lang="ar-SA" dirty="0" err="1" smtClean="0"/>
              <a:t>تكنور</a:t>
            </a:r>
            <a:endParaRPr lang="ar-SA" dirty="0" smtClean="0"/>
          </a:p>
          <a:p>
            <a:pPr marL="0" indent="0">
              <a:buNone/>
            </a:pPr>
            <a:r>
              <a:rPr lang="ar-SA" dirty="0" smtClean="0"/>
              <a:t>جورج </a:t>
            </a:r>
            <a:r>
              <a:rPr lang="ar-SA" dirty="0" err="1" smtClean="0"/>
              <a:t>دانيهو</a:t>
            </a:r>
            <a:endParaRPr lang="ar-SA" dirty="0" smtClean="0"/>
          </a:p>
          <a:p>
            <a:pPr marL="0" indent="0">
              <a:buNone/>
            </a:pPr>
            <a:r>
              <a:rPr lang="ar-SA" dirty="0" err="1" smtClean="0"/>
              <a:t>كلاريس</a:t>
            </a:r>
            <a:r>
              <a:rPr lang="ar-SA" dirty="0" smtClean="0"/>
              <a:t> أولين</a:t>
            </a:r>
            <a:endParaRPr lang="ar-SA" dirty="0"/>
          </a:p>
        </p:txBody>
      </p:sp>
      <p:pic>
        <p:nvPicPr>
          <p:cNvPr id="4" name="صورة 3" descr="tichenor_grupo.jpg"/>
          <p:cNvPicPr>
            <a:picLocks noChangeAspect="1"/>
          </p:cNvPicPr>
          <p:nvPr/>
        </p:nvPicPr>
        <p:blipFill>
          <a:blip r:embed="rId2" cstate="print"/>
          <a:stretch>
            <a:fillRect/>
          </a:stretch>
        </p:blipFill>
        <p:spPr>
          <a:xfrm>
            <a:off x="539552" y="1700808"/>
            <a:ext cx="3973886"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p:cNvSpPr txBox="1"/>
          <p:nvPr/>
        </p:nvSpPr>
        <p:spPr>
          <a:xfrm>
            <a:off x="539552" y="4653136"/>
            <a:ext cx="3133230" cy="138499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l"/>
            <a:r>
              <a:rPr lang="en-US" sz="2800" dirty="0"/>
              <a:t>Phillip J. </a:t>
            </a:r>
            <a:r>
              <a:rPr lang="en-US" sz="2800" dirty="0" err="1" smtClean="0"/>
              <a:t>Tichenor</a:t>
            </a:r>
            <a:endParaRPr lang="en-US" sz="2800" dirty="0" smtClean="0"/>
          </a:p>
          <a:p>
            <a:pPr algn="l"/>
            <a:r>
              <a:rPr lang="en-US" sz="2800" dirty="0" smtClean="0"/>
              <a:t>George </a:t>
            </a:r>
            <a:r>
              <a:rPr lang="en-US" sz="2800" dirty="0"/>
              <a:t>A. </a:t>
            </a:r>
            <a:r>
              <a:rPr lang="en-US" sz="2800" dirty="0" smtClean="0"/>
              <a:t>Donohue </a:t>
            </a:r>
          </a:p>
          <a:p>
            <a:pPr algn="l"/>
            <a:r>
              <a:rPr lang="en-US" sz="2800" dirty="0" smtClean="0"/>
              <a:t>Clarice</a:t>
            </a:r>
            <a:r>
              <a:rPr lang="en-US" sz="2800" dirty="0"/>
              <a:t>, N. </a:t>
            </a:r>
            <a:r>
              <a:rPr lang="en-US" sz="2800" dirty="0" err="1"/>
              <a:t>Olien</a:t>
            </a:r>
            <a:endParaRPr lang="ar-S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دور وسائل الإعلام في إحداث الفجوة </a:t>
            </a:r>
            <a:endParaRPr lang="ar-SA" dirty="0">
              <a:solidFill>
                <a:srgbClr val="002060"/>
              </a:solidFill>
            </a:endParaRPr>
          </a:p>
        </p:txBody>
      </p:sp>
      <p:sp>
        <p:nvSpPr>
          <p:cNvPr id="3" name="عنصر نائب للمحتوى 2"/>
          <p:cNvSpPr>
            <a:spLocks noGrp="1"/>
          </p:cNvSpPr>
          <p:nvPr>
            <p:ph idx="1"/>
          </p:nvPr>
        </p:nvSpPr>
        <p:spPr>
          <a:xfrm>
            <a:off x="3491880" y="1600200"/>
            <a:ext cx="5194920" cy="4525963"/>
          </a:xfrm>
        </p:spPr>
        <p:txBody>
          <a:bodyPr/>
          <a:lstStyle/>
          <a:p>
            <a:pPr marL="0" indent="0">
              <a:buNone/>
            </a:pPr>
            <a:r>
              <a:rPr lang="ar-SA" dirty="0" smtClean="0"/>
              <a:t>تقول النظرية أنه مع إنتشار وسائل الإعلام في </a:t>
            </a:r>
            <a:r>
              <a:rPr lang="ar-SA" dirty="0" err="1" smtClean="0"/>
              <a:t>المجتمع </a:t>
            </a:r>
            <a:r>
              <a:rPr lang="ar-SA" dirty="0" smtClean="0"/>
              <a:t>(مثل الجرائد والإذاعة والتلفزيون) تستفيد الطبقة الإجتماعية العليا من ذلك، ويزيد لدى أفرادها مستوى المعرفة بشكل أكبر من الطبقة السفلى.</a:t>
            </a:r>
          </a:p>
          <a:p>
            <a:pPr marL="0" indent="0">
              <a:buNone/>
            </a:pPr>
            <a:r>
              <a:rPr lang="ar-SA" dirty="0" smtClean="0"/>
              <a:t>واتضح أن مستوى التعليم أيضاً له دور كبير في ذلك.</a:t>
            </a:r>
            <a:endParaRPr lang="ar-SA" dirty="0"/>
          </a:p>
        </p:txBody>
      </p:sp>
      <p:pic>
        <p:nvPicPr>
          <p:cNvPr id="4" name="صورة 3" descr="Newspaper1.jpg"/>
          <p:cNvPicPr>
            <a:picLocks noChangeAspect="1"/>
          </p:cNvPicPr>
          <p:nvPr/>
        </p:nvPicPr>
        <p:blipFill>
          <a:blip r:embed="rId2" cstate="print"/>
          <a:stretch>
            <a:fillRect/>
          </a:stretch>
        </p:blipFill>
        <p:spPr>
          <a:xfrm>
            <a:off x="395536" y="3789039"/>
            <a:ext cx="3240360" cy="2206531"/>
          </a:xfrm>
          <a:prstGeom prst="rect">
            <a:avLst/>
          </a:prstGeom>
        </p:spPr>
      </p:pic>
      <p:pic>
        <p:nvPicPr>
          <p:cNvPr id="5" name="صورة 4" descr="old-television-screen1.jpg"/>
          <p:cNvPicPr>
            <a:picLocks noChangeAspect="1"/>
          </p:cNvPicPr>
          <p:nvPr/>
        </p:nvPicPr>
        <p:blipFill>
          <a:blip r:embed="rId3" cstate="print"/>
          <a:stretch>
            <a:fillRect/>
          </a:stretch>
        </p:blipFill>
        <p:spPr>
          <a:xfrm>
            <a:off x="683568" y="1124744"/>
            <a:ext cx="2406953" cy="21602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وكان من المتوقع أن إنتشار وسائل الإعلام (خاصة الإذاعة والتلفزيون التي لا تحتاج إلى مهارات القراءة على عكس الجرائد والكتب) سوف تساعد الطبقات الأقل تعليمياً على تحصيل المعلومات، وسد الفجوة بينها وبين الطبقات الأعلى تعليمياً، ولكن هذا لم يتحقق. </a:t>
            </a:r>
            <a:endParaRPr lang="ar-SA" dirty="0"/>
          </a:p>
        </p:txBody>
      </p:sp>
      <p:pic>
        <p:nvPicPr>
          <p:cNvPr id="4" name="صورة 3" descr="leaps-and-bounds.jpg"/>
          <p:cNvPicPr>
            <a:picLocks noChangeAspect="1"/>
          </p:cNvPicPr>
          <p:nvPr/>
        </p:nvPicPr>
        <p:blipFill>
          <a:blip r:embed="rId2" cstate="print"/>
          <a:stretch>
            <a:fillRect/>
          </a:stretch>
        </p:blipFill>
        <p:spPr>
          <a:xfrm>
            <a:off x="395536" y="1556792"/>
            <a:ext cx="3563888" cy="2071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في هذه المحاضرة، نواصل الحديث عن النظريات التي توضح الأثر القوي </a:t>
            </a:r>
            <a:r>
              <a:rPr lang="ar-SA" dirty="0" err="1" smtClean="0"/>
              <a:t>للإعلام.</a:t>
            </a:r>
            <a:r>
              <a:rPr lang="ar-SA" dirty="0" smtClean="0"/>
              <a:t> وبالتحديد سنتكلم عن </a:t>
            </a:r>
            <a:r>
              <a:rPr lang="ar-SA" dirty="0" err="1" smtClean="0"/>
              <a:t>نظريتين:</a:t>
            </a:r>
            <a:endParaRPr lang="ar-SA" dirty="0" smtClean="0"/>
          </a:p>
          <a:p>
            <a:pPr marL="0" indent="0">
              <a:buNone/>
            </a:pPr>
            <a:r>
              <a:rPr lang="ar-SA" sz="4000" dirty="0" smtClean="0">
                <a:solidFill>
                  <a:srgbClr val="002060"/>
                </a:solidFill>
              </a:rPr>
              <a:t>1- نظرية الإنتشار: </a:t>
            </a:r>
            <a:r>
              <a:rPr lang="ar-SA" dirty="0" smtClean="0"/>
              <a:t>وهي نظرية تقول إن الإعلام يساعد في نشر الأفكار الجديدة في المجتمع، وتعطي نموذجاً تفصيلاً لعملية إنتشار وقبول الأفكار الجديدة.</a:t>
            </a:r>
          </a:p>
          <a:p>
            <a:pPr marL="0" indent="0">
              <a:buNone/>
            </a:pPr>
            <a:r>
              <a:rPr lang="ar-SA" sz="4000" dirty="0" smtClean="0">
                <a:solidFill>
                  <a:srgbClr val="002060"/>
                </a:solidFill>
              </a:rPr>
              <a:t>2- نظرية الفجوة المعرفية: </a:t>
            </a:r>
            <a:r>
              <a:rPr lang="ar-SA" dirty="0" smtClean="0"/>
              <a:t>وهي تشرح انقسام الأفراد والمجتمعات والشعوب حسب توفر وسائل المعلومات لديهم.</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764704"/>
            <a:ext cx="5122912" cy="5361459"/>
          </a:xfrm>
        </p:spPr>
        <p:txBody>
          <a:bodyPr>
            <a:normAutofit/>
          </a:bodyPr>
          <a:lstStyle/>
          <a:p>
            <a:pPr marL="0" indent="0">
              <a:buNone/>
            </a:pPr>
            <a:r>
              <a:rPr lang="ar-SA" dirty="0" err="1" smtClean="0"/>
              <a:t>مثال:</a:t>
            </a:r>
            <a:endParaRPr lang="ar-SA" dirty="0" smtClean="0"/>
          </a:p>
          <a:p>
            <a:pPr marL="0" indent="0">
              <a:buNone/>
            </a:pPr>
            <a:r>
              <a:rPr lang="ar-SA" dirty="0" err="1" smtClean="0"/>
              <a:t>برنامج </a:t>
            </a:r>
            <a:r>
              <a:rPr lang="ar-SA" dirty="0" smtClean="0"/>
              <a:t>(شارع السمسم) التعليمي تم إنتاجه وبثه في أمريكا لمساعدة الأطفال الفقراء لتعلم الحروف والأرقام في سن صغيرة قبل سن المدرسة.</a:t>
            </a:r>
          </a:p>
          <a:p>
            <a:pPr marL="0" indent="0">
              <a:buNone/>
            </a:pPr>
            <a:r>
              <a:rPr lang="ar-SA" dirty="0" smtClean="0"/>
              <a:t>لكن اتضح ان الأطفال من الطبقات الإجتماعية والتعليمية الأعلى استفادوا من هذا البرنامج أكثر من الأطفال الفقراء، ولذلك زادت الفجوة بينهم.</a:t>
            </a:r>
            <a:endParaRPr lang="ar-SA" dirty="0"/>
          </a:p>
        </p:txBody>
      </p:sp>
      <p:pic>
        <p:nvPicPr>
          <p:cNvPr id="4" name="صورة 3" descr="sesame-street-315.jpg"/>
          <p:cNvPicPr>
            <a:picLocks noChangeAspect="1"/>
          </p:cNvPicPr>
          <p:nvPr/>
        </p:nvPicPr>
        <p:blipFill>
          <a:blip r:embed="rId2" cstate="print"/>
          <a:stretch>
            <a:fillRect/>
          </a:stretch>
        </p:blipFill>
        <p:spPr>
          <a:xfrm>
            <a:off x="251520" y="1196752"/>
            <a:ext cx="3348372" cy="2232248"/>
          </a:xfrm>
          <a:prstGeom prst="rect">
            <a:avLst/>
          </a:prstGeom>
        </p:spPr>
      </p:pic>
      <p:sp>
        <p:nvSpPr>
          <p:cNvPr id="5" name="مربع نص 4"/>
          <p:cNvSpPr txBox="1"/>
          <p:nvPr/>
        </p:nvSpPr>
        <p:spPr>
          <a:xfrm>
            <a:off x="755576" y="3717032"/>
            <a:ext cx="2266711" cy="1384995"/>
          </a:xfrm>
          <a:prstGeom prst="rect">
            <a:avLst/>
          </a:prstGeom>
          <a:noFill/>
        </p:spPr>
        <p:txBody>
          <a:bodyPr wrap="none" rtlCol="1">
            <a:spAutoFit/>
          </a:bodyPr>
          <a:lstStyle/>
          <a:p>
            <a:pPr algn="ctr"/>
            <a:r>
              <a:rPr lang="ar-SA" sz="2800" dirty="0" smtClean="0"/>
              <a:t>البرنامج التعليمي</a:t>
            </a:r>
          </a:p>
          <a:p>
            <a:pPr algn="ctr"/>
            <a:r>
              <a:rPr lang="ar-SA" sz="2800" dirty="0" smtClean="0"/>
              <a:t>شارع السمسم</a:t>
            </a:r>
          </a:p>
          <a:p>
            <a:pPr algn="ctr"/>
            <a:r>
              <a:rPr lang="en-US" sz="2800" dirty="0" smtClean="0"/>
              <a:t>Sesame Street</a:t>
            </a:r>
            <a:endParaRPr lang="ar-SA"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solidFill>
                  <a:srgbClr val="002060"/>
                </a:solidFill>
              </a:rPr>
              <a:t>إختلافات</a:t>
            </a:r>
            <a:r>
              <a:rPr lang="ar-SA" dirty="0" smtClean="0">
                <a:solidFill>
                  <a:srgbClr val="002060"/>
                </a:solidFill>
              </a:rPr>
              <a:t> فردية </a:t>
            </a:r>
            <a:r>
              <a:rPr lang="ar-SA" dirty="0" err="1" smtClean="0">
                <a:solidFill>
                  <a:srgbClr val="002060"/>
                </a:solidFill>
              </a:rPr>
              <a:t>وإجتماعية</a:t>
            </a:r>
            <a:endParaRPr lang="ar-SA" dirty="0">
              <a:solidFill>
                <a:srgbClr val="002060"/>
              </a:solidFill>
            </a:endParaRPr>
          </a:p>
        </p:txBody>
      </p:sp>
      <p:sp>
        <p:nvSpPr>
          <p:cNvPr id="3" name="عنصر نائب للمحتوى 2"/>
          <p:cNvSpPr>
            <a:spLocks noGrp="1"/>
          </p:cNvSpPr>
          <p:nvPr>
            <p:ph idx="1"/>
          </p:nvPr>
        </p:nvSpPr>
        <p:spPr>
          <a:xfrm>
            <a:off x="2555776" y="1600200"/>
            <a:ext cx="6131024" cy="4525963"/>
          </a:xfrm>
        </p:spPr>
        <p:txBody>
          <a:bodyPr/>
          <a:lstStyle/>
          <a:p>
            <a:pPr marL="0" indent="0">
              <a:buNone/>
            </a:pPr>
            <a:r>
              <a:rPr lang="ar-SA" dirty="0" smtClean="0"/>
              <a:t>أيضاً الفجوة المعرفية تختلف </a:t>
            </a:r>
            <a:r>
              <a:rPr lang="ar-SA" dirty="0" err="1" smtClean="0"/>
              <a:t>بإختلاف</a:t>
            </a:r>
            <a:r>
              <a:rPr lang="ar-SA" dirty="0" smtClean="0"/>
              <a:t> عدة خصائص فردية </a:t>
            </a:r>
            <a:r>
              <a:rPr lang="ar-SA" dirty="0" err="1" smtClean="0"/>
              <a:t>وإجتماعية</a:t>
            </a:r>
            <a:r>
              <a:rPr lang="ar-SA" dirty="0" smtClean="0"/>
              <a:t> من </a:t>
            </a:r>
            <a:r>
              <a:rPr lang="ar-SA" dirty="0" err="1" smtClean="0"/>
              <a:t>أهمها:</a:t>
            </a:r>
            <a:endParaRPr lang="ar-SA" dirty="0" smtClean="0"/>
          </a:p>
          <a:p>
            <a:pPr marL="0" indent="0">
              <a:buNone/>
            </a:pPr>
            <a:endParaRPr lang="ar-SA" dirty="0"/>
          </a:p>
          <a:p>
            <a:pPr marL="0" indent="0">
              <a:buNone/>
            </a:pPr>
            <a:r>
              <a:rPr lang="ar-SA" dirty="0" smtClean="0"/>
              <a:t>1- العمر: الفرق بين الكبار والصغار.</a:t>
            </a:r>
          </a:p>
          <a:p>
            <a:pPr marL="0" indent="0">
              <a:buNone/>
            </a:pPr>
            <a:r>
              <a:rPr lang="ar-SA" dirty="0" smtClean="0"/>
              <a:t>2- الجنس: الفرق بين الذكور والإناث.</a:t>
            </a:r>
          </a:p>
          <a:p>
            <a:pPr marL="0" indent="0">
              <a:buNone/>
            </a:pPr>
            <a:r>
              <a:rPr lang="ar-SA" dirty="0" smtClean="0"/>
              <a:t>3- العرق: الفروق بين الفئات </a:t>
            </a:r>
            <a:r>
              <a:rPr lang="ar-SA" dirty="0" err="1" smtClean="0"/>
              <a:t>العرقية </a:t>
            </a:r>
            <a:r>
              <a:rPr lang="ar-SA" dirty="0" smtClean="0"/>
              <a:t>(مثل الفرق بين البيض والسود في أمريكا</a:t>
            </a:r>
            <a:r>
              <a:rPr lang="ar-SA" dirty="0" err="1" smtClean="0"/>
              <a:t>).</a:t>
            </a:r>
            <a:r>
              <a:rPr lang="ar-SA" dirty="0" smtClean="0"/>
              <a:t> </a:t>
            </a:r>
            <a:endParaRPr lang="ar-SA" dirty="0"/>
          </a:p>
        </p:txBody>
      </p:sp>
      <p:pic>
        <p:nvPicPr>
          <p:cNvPr id="4" name="صورة 3" descr="demographics.jpg"/>
          <p:cNvPicPr>
            <a:picLocks noChangeAspect="1"/>
          </p:cNvPicPr>
          <p:nvPr/>
        </p:nvPicPr>
        <p:blipFill>
          <a:blip r:embed="rId2" cstate="print"/>
          <a:srcRect r="45112" b="8201"/>
          <a:stretch>
            <a:fillRect/>
          </a:stretch>
        </p:blipFill>
        <p:spPr>
          <a:xfrm>
            <a:off x="251520" y="1772816"/>
            <a:ext cx="2425824" cy="24482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الفجوة المعرفية بين الدول</a:t>
            </a:r>
            <a:endParaRPr lang="ar-SA" dirty="0">
              <a:solidFill>
                <a:srgbClr val="002060"/>
              </a:solidFill>
            </a:endParaRPr>
          </a:p>
        </p:txBody>
      </p:sp>
      <p:sp>
        <p:nvSpPr>
          <p:cNvPr id="3" name="عنصر نائب للمحتوى 2"/>
          <p:cNvSpPr>
            <a:spLocks noGrp="1"/>
          </p:cNvSpPr>
          <p:nvPr>
            <p:ph idx="1"/>
          </p:nvPr>
        </p:nvSpPr>
        <p:spPr>
          <a:xfrm>
            <a:off x="3203848" y="1600200"/>
            <a:ext cx="5482952" cy="4525963"/>
          </a:xfrm>
        </p:spPr>
        <p:txBody>
          <a:bodyPr>
            <a:normAutofit lnSpcReduction="10000"/>
          </a:bodyPr>
          <a:lstStyle/>
          <a:p>
            <a:pPr marL="0" indent="0">
              <a:buNone/>
            </a:pPr>
            <a:r>
              <a:rPr lang="ar-SA" dirty="0" smtClean="0"/>
              <a:t>من ناحية أخرى، هناك دراسات على الفجوة المعرفية بين الدول، فهناك فجوة واضحة بين الدول الغربية الصناعية الكبرى مثل أمريكا وأوروبا، وكذلك اليابان وأستراليا، من ناحية، ودول العالم الثالث من ناحية أخرى.</a:t>
            </a:r>
          </a:p>
          <a:p>
            <a:pPr marL="0" indent="0">
              <a:buNone/>
            </a:pPr>
            <a:r>
              <a:rPr lang="ar-SA" dirty="0" smtClean="0"/>
              <a:t>فالدول الفقيرة يكون مستوى التعليم فيها متدني، وكذلك لا تتوفر فيها وسائل إعلام </a:t>
            </a:r>
            <a:r>
              <a:rPr lang="ar-SA" dirty="0" err="1" smtClean="0"/>
              <a:t>وإتصال</a:t>
            </a:r>
            <a:r>
              <a:rPr lang="ar-SA" dirty="0" smtClean="0"/>
              <a:t> كافية.</a:t>
            </a:r>
            <a:endParaRPr lang="ar-SA" dirty="0"/>
          </a:p>
        </p:txBody>
      </p:sp>
      <p:pic>
        <p:nvPicPr>
          <p:cNvPr id="4" name="صورة 3" descr="world-globe02-512x512.png"/>
          <p:cNvPicPr>
            <a:picLocks noChangeAspect="1"/>
          </p:cNvPicPr>
          <p:nvPr/>
        </p:nvPicPr>
        <p:blipFill>
          <a:blip r:embed="rId2" cstate="print"/>
          <a:stretch>
            <a:fillRect/>
          </a:stretch>
        </p:blipFill>
        <p:spPr>
          <a:xfrm>
            <a:off x="539552" y="2060848"/>
            <a:ext cx="2294384" cy="22943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الفجوة الرقمية في الإعلام الجديد</a:t>
            </a:r>
            <a:endParaRPr lang="ar-SA" dirty="0">
              <a:solidFill>
                <a:srgbClr val="002060"/>
              </a:solidFill>
            </a:endParaRPr>
          </a:p>
        </p:txBody>
      </p:sp>
      <p:sp>
        <p:nvSpPr>
          <p:cNvPr id="3" name="عنصر نائب للمحتوى 2"/>
          <p:cNvSpPr>
            <a:spLocks noGrp="1"/>
          </p:cNvSpPr>
          <p:nvPr>
            <p:ph idx="1"/>
          </p:nvPr>
        </p:nvSpPr>
        <p:spPr>
          <a:xfrm>
            <a:off x="3851920" y="1600200"/>
            <a:ext cx="4834880" cy="4525963"/>
          </a:xfrm>
        </p:spPr>
        <p:txBody>
          <a:bodyPr/>
          <a:lstStyle/>
          <a:p>
            <a:pPr marL="0" indent="0">
              <a:buNone/>
            </a:pPr>
            <a:r>
              <a:rPr lang="ar-SA" dirty="0" smtClean="0"/>
              <a:t>ومؤخراً، ظهر </a:t>
            </a:r>
            <a:r>
              <a:rPr lang="ar-SA" dirty="0" err="1" smtClean="0"/>
              <a:t>مصطلح </a:t>
            </a:r>
            <a:r>
              <a:rPr lang="ar-SA" dirty="0" smtClean="0"/>
              <a:t>(الفجوة الرقمية</a:t>
            </a:r>
            <a:r>
              <a:rPr lang="en-US" dirty="0" smtClean="0"/>
              <a:t>Digital Divide </a:t>
            </a:r>
            <a:r>
              <a:rPr lang="ar-SA" dirty="0" smtClean="0"/>
              <a:t>) للدلالة على الفجوة المعرفية التي تحدث بسبب عدم التكافؤ في إنتشار وإستخدام الإنترنت ووسائل الإعلام الجديد وشبكات التواصل الإجتماعي والهواتف الذكية.</a:t>
            </a:r>
            <a:endParaRPr lang="ar-SA" dirty="0"/>
          </a:p>
        </p:txBody>
      </p:sp>
      <p:pic>
        <p:nvPicPr>
          <p:cNvPr id="4" name="صورة 3" descr="laptop-UMPC02.jpg"/>
          <p:cNvPicPr>
            <a:picLocks noChangeAspect="1"/>
          </p:cNvPicPr>
          <p:nvPr/>
        </p:nvPicPr>
        <p:blipFill>
          <a:blip r:embed="rId2" cstate="print"/>
          <a:stretch>
            <a:fillRect/>
          </a:stretch>
        </p:blipFill>
        <p:spPr>
          <a:xfrm flipH="1">
            <a:off x="755576" y="2132856"/>
            <a:ext cx="2697678" cy="23366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طرق التغلب على الفجوة المعرفية</a:t>
            </a:r>
            <a:endParaRPr lang="ar-SA" dirty="0">
              <a:solidFill>
                <a:srgbClr val="002060"/>
              </a:solidFill>
            </a:endParaRPr>
          </a:p>
        </p:txBody>
      </p:sp>
      <p:sp>
        <p:nvSpPr>
          <p:cNvPr id="3" name="عنصر نائب للمحتوى 2"/>
          <p:cNvSpPr>
            <a:spLocks noGrp="1"/>
          </p:cNvSpPr>
          <p:nvPr>
            <p:ph idx="1"/>
          </p:nvPr>
        </p:nvSpPr>
        <p:spPr>
          <a:xfrm>
            <a:off x="3491880" y="1600200"/>
            <a:ext cx="5194920" cy="4525963"/>
          </a:xfrm>
        </p:spPr>
        <p:txBody>
          <a:bodyPr>
            <a:normAutofit lnSpcReduction="10000"/>
          </a:bodyPr>
          <a:lstStyle/>
          <a:p>
            <a:pPr marL="0" indent="0">
              <a:buNone/>
            </a:pPr>
            <a:r>
              <a:rPr lang="ar-SA" dirty="0" smtClean="0"/>
              <a:t>تتم محاولة سد الفجوة الرقمية بعدة طرق </a:t>
            </a:r>
            <a:r>
              <a:rPr lang="ar-SA" dirty="0" err="1" smtClean="0"/>
              <a:t>أهمها:</a:t>
            </a:r>
            <a:endParaRPr lang="ar-SA" dirty="0" smtClean="0"/>
          </a:p>
          <a:p>
            <a:pPr marL="0" indent="0">
              <a:buNone/>
            </a:pPr>
            <a:endParaRPr lang="ar-SA" dirty="0"/>
          </a:p>
          <a:p>
            <a:pPr marL="0" indent="0">
              <a:buNone/>
            </a:pPr>
            <a:r>
              <a:rPr lang="ar-SA" dirty="0" smtClean="0"/>
              <a:t>1- تطوير قطاع التعليم.</a:t>
            </a:r>
          </a:p>
          <a:p>
            <a:pPr marL="0" indent="0">
              <a:buNone/>
            </a:pPr>
            <a:r>
              <a:rPr lang="ar-SA" dirty="0" smtClean="0"/>
              <a:t>2- توفير وسائل إتصال حديثة.</a:t>
            </a:r>
          </a:p>
          <a:p>
            <a:pPr marL="0" indent="0">
              <a:buNone/>
            </a:pPr>
            <a:r>
              <a:rPr lang="ar-SA" dirty="0" smtClean="0"/>
              <a:t>3- تسهيل الحصول على وسائل الإتصال الحديثة عن طريق تخفيض الأسعار، أو توزيع أجهزة مجانية في المدارس مثلاً.</a:t>
            </a:r>
            <a:endParaRPr lang="ar-SA" dirty="0"/>
          </a:p>
        </p:txBody>
      </p:sp>
      <p:pic>
        <p:nvPicPr>
          <p:cNvPr id="5" name="صورة 4" descr="images.jpg"/>
          <p:cNvPicPr>
            <a:picLocks noChangeAspect="1"/>
          </p:cNvPicPr>
          <p:nvPr/>
        </p:nvPicPr>
        <p:blipFill>
          <a:blip r:embed="rId2" cstate="print"/>
          <a:stretch>
            <a:fillRect/>
          </a:stretch>
        </p:blipFill>
        <p:spPr>
          <a:xfrm>
            <a:off x="611560" y="1772816"/>
            <a:ext cx="2837984" cy="22322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692696"/>
            <a:ext cx="5194920" cy="5433467"/>
          </a:xfrm>
        </p:spPr>
        <p:txBody>
          <a:bodyPr>
            <a:normAutofit/>
          </a:bodyPr>
          <a:lstStyle/>
          <a:p>
            <a:pPr marL="0" indent="0">
              <a:buNone/>
            </a:pPr>
            <a:r>
              <a:rPr lang="ar-SA" sz="4400" dirty="0" smtClean="0">
                <a:solidFill>
                  <a:srgbClr val="002060"/>
                </a:solidFill>
              </a:rPr>
              <a:t>الخلاصة</a:t>
            </a:r>
          </a:p>
          <a:p>
            <a:pPr marL="0" indent="0">
              <a:buNone/>
            </a:pPr>
            <a:r>
              <a:rPr lang="ar-SA" dirty="0" err="1" smtClean="0"/>
              <a:t>نظرية </a:t>
            </a:r>
            <a:r>
              <a:rPr lang="ar-SA" dirty="0" smtClean="0"/>
              <a:t>(الإنتشار) تدرس طريقة إنتشار الأفكار الجديدة عن طريق وسائل الإعلام والاتصال الشخصي </a:t>
            </a:r>
            <a:r>
              <a:rPr lang="ar-SA" dirty="0" err="1" smtClean="0"/>
              <a:t>معاً.</a:t>
            </a:r>
            <a:r>
              <a:rPr lang="ar-SA" dirty="0" smtClean="0"/>
              <a:t> وتقول إن دور الاتصال الشخصي مهم في عملية الإقناع، ولا يكفي الإعلام وحده لذلك.</a:t>
            </a:r>
          </a:p>
          <a:p>
            <a:pPr marL="0" indent="0">
              <a:buNone/>
            </a:pPr>
            <a:r>
              <a:rPr lang="ar-SA" dirty="0" err="1" smtClean="0"/>
              <a:t>نظرية </a:t>
            </a:r>
            <a:r>
              <a:rPr lang="ar-SA" dirty="0" smtClean="0"/>
              <a:t>(الفجوة المعرفية) تدرس أسباب عدم التكافؤ بين فئات المجتمع في الحصول على المعلومات والمعرفة.</a:t>
            </a:r>
            <a:endParaRPr lang="ar-SA" dirty="0"/>
          </a:p>
        </p:txBody>
      </p:sp>
      <p:pic>
        <p:nvPicPr>
          <p:cNvPr id="5" name="صورة 4" descr="jigsaw_puzzle_pieces.png"/>
          <p:cNvPicPr>
            <a:picLocks noChangeAspect="1"/>
          </p:cNvPicPr>
          <p:nvPr/>
        </p:nvPicPr>
        <p:blipFill>
          <a:blip r:embed="rId2" cstate="print"/>
          <a:stretch>
            <a:fillRect/>
          </a:stretch>
        </p:blipFill>
        <p:spPr>
          <a:xfrm rot="19886546">
            <a:off x="730692" y="1220823"/>
            <a:ext cx="2585993" cy="2662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764704"/>
            <a:ext cx="7772400" cy="1470025"/>
          </a:xfrm>
        </p:spPr>
        <p:txBody>
          <a:bodyPr>
            <a:normAutofit fontScale="90000"/>
          </a:bodyPr>
          <a:lstStyle/>
          <a:p>
            <a:r>
              <a:rPr lang="ar-SA" dirty="0" smtClean="0">
                <a:solidFill>
                  <a:schemeClr val="accent6">
                    <a:lumMod val="50000"/>
                  </a:schemeClr>
                </a:solidFill>
              </a:rPr>
              <a:t>نظريات الاتصال</a:t>
            </a:r>
            <a:r>
              <a:rPr lang="ar-SA" sz="5300" dirty="0" smtClean="0">
                <a:solidFill>
                  <a:srgbClr val="002060"/>
                </a:solidFill>
              </a:rPr>
              <a:t/>
            </a:r>
            <a:br>
              <a:rPr lang="ar-SA" sz="5300" dirty="0" smtClean="0">
                <a:solidFill>
                  <a:srgbClr val="002060"/>
                </a:solidFill>
              </a:rPr>
            </a:br>
            <a:r>
              <a:rPr lang="ar-SA" sz="4000" dirty="0" smtClean="0">
                <a:solidFill>
                  <a:srgbClr val="005C2A"/>
                </a:solidFill>
              </a:rPr>
              <a:t>المحاضرة العاشرة</a:t>
            </a:r>
            <a:r>
              <a:rPr lang="ar-SA" dirty="0" smtClean="0">
                <a:solidFill>
                  <a:srgbClr val="005C2A"/>
                </a:solidFill>
              </a:rPr>
              <a:t/>
            </a:r>
            <a:br>
              <a:rPr lang="ar-SA" dirty="0" smtClean="0">
                <a:solidFill>
                  <a:srgbClr val="005C2A"/>
                </a:solidFill>
              </a:rPr>
            </a:br>
            <a:r>
              <a:rPr lang="ar-SA" sz="4900" dirty="0" smtClean="0">
                <a:solidFill>
                  <a:srgbClr val="002060"/>
                </a:solidFill>
              </a:rPr>
              <a:t>نظرية حارس البوابة </a:t>
            </a:r>
            <a:endParaRPr lang="ar-SA" sz="4900" dirty="0">
              <a:solidFill>
                <a:srgbClr val="002060"/>
              </a:solidFill>
            </a:endParaRPr>
          </a:p>
        </p:txBody>
      </p:sp>
      <p:pic>
        <p:nvPicPr>
          <p:cNvPr id="5" name="صورة 4" descr="isolated-steel-decorated-baroque-open-gate-vector-illustration-29892090.jpg"/>
          <p:cNvPicPr>
            <a:picLocks noChangeAspect="1"/>
          </p:cNvPicPr>
          <p:nvPr/>
        </p:nvPicPr>
        <p:blipFill>
          <a:blip r:embed="rId2" cstate="print"/>
          <a:srcRect b="6475"/>
          <a:stretch>
            <a:fillRect/>
          </a:stretch>
        </p:blipFill>
        <p:spPr>
          <a:xfrm>
            <a:off x="3059832" y="2708920"/>
            <a:ext cx="3096344" cy="3096344"/>
          </a:xfrm>
          <a:prstGeom prst="rect">
            <a:avLst/>
          </a:prstGeom>
          <a:ln w="9525">
            <a:solidFill>
              <a:schemeClr val="tx1"/>
            </a:solidFill>
          </a:ln>
        </p:spPr>
      </p:pic>
    </p:spTree>
    <p:extLst>
      <p:ext uri="{BB962C8B-B14F-4D97-AF65-F5344CB8AC3E}">
        <p14:creationId xmlns:p14="http://schemas.microsoft.com/office/powerpoint/2010/main" val="46966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مقدمة</a:t>
            </a:r>
            <a:endParaRPr lang="ar-SA" dirty="0">
              <a:solidFill>
                <a:srgbClr val="C00000"/>
              </a:solidFill>
            </a:endParaRPr>
          </a:p>
        </p:txBody>
      </p:sp>
      <p:sp>
        <p:nvSpPr>
          <p:cNvPr id="3" name="عنصر نائب للمحتوى 2"/>
          <p:cNvSpPr>
            <a:spLocks noGrp="1"/>
          </p:cNvSpPr>
          <p:nvPr>
            <p:ph idx="1"/>
          </p:nvPr>
        </p:nvSpPr>
        <p:spPr>
          <a:xfrm>
            <a:off x="3563888" y="1600200"/>
            <a:ext cx="5122912" cy="4525963"/>
          </a:xfrm>
        </p:spPr>
        <p:txBody>
          <a:bodyPr>
            <a:normAutofit lnSpcReduction="10000"/>
          </a:bodyPr>
          <a:lstStyle/>
          <a:p>
            <a:pPr marL="0" indent="0">
              <a:buNone/>
            </a:pPr>
            <a:r>
              <a:rPr lang="ar-SA" dirty="0" err="1" smtClean="0"/>
              <a:t>نظرية </a:t>
            </a:r>
            <a:r>
              <a:rPr lang="ar-SA" dirty="0" smtClean="0"/>
              <a:t>(حارس البوابة </a:t>
            </a:r>
            <a:r>
              <a:rPr lang="en-US" sz="2800" dirty="0" smtClean="0"/>
              <a:t>Gatekeeper</a:t>
            </a:r>
            <a:r>
              <a:rPr lang="ar-SA" dirty="0" smtClean="0"/>
              <a:t>) تقول إن ما نشاهده ونسمعه ونقرأه في وسائل الإعلام، من أخبار ومعلومات، يظهر لنا بعد عملية غربلة وترشيح (فلترة)، يقوم بها العاملون في وسائل الإعلام من مراسلين، ومصورين، ورؤساء تحرير، وملاك صحف، ومحطات إذاعية وتلفزيونية، ومعلنون، وغيرهم. ونطلق عليهم جميعاً </a:t>
            </a:r>
            <a:r>
              <a:rPr lang="ar-SA" dirty="0" err="1" smtClean="0"/>
              <a:t>إسم</a:t>
            </a:r>
            <a:r>
              <a:rPr lang="ar-SA" dirty="0" smtClean="0"/>
              <a:t> (القائم بالإتصال</a:t>
            </a:r>
            <a:r>
              <a:rPr lang="ar-SA" dirty="0" err="1" smtClean="0"/>
              <a:t>).</a:t>
            </a:r>
            <a:endParaRPr lang="ar-SA" dirty="0"/>
          </a:p>
        </p:txBody>
      </p:sp>
      <p:pic>
        <p:nvPicPr>
          <p:cNvPr id="4" name="صورة 3" descr="tips-in-news-writing.jpg"/>
          <p:cNvPicPr>
            <a:picLocks noChangeAspect="1"/>
          </p:cNvPicPr>
          <p:nvPr/>
        </p:nvPicPr>
        <p:blipFill>
          <a:blip r:embed="rId2" cstate="print"/>
          <a:stretch>
            <a:fillRect/>
          </a:stretch>
        </p:blipFill>
        <p:spPr>
          <a:xfrm>
            <a:off x="683568" y="1916832"/>
            <a:ext cx="2232248" cy="1780566"/>
          </a:xfrm>
          <a:prstGeom prst="rect">
            <a:avLst/>
          </a:prstGeom>
        </p:spPr>
      </p:pic>
    </p:spTree>
    <p:extLst>
      <p:ext uri="{BB962C8B-B14F-4D97-AF65-F5344CB8AC3E}">
        <p14:creationId xmlns:p14="http://schemas.microsoft.com/office/powerpoint/2010/main" val="378898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19872" y="1600200"/>
            <a:ext cx="5266928" cy="4525963"/>
          </a:xfrm>
        </p:spPr>
        <p:txBody>
          <a:bodyPr/>
          <a:lstStyle/>
          <a:p>
            <a:pPr marL="0" indent="0">
              <a:buNone/>
            </a:pPr>
            <a:r>
              <a:rPr lang="ar-SA" dirty="0" smtClean="0"/>
              <a:t>وبذلك، تصل الرسالة الإعلامية بشكل محدد، يعكس </a:t>
            </a:r>
            <a:r>
              <a:rPr lang="ar-SA" dirty="0" err="1" smtClean="0"/>
              <a:t>إختيارات</a:t>
            </a:r>
            <a:r>
              <a:rPr lang="ar-SA" dirty="0" smtClean="0"/>
              <a:t> القائم </a:t>
            </a:r>
            <a:r>
              <a:rPr lang="ar-SA" dirty="0" err="1" smtClean="0"/>
              <a:t>بالإتصال.</a:t>
            </a:r>
            <a:r>
              <a:rPr lang="ar-SA" dirty="0" smtClean="0"/>
              <a:t> وهذه الإختيارات، التي يقوم </a:t>
            </a:r>
            <a:r>
              <a:rPr lang="ar-SA" dirty="0" err="1" smtClean="0"/>
              <a:t>بها</a:t>
            </a:r>
            <a:r>
              <a:rPr lang="ar-SA" dirty="0" smtClean="0"/>
              <a:t> القائم بالإتصال، تعتمد على الكثير من العوامل الإجتماعية، </a:t>
            </a:r>
            <a:r>
              <a:rPr lang="ar-SA" dirty="0" err="1" smtClean="0"/>
              <a:t>والإقتصادية</a:t>
            </a:r>
            <a:r>
              <a:rPr lang="ar-SA" dirty="0" smtClean="0"/>
              <a:t>، والسياسية، والفردية، والتي سنتعرف عليها بعد قليل.</a:t>
            </a:r>
            <a:endParaRPr lang="ar-SA" dirty="0"/>
          </a:p>
        </p:txBody>
      </p:sp>
      <p:pic>
        <p:nvPicPr>
          <p:cNvPr id="4" name="صورة 3" descr="typing.jpg"/>
          <p:cNvPicPr>
            <a:picLocks noChangeAspect="1"/>
          </p:cNvPicPr>
          <p:nvPr/>
        </p:nvPicPr>
        <p:blipFill>
          <a:blip r:embed="rId2" cstate="print"/>
          <a:stretch>
            <a:fillRect/>
          </a:stretch>
        </p:blipFill>
        <p:spPr>
          <a:xfrm>
            <a:off x="539551" y="1700808"/>
            <a:ext cx="2744207" cy="1800200"/>
          </a:xfrm>
          <a:prstGeom prst="rect">
            <a:avLst/>
          </a:prstGeom>
        </p:spPr>
      </p:pic>
    </p:spTree>
    <p:extLst>
      <p:ext uri="{BB962C8B-B14F-4D97-AF65-F5344CB8AC3E}">
        <p14:creationId xmlns:p14="http://schemas.microsoft.com/office/powerpoint/2010/main" val="318546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059832" y="1600200"/>
            <a:ext cx="5626968" cy="4525963"/>
          </a:xfrm>
        </p:spPr>
        <p:txBody>
          <a:bodyPr>
            <a:normAutofit/>
          </a:bodyPr>
          <a:lstStyle/>
          <a:p>
            <a:pPr marL="0" indent="0">
              <a:buNone/>
            </a:pPr>
            <a:r>
              <a:rPr lang="ar-SA" dirty="0" smtClean="0"/>
              <a:t>وتقول النظرية أيضاً أن القائم بالإتصال لا يقوم فقط بإختيار ما هو مناسب للنشر، </a:t>
            </a:r>
            <a:r>
              <a:rPr lang="ar-SA" dirty="0" err="1" smtClean="0"/>
              <a:t>وإستبعاد</a:t>
            </a:r>
            <a:r>
              <a:rPr lang="ar-SA" dirty="0" smtClean="0"/>
              <a:t> ما هو غير مناسب للنشر حسب وجهة نظره، ولكنه أيضاً يقوم بالصياغة اللغوية المناسبة، ويحدد الشكل المناسب الذي يراه، وكذلك يحذف، ويضيف، ويعدل كل ما يراه مناسباً حسب وجهة نظره، وحسب ما يعتقد هو أنه مفيد، أو مناسب للجمهور.</a:t>
            </a:r>
            <a:endParaRPr lang="ar-SA" dirty="0"/>
          </a:p>
        </p:txBody>
      </p:sp>
      <p:pic>
        <p:nvPicPr>
          <p:cNvPr id="4" name="صورة 3" descr="editing-service.jpg"/>
          <p:cNvPicPr>
            <a:picLocks noChangeAspect="1"/>
          </p:cNvPicPr>
          <p:nvPr/>
        </p:nvPicPr>
        <p:blipFill>
          <a:blip r:embed="rId2" cstate="print"/>
          <a:stretch>
            <a:fillRect/>
          </a:stretch>
        </p:blipFill>
        <p:spPr>
          <a:xfrm>
            <a:off x="467544" y="1628800"/>
            <a:ext cx="2643117" cy="1872208"/>
          </a:xfrm>
          <a:prstGeom prst="rect">
            <a:avLst/>
          </a:prstGeom>
        </p:spPr>
      </p:pic>
    </p:spTree>
    <p:extLst>
      <p:ext uri="{BB962C8B-B14F-4D97-AF65-F5344CB8AC3E}">
        <p14:creationId xmlns:p14="http://schemas.microsoft.com/office/powerpoint/2010/main" val="66522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solidFill>
                  <a:srgbClr val="002060"/>
                </a:solidFill>
              </a:rPr>
              <a:t>نظرية الإنتشار</a:t>
            </a:r>
            <a:endParaRPr lang="ar-SA" dirty="0">
              <a:solidFill>
                <a:srgbClr val="002060"/>
              </a:solidFill>
            </a:endParaRPr>
          </a:p>
        </p:txBody>
      </p:sp>
      <p:sp>
        <p:nvSpPr>
          <p:cNvPr id="3" name="عنصر نائب للمحتوى 2"/>
          <p:cNvSpPr>
            <a:spLocks noGrp="1"/>
          </p:cNvSpPr>
          <p:nvPr>
            <p:ph idx="1"/>
          </p:nvPr>
        </p:nvSpPr>
        <p:spPr>
          <a:xfrm>
            <a:off x="4139952" y="1600200"/>
            <a:ext cx="4546848" cy="4525963"/>
          </a:xfrm>
        </p:spPr>
        <p:txBody>
          <a:bodyPr>
            <a:normAutofit/>
          </a:bodyPr>
          <a:lstStyle/>
          <a:p>
            <a:pPr marL="0" indent="0" algn="r" rtl="1">
              <a:buNone/>
            </a:pPr>
            <a:r>
              <a:rPr lang="ar-SA" dirty="0" smtClean="0"/>
              <a:t>النظرية تتعلق بكيفية إنتشار الأفكار الجديدة في </a:t>
            </a:r>
            <a:r>
              <a:rPr lang="ar-SA" dirty="0" err="1" smtClean="0"/>
              <a:t>المجتمع.</a:t>
            </a:r>
            <a:endParaRPr lang="ar-SA" dirty="0" smtClean="0"/>
          </a:p>
          <a:p>
            <a:pPr marL="0" indent="0" algn="r" rtl="1">
              <a:buNone/>
            </a:pPr>
            <a:r>
              <a:rPr lang="ar-SA" dirty="0" smtClean="0"/>
              <a:t>صاحب النظرية (</a:t>
            </a:r>
            <a:r>
              <a:rPr lang="ar-SA" dirty="0" err="1" smtClean="0"/>
              <a:t>إيفرت</a:t>
            </a:r>
            <a:r>
              <a:rPr lang="ar-SA" dirty="0" smtClean="0"/>
              <a:t> روجرز </a:t>
            </a:r>
            <a:r>
              <a:rPr lang="en-US" sz="2800" dirty="0" smtClean="0"/>
              <a:t>Everett</a:t>
            </a:r>
            <a:r>
              <a:rPr lang="en-US" dirty="0" smtClean="0"/>
              <a:t> </a:t>
            </a:r>
            <a:r>
              <a:rPr lang="en-US" sz="2800" dirty="0" smtClean="0"/>
              <a:t>Rogers</a:t>
            </a:r>
            <a:r>
              <a:rPr lang="ar-SA" sz="2800" dirty="0" err="1" smtClean="0"/>
              <a:t>)</a:t>
            </a:r>
            <a:endParaRPr lang="en-US" sz="2800" dirty="0" smtClean="0"/>
          </a:p>
          <a:p>
            <a:pPr marL="0" indent="0" algn="r" rtl="1">
              <a:buNone/>
            </a:pPr>
            <a:r>
              <a:rPr lang="ar-SA" dirty="0" smtClean="0"/>
              <a:t>له كتاب شهير </a:t>
            </a:r>
            <a:r>
              <a:rPr lang="ar-SA" dirty="0" err="1" smtClean="0"/>
              <a:t>بعنوان </a:t>
            </a:r>
            <a:r>
              <a:rPr lang="ar-SA" dirty="0" smtClean="0"/>
              <a:t>(إنتشار الأفكار الجديدة</a:t>
            </a:r>
            <a:r>
              <a:rPr lang="ar-SA" dirty="0" err="1" smtClean="0"/>
              <a:t>)</a:t>
            </a:r>
            <a:endParaRPr lang="ar-SA" dirty="0" smtClean="0"/>
          </a:p>
          <a:p>
            <a:pPr marL="0" indent="0" algn="r" rtl="1">
              <a:buNone/>
            </a:pPr>
            <a:r>
              <a:rPr lang="en-US" dirty="0" smtClean="0"/>
              <a:t>Diffusion of Innovations</a:t>
            </a:r>
          </a:p>
          <a:p>
            <a:pPr marL="0" indent="0" algn="r" rtl="1">
              <a:buNone/>
            </a:pPr>
            <a:r>
              <a:rPr lang="ar-SA" dirty="0" smtClean="0"/>
              <a:t>ظهر في عام 1962م</a:t>
            </a:r>
          </a:p>
          <a:p>
            <a:pPr marL="0" indent="0" algn="r" rtl="1">
              <a:buNone/>
            </a:pPr>
            <a:endParaRPr lang="ar-SA" dirty="0" smtClean="0"/>
          </a:p>
          <a:p>
            <a:pPr marL="0" indent="0" algn="r" rtl="1">
              <a:buNone/>
            </a:pPr>
            <a:endParaRPr lang="ar-SA" dirty="0" smtClean="0"/>
          </a:p>
        </p:txBody>
      </p:sp>
      <p:sp>
        <p:nvSpPr>
          <p:cNvPr id="7" name="مربع نص 6"/>
          <p:cNvSpPr txBox="1"/>
          <p:nvPr/>
        </p:nvSpPr>
        <p:spPr>
          <a:xfrm>
            <a:off x="1115616" y="5085184"/>
            <a:ext cx="2281394" cy="954107"/>
          </a:xfrm>
          <a:prstGeom prst="rect">
            <a:avLst/>
          </a:prstGeom>
          <a:noFill/>
        </p:spPr>
        <p:txBody>
          <a:bodyPr wrap="none" rtlCol="1">
            <a:spAutoFit/>
          </a:bodyPr>
          <a:lstStyle/>
          <a:p>
            <a:pPr algn="ctr"/>
            <a:r>
              <a:rPr lang="ar-SA" sz="2800" dirty="0" err="1" smtClean="0"/>
              <a:t>إيفرت</a:t>
            </a:r>
            <a:r>
              <a:rPr lang="ar-SA" sz="2800" dirty="0" smtClean="0"/>
              <a:t> روجرز</a:t>
            </a:r>
            <a:endParaRPr lang="en-US" sz="2800" dirty="0" smtClean="0"/>
          </a:p>
          <a:p>
            <a:pPr algn="ctr"/>
            <a:r>
              <a:rPr lang="en-US" sz="2800" dirty="0" smtClean="0"/>
              <a:t>Everett Rogers</a:t>
            </a:r>
            <a:endParaRPr lang="ar-SA" sz="2800" dirty="0"/>
          </a:p>
        </p:txBody>
      </p:sp>
      <p:pic>
        <p:nvPicPr>
          <p:cNvPr id="6" name="صورة 5" descr="download.jpg"/>
          <p:cNvPicPr>
            <a:picLocks noChangeAspect="1"/>
          </p:cNvPicPr>
          <p:nvPr/>
        </p:nvPicPr>
        <p:blipFill>
          <a:blip r:embed="rId2" cstate="print"/>
          <a:stretch>
            <a:fillRect/>
          </a:stretch>
        </p:blipFill>
        <p:spPr>
          <a:xfrm>
            <a:off x="1331640" y="1988840"/>
            <a:ext cx="1944216" cy="2833000"/>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وصف مختصر لعملية حراسة </a:t>
            </a:r>
            <a:r>
              <a:rPr lang="ar-SA" dirty="0" err="1" smtClean="0">
                <a:solidFill>
                  <a:srgbClr val="C00000"/>
                </a:solidFill>
              </a:rPr>
              <a:t>البواية</a:t>
            </a:r>
            <a:endParaRPr lang="ar-SA" dirty="0">
              <a:solidFill>
                <a:srgbClr val="C00000"/>
              </a:solidFill>
            </a:endParaRPr>
          </a:p>
        </p:txBody>
      </p:sp>
      <p:sp>
        <p:nvSpPr>
          <p:cNvPr id="3" name="عنصر نائب للمحتوى 2"/>
          <p:cNvSpPr>
            <a:spLocks noGrp="1"/>
          </p:cNvSpPr>
          <p:nvPr>
            <p:ph idx="1"/>
          </p:nvPr>
        </p:nvSpPr>
        <p:spPr>
          <a:xfrm>
            <a:off x="3779912" y="1600200"/>
            <a:ext cx="4906888" cy="4525963"/>
          </a:xfrm>
        </p:spPr>
        <p:txBody>
          <a:bodyPr/>
          <a:lstStyle/>
          <a:p>
            <a:pPr marL="0" indent="0">
              <a:buNone/>
            </a:pPr>
            <a:r>
              <a:rPr lang="ar-SA" dirty="0" smtClean="0"/>
              <a:t>أولاً: كل وسيلة إعلام لديها يومياً كم كبير من المعلومات والأخبار والآراء والصور التي يجمعها المراسلون، وتأتي من وكالات الأنباء، ومصادر أخرى متنوعة.</a:t>
            </a:r>
          </a:p>
          <a:p>
            <a:pPr marL="0" indent="0">
              <a:buNone/>
            </a:pPr>
            <a:endParaRPr lang="ar-SA" dirty="0" smtClean="0"/>
          </a:p>
        </p:txBody>
      </p:sp>
      <p:pic>
        <p:nvPicPr>
          <p:cNvPr id="5" name="صورة 4" descr="basic.1.jpg"/>
          <p:cNvPicPr>
            <a:picLocks noChangeAspect="1"/>
          </p:cNvPicPr>
          <p:nvPr/>
        </p:nvPicPr>
        <p:blipFill>
          <a:blip r:embed="rId2" cstate="print"/>
          <a:stretch>
            <a:fillRect/>
          </a:stretch>
        </p:blipFill>
        <p:spPr>
          <a:xfrm>
            <a:off x="1259632" y="1772816"/>
            <a:ext cx="2068256" cy="2592288"/>
          </a:xfrm>
          <a:prstGeom prst="rect">
            <a:avLst/>
          </a:prstGeom>
        </p:spPr>
      </p:pic>
    </p:spTree>
    <p:extLst>
      <p:ext uri="{BB962C8B-B14F-4D97-AF65-F5344CB8AC3E}">
        <p14:creationId xmlns:p14="http://schemas.microsoft.com/office/powerpoint/2010/main" val="342505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3968" y="764704"/>
            <a:ext cx="4402832" cy="5361459"/>
          </a:xfrm>
        </p:spPr>
        <p:txBody>
          <a:bodyPr/>
          <a:lstStyle/>
          <a:p>
            <a:pPr marL="0" indent="0">
              <a:buNone/>
            </a:pPr>
            <a:r>
              <a:rPr lang="ar-SA" dirty="0" smtClean="0"/>
              <a:t>ثانياً: ولكن، في الواقع، كل وسيلة إعلام لديها مساحة محدودة، ووقت محدود، لنشر الأخبار </a:t>
            </a:r>
            <a:r>
              <a:rPr lang="ar-SA" dirty="0" err="1" smtClean="0"/>
              <a:t>والمعلومات.</a:t>
            </a:r>
            <a:r>
              <a:rPr lang="ar-SA" dirty="0" smtClean="0"/>
              <a:t> ولذلك يتوجب على القائم بالإتصال إختيار عدد محدود جداً من الأخبار والمعلومات لنشرها في المساحة المحدودة، وفي الوقت المحدود لديه.</a:t>
            </a:r>
          </a:p>
          <a:p>
            <a:pPr marL="0" indent="0">
              <a:buNone/>
            </a:pPr>
            <a:endParaRPr lang="ar-SA" dirty="0"/>
          </a:p>
        </p:txBody>
      </p:sp>
      <p:pic>
        <p:nvPicPr>
          <p:cNvPr id="5" name="صورة 4" descr="birminghamnews1.jpg"/>
          <p:cNvPicPr>
            <a:picLocks noChangeAspect="1"/>
          </p:cNvPicPr>
          <p:nvPr/>
        </p:nvPicPr>
        <p:blipFill>
          <a:blip r:embed="rId2" cstate="print"/>
          <a:stretch>
            <a:fillRect/>
          </a:stretch>
        </p:blipFill>
        <p:spPr>
          <a:xfrm>
            <a:off x="827584" y="908720"/>
            <a:ext cx="3007047" cy="5013176"/>
          </a:xfrm>
          <a:prstGeom prst="rect">
            <a:avLst/>
          </a:prstGeom>
          <a:ln w="9525">
            <a:solidFill>
              <a:schemeClr val="tx1"/>
            </a:solidFill>
          </a:ln>
        </p:spPr>
      </p:pic>
    </p:spTree>
    <p:extLst>
      <p:ext uri="{BB962C8B-B14F-4D97-AF65-F5344CB8AC3E}">
        <p14:creationId xmlns:p14="http://schemas.microsoft.com/office/powerpoint/2010/main" val="79933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4048" y="980728"/>
            <a:ext cx="3682752" cy="5145435"/>
          </a:xfrm>
        </p:spPr>
        <p:txBody>
          <a:bodyPr/>
          <a:lstStyle/>
          <a:p>
            <a:pPr marL="0" indent="0">
              <a:buNone/>
            </a:pPr>
            <a:r>
              <a:rPr lang="ar-SA" dirty="0" smtClean="0"/>
              <a:t>ثالثاً: الإختيارات التي يقوم </a:t>
            </a:r>
            <a:r>
              <a:rPr lang="ar-SA" dirty="0" err="1" smtClean="0"/>
              <a:t>بها</a:t>
            </a:r>
            <a:r>
              <a:rPr lang="ar-SA" dirty="0" smtClean="0"/>
              <a:t> القائم بالإتصال تعتمد على عوامل أساسية مثل سياسة الوسيلة التحريرية، والإطار الفكري الخاص </a:t>
            </a:r>
            <a:r>
              <a:rPr lang="ar-SA" dirty="0" err="1" smtClean="0"/>
              <a:t>بالوسيلة.</a:t>
            </a:r>
            <a:r>
              <a:rPr lang="ar-SA" dirty="0" smtClean="0"/>
              <a:t> وكذلك رؤية القائم بالإتصال لدور الصحافة في المجتمع، وغير </a:t>
            </a:r>
            <a:r>
              <a:rPr lang="ar-SA" dirty="0" err="1" smtClean="0"/>
              <a:t>ذلك.</a:t>
            </a:r>
            <a:r>
              <a:rPr lang="ar-SA" dirty="0" smtClean="0"/>
              <a:t> </a:t>
            </a:r>
            <a:endParaRPr lang="ar-SA" dirty="0"/>
          </a:p>
        </p:txBody>
      </p:sp>
      <p:pic>
        <p:nvPicPr>
          <p:cNvPr id="5" name="صورة 4" descr="mzm.biwjgvml.175x175-75.jpg"/>
          <p:cNvPicPr>
            <a:picLocks noChangeAspect="1"/>
          </p:cNvPicPr>
          <p:nvPr/>
        </p:nvPicPr>
        <p:blipFill>
          <a:blip r:embed="rId2" cstate="print"/>
          <a:stretch>
            <a:fillRect/>
          </a:stretch>
        </p:blipFill>
        <p:spPr>
          <a:xfrm>
            <a:off x="899592" y="908720"/>
            <a:ext cx="1440160" cy="1440160"/>
          </a:xfrm>
          <a:prstGeom prst="rect">
            <a:avLst/>
          </a:prstGeom>
        </p:spPr>
      </p:pic>
      <p:pic>
        <p:nvPicPr>
          <p:cNvPr id="6" name="صورة 5" descr="cnn_c_left_logo.jpg"/>
          <p:cNvPicPr>
            <a:picLocks noChangeAspect="1"/>
          </p:cNvPicPr>
          <p:nvPr/>
        </p:nvPicPr>
        <p:blipFill>
          <a:blip r:embed="rId3" cstate="print"/>
          <a:stretch>
            <a:fillRect/>
          </a:stretch>
        </p:blipFill>
        <p:spPr>
          <a:xfrm>
            <a:off x="2627784" y="908720"/>
            <a:ext cx="1521757" cy="1005086"/>
          </a:xfrm>
          <a:prstGeom prst="rect">
            <a:avLst/>
          </a:prstGeom>
          <a:ln w="9525">
            <a:solidFill>
              <a:schemeClr val="tx1"/>
            </a:solidFill>
          </a:ln>
        </p:spPr>
      </p:pic>
      <p:pic>
        <p:nvPicPr>
          <p:cNvPr id="7" name="صورة 6" descr="135044.jpg"/>
          <p:cNvPicPr>
            <a:picLocks noChangeAspect="1"/>
          </p:cNvPicPr>
          <p:nvPr/>
        </p:nvPicPr>
        <p:blipFill>
          <a:blip r:embed="rId4" cstate="print"/>
          <a:stretch>
            <a:fillRect/>
          </a:stretch>
        </p:blipFill>
        <p:spPr>
          <a:xfrm>
            <a:off x="1835696" y="3384893"/>
            <a:ext cx="1584176" cy="1161729"/>
          </a:xfrm>
          <a:prstGeom prst="rect">
            <a:avLst/>
          </a:prstGeom>
        </p:spPr>
      </p:pic>
    </p:spTree>
    <p:extLst>
      <p:ext uri="{BB962C8B-B14F-4D97-AF65-F5344CB8AC3E}">
        <p14:creationId xmlns:p14="http://schemas.microsoft.com/office/powerpoint/2010/main" val="224424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91880" y="1600200"/>
            <a:ext cx="5194920" cy="4525963"/>
          </a:xfrm>
        </p:spPr>
        <p:txBody>
          <a:bodyPr>
            <a:normAutofit lnSpcReduction="10000"/>
          </a:bodyPr>
          <a:lstStyle/>
          <a:p>
            <a:r>
              <a:rPr lang="ar-SA" dirty="0" smtClean="0"/>
              <a:t>رابعاً: بناءً على ما سبق يظهر لدى الوسيلة الإعلامية (إطار مرجعي) يتم على أساسه إختيار الأخبار، وتحديد ما هو (جدير بالنشر) والصياغة والشكل المناسب للخبر. ويؤثر في ذلك أيضاً طبيعة الوسيلة </a:t>
            </a:r>
            <a:r>
              <a:rPr lang="ar-SA" dirty="0" err="1" smtClean="0"/>
              <a:t>نفسها </a:t>
            </a:r>
            <a:r>
              <a:rPr lang="ar-SA" dirty="0" smtClean="0"/>
              <a:t>(هل هي جريدة يومية، أو مجلة أسبوعية، أم محطة إذاعية، أم محطة تلفزيونية عامة، أم محطة تلفزيونية متخصصة </a:t>
            </a:r>
            <a:r>
              <a:rPr lang="ar-SA" dirty="0" err="1" smtClean="0"/>
              <a:t>بالأخبار.)</a:t>
            </a:r>
            <a:endParaRPr lang="ar-SA" dirty="0"/>
          </a:p>
        </p:txBody>
      </p:sp>
      <p:pic>
        <p:nvPicPr>
          <p:cNvPr id="4" name="صورة 3" descr="mass_media_by_naumann-d4jn3md.png"/>
          <p:cNvPicPr>
            <a:picLocks noChangeAspect="1"/>
          </p:cNvPicPr>
          <p:nvPr/>
        </p:nvPicPr>
        <p:blipFill>
          <a:blip r:embed="rId2" cstate="print"/>
          <a:stretch>
            <a:fillRect/>
          </a:stretch>
        </p:blipFill>
        <p:spPr>
          <a:xfrm>
            <a:off x="467543" y="1700808"/>
            <a:ext cx="2850061" cy="2016224"/>
          </a:xfrm>
          <a:prstGeom prst="rect">
            <a:avLst/>
          </a:prstGeom>
          <a:ln w="9525">
            <a:solidFill>
              <a:schemeClr val="tx1"/>
            </a:solidFill>
          </a:ln>
        </p:spPr>
      </p:pic>
    </p:spTree>
    <p:extLst>
      <p:ext uri="{BB962C8B-B14F-4D97-AF65-F5344CB8AC3E}">
        <p14:creationId xmlns:p14="http://schemas.microsoft.com/office/powerpoint/2010/main" val="425118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67544" y="1600200"/>
            <a:ext cx="8219256" cy="4525963"/>
          </a:xfrm>
        </p:spPr>
        <p:txBody>
          <a:bodyPr>
            <a:normAutofit/>
          </a:bodyPr>
          <a:lstStyle/>
          <a:p>
            <a:pPr marL="0" indent="0">
              <a:buNone/>
            </a:pPr>
            <a:r>
              <a:rPr lang="ar-SA" dirty="0" smtClean="0"/>
              <a:t>ويدخل في ذلك أيضاً متطلبات الجمهور </a:t>
            </a:r>
            <a:r>
              <a:rPr lang="ar-SA" dirty="0" err="1" smtClean="0"/>
              <a:t>وإحتياجاته</a:t>
            </a:r>
            <a:r>
              <a:rPr lang="ar-SA" dirty="0" smtClean="0"/>
              <a:t>، أو ما يرى القائم بالإتصال أنه يجذب أكبر قدر من الجمهور.</a:t>
            </a:r>
          </a:p>
          <a:p>
            <a:pPr marL="0" indent="0">
              <a:buNone/>
            </a:pPr>
            <a:endParaRPr lang="ar-SA" dirty="0" smtClean="0"/>
          </a:p>
          <a:p>
            <a:pPr marL="0" indent="0">
              <a:buNone/>
            </a:pPr>
            <a:r>
              <a:rPr lang="ar-SA" dirty="0" smtClean="0"/>
              <a:t>وبناء على ذلك </a:t>
            </a:r>
            <a:r>
              <a:rPr lang="ar-SA" dirty="0" err="1" smtClean="0"/>
              <a:t>تظهر </a:t>
            </a:r>
            <a:r>
              <a:rPr lang="ar-SA" dirty="0" smtClean="0"/>
              <a:t>(معايير إختيار الأخبار) التي </a:t>
            </a:r>
            <a:r>
              <a:rPr lang="ar-SA" dirty="0" err="1" smtClean="0"/>
              <a:t>تسمى </a:t>
            </a:r>
            <a:r>
              <a:rPr lang="ar-SA" dirty="0" smtClean="0"/>
              <a:t>(القيم الإخبارية </a:t>
            </a:r>
            <a:r>
              <a:rPr lang="en-US" sz="2800" dirty="0" smtClean="0"/>
              <a:t>News</a:t>
            </a:r>
            <a:r>
              <a:rPr lang="en-US" dirty="0" smtClean="0"/>
              <a:t> </a:t>
            </a:r>
            <a:r>
              <a:rPr lang="en-US" sz="2800" dirty="0" smtClean="0"/>
              <a:t>Values</a:t>
            </a:r>
            <a:r>
              <a:rPr lang="ar-SA" dirty="0" err="1" smtClean="0"/>
              <a:t>).</a:t>
            </a:r>
            <a:r>
              <a:rPr lang="ar-SA" dirty="0" smtClean="0"/>
              <a:t> والقيم الإخبارية هي: العوامل التي تحدد ما هي الأخبار الجديرة بالنشر، والأخبار غير الجديرة بالنشر من وجهة نظر القائم </a:t>
            </a:r>
            <a:r>
              <a:rPr lang="ar-SA" dirty="0" err="1" smtClean="0"/>
              <a:t>بالإتصال.</a:t>
            </a:r>
            <a:r>
              <a:rPr lang="ar-SA" dirty="0" smtClean="0"/>
              <a:t> </a:t>
            </a:r>
            <a:endParaRPr lang="ar-SA" dirty="0"/>
          </a:p>
        </p:txBody>
      </p:sp>
    </p:spTree>
    <p:extLst>
      <p:ext uri="{BB962C8B-B14F-4D97-AF65-F5344CB8AC3E}">
        <p14:creationId xmlns:p14="http://schemas.microsoft.com/office/powerpoint/2010/main" val="3065235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خامساً: أخيراً، وبناء على ما سبق، نقول أن وظيفة حارس البوابة هي إختيار المعلومات والأخبار، وتعديلها إما بحذف بعض الأجزاء، أو إضافة أجزاء أخرى، وبتحديد مكان النشر، ووقت النشر، بحسب الأهمية التي يرى، من وجهة نظره، أنها تستحق.</a:t>
            </a:r>
            <a:endParaRPr lang="ar-SA" dirty="0"/>
          </a:p>
        </p:txBody>
      </p:sp>
      <p:pic>
        <p:nvPicPr>
          <p:cNvPr id="5" name="صورة 4" descr="news-values-1-638.jpg"/>
          <p:cNvPicPr>
            <a:picLocks noChangeAspect="1"/>
          </p:cNvPicPr>
          <p:nvPr/>
        </p:nvPicPr>
        <p:blipFill>
          <a:blip r:embed="rId2" cstate="print"/>
          <a:stretch>
            <a:fillRect/>
          </a:stretch>
        </p:blipFill>
        <p:spPr>
          <a:xfrm>
            <a:off x="467544" y="1628800"/>
            <a:ext cx="3422116" cy="2569269"/>
          </a:xfrm>
          <a:prstGeom prst="rect">
            <a:avLst/>
          </a:prstGeom>
        </p:spPr>
      </p:pic>
    </p:spTree>
    <p:extLst>
      <p:ext uri="{BB962C8B-B14F-4D97-AF65-F5344CB8AC3E}">
        <p14:creationId xmlns:p14="http://schemas.microsoft.com/office/powerpoint/2010/main" val="58998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بداية النظرية</a:t>
            </a:r>
            <a:endParaRPr lang="ar-SA" dirty="0">
              <a:solidFill>
                <a:srgbClr val="C00000"/>
              </a:solidFill>
            </a:endParaRPr>
          </a:p>
        </p:txBody>
      </p:sp>
      <p:sp>
        <p:nvSpPr>
          <p:cNvPr id="3" name="عنصر نائب للمحتوى 2"/>
          <p:cNvSpPr>
            <a:spLocks noGrp="1"/>
          </p:cNvSpPr>
          <p:nvPr>
            <p:ph idx="1"/>
          </p:nvPr>
        </p:nvSpPr>
        <p:spPr>
          <a:xfrm>
            <a:off x="3491880" y="1600200"/>
            <a:ext cx="5194920" cy="4525963"/>
          </a:xfrm>
        </p:spPr>
        <p:txBody>
          <a:bodyPr/>
          <a:lstStyle/>
          <a:p>
            <a:pPr marL="0" indent="0">
              <a:buNone/>
            </a:pPr>
            <a:r>
              <a:rPr lang="ar-SA" dirty="0" smtClean="0"/>
              <a:t>كان معروفاً قديماً لدى العلماء والمهتمين بالصحافة والإعلام أن الجرائد والمجلات لا يمكن أن تنشر جميع الأخبار التي تردها، وأن هناك عملية </a:t>
            </a:r>
            <a:r>
              <a:rPr lang="ar-SA" dirty="0" err="1" smtClean="0"/>
              <a:t>غربلة </a:t>
            </a:r>
            <a:r>
              <a:rPr lang="ar-SA" dirty="0" smtClean="0"/>
              <a:t>(</a:t>
            </a:r>
            <a:r>
              <a:rPr lang="ar-SA" dirty="0" err="1" smtClean="0"/>
              <a:t>فلترة</a:t>
            </a:r>
            <a:r>
              <a:rPr lang="ar-SA" dirty="0" smtClean="0"/>
              <a:t>) تجري كعملية ضرورية في أي وسيلة </a:t>
            </a:r>
            <a:r>
              <a:rPr lang="ar-SA" dirty="0" err="1" smtClean="0"/>
              <a:t>إعلامية.</a:t>
            </a:r>
            <a:r>
              <a:rPr lang="ar-SA" dirty="0" smtClean="0"/>
              <a:t> </a:t>
            </a:r>
            <a:endParaRPr lang="ar-SA" dirty="0"/>
          </a:p>
        </p:txBody>
      </p:sp>
      <p:pic>
        <p:nvPicPr>
          <p:cNvPr id="4" name="صورة 3" descr="titanic1.jpg"/>
          <p:cNvPicPr>
            <a:picLocks noChangeAspect="1"/>
          </p:cNvPicPr>
          <p:nvPr/>
        </p:nvPicPr>
        <p:blipFill>
          <a:blip r:embed="rId2" cstate="print"/>
          <a:stretch>
            <a:fillRect/>
          </a:stretch>
        </p:blipFill>
        <p:spPr>
          <a:xfrm>
            <a:off x="899592" y="1700808"/>
            <a:ext cx="2333162" cy="2952328"/>
          </a:xfrm>
          <a:prstGeom prst="rect">
            <a:avLst/>
          </a:prstGeom>
        </p:spPr>
      </p:pic>
    </p:spTree>
    <p:extLst>
      <p:ext uri="{BB962C8B-B14F-4D97-AF65-F5344CB8AC3E}">
        <p14:creationId xmlns:p14="http://schemas.microsoft.com/office/powerpoint/2010/main" val="224068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normAutofit lnSpcReduction="10000"/>
          </a:bodyPr>
          <a:lstStyle/>
          <a:p>
            <a:pPr marL="0" indent="0">
              <a:buNone/>
            </a:pPr>
            <a:r>
              <a:rPr lang="ar-SA" dirty="0" smtClean="0"/>
              <a:t>وكان أول من </a:t>
            </a:r>
            <a:r>
              <a:rPr lang="ar-SA" dirty="0" err="1" smtClean="0"/>
              <a:t>إستخدم</a:t>
            </a:r>
            <a:r>
              <a:rPr lang="ar-SA" dirty="0" smtClean="0"/>
              <a:t> </a:t>
            </a:r>
            <a:r>
              <a:rPr lang="ar-SA" dirty="0" err="1" smtClean="0"/>
              <a:t>مصطلح </a:t>
            </a:r>
            <a:r>
              <a:rPr lang="ar-SA" dirty="0" smtClean="0"/>
              <a:t>(حراسة البوابة </a:t>
            </a:r>
            <a:r>
              <a:rPr lang="en-US" sz="2800" dirty="0" err="1" smtClean="0"/>
              <a:t>Gatekeeping</a:t>
            </a:r>
            <a:r>
              <a:rPr lang="ar-SA" dirty="0" smtClean="0"/>
              <a:t>) </a:t>
            </a:r>
            <a:r>
              <a:rPr lang="ar-SA" dirty="0" err="1" smtClean="0"/>
              <a:t>هو </a:t>
            </a:r>
            <a:r>
              <a:rPr lang="ar-SA" dirty="0" smtClean="0"/>
              <a:t>(</a:t>
            </a:r>
            <a:r>
              <a:rPr lang="ar-SA" dirty="0" err="1" smtClean="0"/>
              <a:t>كيرت</a:t>
            </a:r>
            <a:r>
              <a:rPr lang="ar-SA" dirty="0" smtClean="0"/>
              <a:t> لوين) عندما كان يدرس الاتصال والإقناع في المجموعات </a:t>
            </a:r>
            <a:r>
              <a:rPr lang="ar-SA" dirty="0" err="1" smtClean="0"/>
              <a:t>الصغيرة </a:t>
            </a:r>
            <a:r>
              <a:rPr lang="ar-SA" dirty="0" smtClean="0"/>
              <a:t>(كما عرفنا سابقاً</a:t>
            </a:r>
            <a:r>
              <a:rPr lang="ar-SA" dirty="0" err="1" smtClean="0"/>
              <a:t>).</a:t>
            </a:r>
            <a:r>
              <a:rPr lang="ar-SA" dirty="0" smtClean="0"/>
              <a:t> وكان يقصد </a:t>
            </a:r>
            <a:r>
              <a:rPr lang="ar-SA" dirty="0" err="1" smtClean="0"/>
              <a:t>بـ</a:t>
            </a:r>
            <a:r>
              <a:rPr lang="ar-SA" dirty="0" smtClean="0"/>
              <a:t>(حارس البوابة) هو أن أي مجموعة صغيرة يكون فيها شخص </a:t>
            </a:r>
            <a:r>
              <a:rPr lang="ar-SA" dirty="0" err="1" smtClean="0"/>
              <a:t>واحد </a:t>
            </a:r>
            <a:r>
              <a:rPr lang="ar-SA" dirty="0" smtClean="0"/>
              <a:t>(أو عدة أشخاص) هو الذي يتحكم بالمعلومات والتأثير على القرار في المجموعة.</a:t>
            </a:r>
            <a:endParaRPr lang="ar-SA" dirty="0"/>
          </a:p>
        </p:txBody>
      </p:sp>
      <p:pic>
        <p:nvPicPr>
          <p:cNvPr id="4" name="صورة 3" descr="Kurt_Lewin.jpg"/>
          <p:cNvPicPr>
            <a:picLocks noChangeAspect="1"/>
          </p:cNvPicPr>
          <p:nvPr/>
        </p:nvPicPr>
        <p:blipFill>
          <a:blip r:embed="rId2" cstate="print"/>
          <a:srcRect b="23966"/>
          <a:stretch>
            <a:fillRect/>
          </a:stretch>
        </p:blipFill>
        <p:spPr>
          <a:xfrm>
            <a:off x="755576" y="1340768"/>
            <a:ext cx="1799771" cy="2232248"/>
          </a:xfrm>
          <a:prstGeom prst="rect">
            <a:avLst/>
          </a:prstGeom>
        </p:spPr>
      </p:pic>
      <p:sp>
        <p:nvSpPr>
          <p:cNvPr id="5" name="مربع نص 4"/>
          <p:cNvSpPr txBox="1"/>
          <p:nvPr/>
        </p:nvSpPr>
        <p:spPr>
          <a:xfrm>
            <a:off x="203303" y="3861048"/>
            <a:ext cx="3616696"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a:t>
            </a:r>
            <a:r>
              <a:rPr lang="ar-SA" sz="2800" dirty="0" err="1" smtClean="0"/>
              <a:t>كيرت</a:t>
            </a:r>
            <a:r>
              <a:rPr lang="ar-SA" sz="2800" dirty="0" smtClean="0"/>
              <a:t> لوين) أول من </a:t>
            </a:r>
            <a:r>
              <a:rPr lang="ar-SA" sz="2800" dirty="0" err="1" smtClean="0"/>
              <a:t>إستخدم</a:t>
            </a:r>
            <a:r>
              <a:rPr lang="ar-SA" sz="2800" dirty="0" smtClean="0"/>
              <a:t> </a:t>
            </a:r>
          </a:p>
          <a:p>
            <a:pPr algn="ctr"/>
            <a:r>
              <a:rPr lang="ar-SA" sz="2800" dirty="0" err="1" smtClean="0"/>
              <a:t>مصطلح </a:t>
            </a:r>
            <a:r>
              <a:rPr lang="ar-SA" sz="2800" dirty="0" smtClean="0"/>
              <a:t>(حارس البوابة</a:t>
            </a:r>
            <a:r>
              <a:rPr lang="ar-SA" sz="2800" dirty="0" err="1" smtClean="0"/>
              <a:t>)</a:t>
            </a:r>
            <a:endParaRPr lang="ar-SA" sz="2800" dirty="0"/>
          </a:p>
        </p:txBody>
      </p:sp>
    </p:spTree>
    <p:extLst>
      <p:ext uri="{BB962C8B-B14F-4D97-AF65-F5344CB8AC3E}">
        <p14:creationId xmlns:p14="http://schemas.microsoft.com/office/powerpoint/2010/main" val="12265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499992" y="1600200"/>
            <a:ext cx="4186808" cy="4525963"/>
          </a:xfrm>
        </p:spPr>
        <p:txBody>
          <a:bodyPr/>
          <a:lstStyle/>
          <a:p>
            <a:pPr marL="0" indent="0">
              <a:buNone/>
            </a:pPr>
            <a:r>
              <a:rPr lang="ar-SA" dirty="0" smtClean="0"/>
              <a:t>وأول دراسة تم تطبيقها على الصحافة تحت </a:t>
            </a:r>
            <a:r>
              <a:rPr lang="ar-SA" dirty="0" err="1" smtClean="0"/>
              <a:t>إسم</a:t>
            </a:r>
            <a:r>
              <a:rPr lang="ar-SA" dirty="0" smtClean="0"/>
              <a:t> (حارس البوابة) كانت في عام </a:t>
            </a:r>
            <a:r>
              <a:rPr lang="ar-SA" dirty="0" err="1" smtClean="0"/>
              <a:t>1950م</a:t>
            </a:r>
            <a:r>
              <a:rPr lang="ar-SA" dirty="0" smtClean="0"/>
              <a:t>، حيث قام </a:t>
            </a:r>
            <a:r>
              <a:rPr lang="ar-SA" dirty="0" err="1" smtClean="0"/>
              <a:t>الباحث </a:t>
            </a:r>
            <a:r>
              <a:rPr lang="ar-SA" dirty="0" smtClean="0"/>
              <a:t>(ديفيد </a:t>
            </a:r>
            <a:r>
              <a:rPr lang="ar-SA" dirty="0" err="1" smtClean="0"/>
              <a:t>وايت</a:t>
            </a:r>
            <a:r>
              <a:rPr lang="ar-SA" dirty="0" smtClean="0"/>
              <a:t> </a:t>
            </a:r>
            <a:r>
              <a:rPr lang="en-US" sz="2800" dirty="0" smtClean="0"/>
              <a:t>David</a:t>
            </a:r>
            <a:r>
              <a:rPr lang="en-US" dirty="0" smtClean="0"/>
              <a:t> </a:t>
            </a:r>
            <a:r>
              <a:rPr lang="en-US" sz="2800" dirty="0" smtClean="0"/>
              <a:t>White</a:t>
            </a:r>
            <a:r>
              <a:rPr lang="ar-SA" dirty="0" smtClean="0"/>
              <a:t>) بدراسة عملية إختيار الأخبار في جريدة صغيرة في إحدى المدن الأمريكية.</a:t>
            </a:r>
            <a:endParaRPr lang="ar-SA" dirty="0"/>
          </a:p>
        </p:txBody>
      </p:sp>
      <p:pic>
        <p:nvPicPr>
          <p:cNvPr id="4" name="صورة 3" descr="Newsroom.jpg"/>
          <p:cNvPicPr>
            <a:picLocks noChangeAspect="1"/>
          </p:cNvPicPr>
          <p:nvPr/>
        </p:nvPicPr>
        <p:blipFill>
          <a:blip r:embed="rId2" cstate="print"/>
          <a:stretch>
            <a:fillRect/>
          </a:stretch>
        </p:blipFill>
        <p:spPr>
          <a:xfrm>
            <a:off x="539552" y="1700808"/>
            <a:ext cx="3456384" cy="2592288"/>
          </a:xfrm>
          <a:prstGeom prst="rect">
            <a:avLst/>
          </a:prstGeom>
        </p:spPr>
      </p:pic>
      <p:sp>
        <p:nvSpPr>
          <p:cNvPr id="5" name="مربع نص 4"/>
          <p:cNvSpPr txBox="1"/>
          <p:nvPr/>
        </p:nvSpPr>
        <p:spPr>
          <a:xfrm>
            <a:off x="535965" y="4581128"/>
            <a:ext cx="3254417"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إجتماع هيئة التحرير</a:t>
            </a:r>
          </a:p>
          <a:p>
            <a:pPr algn="ctr"/>
            <a:r>
              <a:rPr lang="ar-SA" sz="2800" dirty="0" smtClean="0"/>
              <a:t>في صحيفة أمريكية صغيرة</a:t>
            </a:r>
            <a:endParaRPr lang="ar-SA" sz="2800" dirty="0"/>
          </a:p>
        </p:txBody>
      </p:sp>
    </p:spTree>
    <p:extLst>
      <p:ext uri="{BB962C8B-B14F-4D97-AF65-F5344CB8AC3E}">
        <p14:creationId xmlns:p14="http://schemas.microsoft.com/office/powerpoint/2010/main" val="325102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07904" y="1600200"/>
            <a:ext cx="4978896" cy="4525963"/>
          </a:xfrm>
        </p:spPr>
        <p:txBody>
          <a:bodyPr>
            <a:normAutofit/>
          </a:bodyPr>
          <a:lstStyle/>
          <a:p>
            <a:pPr marL="0" indent="0">
              <a:buNone/>
            </a:pPr>
            <a:r>
              <a:rPr lang="ar-SA" dirty="0" smtClean="0"/>
              <a:t>وطلب الباحث من رئيس التحرير أن يسجل في مذكرة خاصة خلال فترة معينة جميع الأخبار التي يسمح بنشرها والأخبار التي يرفضها، ويسجل كذلك الأسباب التي دعت للنشر، أو عدم </a:t>
            </a:r>
            <a:r>
              <a:rPr lang="ar-SA" dirty="0" err="1" smtClean="0"/>
              <a:t>النشر.</a:t>
            </a:r>
            <a:r>
              <a:rPr lang="ar-SA" dirty="0" smtClean="0"/>
              <a:t> وأطلق الباحث على رئيس التحرير </a:t>
            </a:r>
            <a:r>
              <a:rPr lang="ar-SA" dirty="0" err="1" smtClean="0"/>
              <a:t>إسماً</a:t>
            </a:r>
            <a:r>
              <a:rPr lang="ar-SA" dirty="0" smtClean="0"/>
              <a:t> مستعاراً </a:t>
            </a:r>
            <a:r>
              <a:rPr lang="ar-SA" dirty="0" err="1" smtClean="0"/>
              <a:t>هو </a:t>
            </a:r>
            <a:r>
              <a:rPr lang="ar-SA" dirty="0" smtClean="0"/>
              <a:t>(السيد بوابة </a:t>
            </a:r>
            <a:r>
              <a:rPr lang="en-US" sz="2800" dirty="0" smtClean="0"/>
              <a:t>Mr. Gates</a:t>
            </a:r>
            <a:r>
              <a:rPr lang="ar-SA" dirty="0" err="1" smtClean="0"/>
              <a:t>).</a:t>
            </a:r>
            <a:endParaRPr lang="ar-SA" dirty="0" smtClean="0"/>
          </a:p>
        </p:txBody>
      </p:sp>
      <p:pic>
        <p:nvPicPr>
          <p:cNvPr id="4" name="صورة 3" descr="writing-diary.jpg"/>
          <p:cNvPicPr>
            <a:picLocks noChangeAspect="1"/>
          </p:cNvPicPr>
          <p:nvPr/>
        </p:nvPicPr>
        <p:blipFill>
          <a:blip r:embed="rId2" cstate="print"/>
          <a:stretch>
            <a:fillRect/>
          </a:stretch>
        </p:blipFill>
        <p:spPr>
          <a:xfrm>
            <a:off x="539552" y="1700807"/>
            <a:ext cx="3024336" cy="2025225"/>
          </a:xfrm>
          <a:prstGeom prst="rect">
            <a:avLst/>
          </a:prstGeom>
        </p:spPr>
      </p:pic>
    </p:spTree>
    <p:extLst>
      <p:ext uri="{BB962C8B-B14F-4D97-AF65-F5344CB8AC3E}">
        <p14:creationId xmlns:p14="http://schemas.microsoft.com/office/powerpoint/2010/main" val="204266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البحوث الأولى في مجال الزراعة</a:t>
            </a:r>
            <a:endParaRPr lang="ar-SA" dirty="0">
              <a:solidFill>
                <a:srgbClr val="002060"/>
              </a:solidFill>
            </a:endParaRPr>
          </a:p>
        </p:txBody>
      </p:sp>
      <p:sp>
        <p:nvSpPr>
          <p:cNvPr id="3" name="عنصر نائب للمحتوى 2"/>
          <p:cNvSpPr>
            <a:spLocks noGrp="1"/>
          </p:cNvSpPr>
          <p:nvPr>
            <p:ph idx="1"/>
          </p:nvPr>
        </p:nvSpPr>
        <p:spPr>
          <a:xfrm>
            <a:off x="2771800" y="1600200"/>
            <a:ext cx="5915000" cy="4525963"/>
          </a:xfrm>
        </p:spPr>
        <p:txBody>
          <a:bodyPr>
            <a:normAutofit/>
          </a:bodyPr>
          <a:lstStyle/>
          <a:p>
            <a:pPr marL="0" indent="0">
              <a:buNone/>
            </a:pPr>
            <a:r>
              <a:rPr lang="ar-SA" dirty="0" smtClean="0"/>
              <a:t>ظهرت الدراسات الأولى على المزارعين الأمريكيين، ومدى تقبلهم للمستجدات في مجال الزراعة</a:t>
            </a:r>
            <a:r>
              <a:rPr lang="ar-SA" dirty="0"/>
              <a:t>،</a:t>
            </a:r>
            <a:r>
              <a:rPr lang="ar-SA" dirty="0" smtClean="0"/>
              <a:t> مثل الأدوات والآلات الحديثة، والبذور المطورة، والمبيدات الحشرية، وغير ذلك.</a:t>
            </a:r>
          </a:p>
          <a:p>
            <a:pPr marL="0" indent="0">
              <a:buNone/>
            </a:pPr>
            <a:endParaRPr lang="ar-SA" dirty="0" smtClean="0"/>
          </a:p>
          <a:p>
            <a:pPr marL="0" indent="0">
              <a:buNone/>
            </a:pPr>
            <a:r>
              <a:rPr lang="ar-SA" dirty="0" smtClean="0"/>
              <a:t>ثم طبقت النظرية في الدول النامية حول العالم، وفي مجالات عديدة غير الزراعة.</a:t>
            </a:r>
            <a:endParaRPr lang="ar-SA" dirty="0"/>
          </a:p>
        </p:txBody>
      </p:sp>
      <p:pic>
        <p:nvPicPr>
          <p:cNvPr id="5" name="صورة 4" descr="modp_0908_01_o+e85_ethanol_fuel+harvesting_corn.jpg"/>
          <p:cNvPicPr>
            <a:picLocks noChangeAspect="1"/>
          </p:cNvPicPr>
          <p:nvPr/>
        </p:nvPicPr>
        <p:blipFill>
          <a:blip r:embed="rId2" cstate="print"/>
          <a:stretch>
            <a:fillRect/>
          </a:stretch>
        </p:blipFill>
        <p:spPr>
          <a:xfrm>
            <a:off x="323527" y="1700808"/>
            <a:ext cx="2784309" cy="208823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699792" y="1600200"/>
            <a:ext cx="5987008" cy="4525963"/>
          </a:xfrm>
        </p:spPr>
        <p:txBody>
          <a:bodyPr>
            <a:normAutofit/>
          </a:bodyPr>
          <a:lstStyle/>
          <a:p>
            <a:pPr marL="0" indent="0">
              <a:buNone/>
            </a:pPr>
            <a:r>
              <a:rPr lang="ar-SA" dirty="0" smtClean="0"/>
              <a:t>واتضح أن أسباب عدم النشر حسب رأي رئيس التحرير هي </a:t>
            </a:r>
            <a:r>
              <a:rPr lang="ar-SA" dirty="0" err="1" smtClean="0"/>
              <a:t>نوعان:</a:t>
            </a:r>
            <a:endParaRPr lang="ar-SA" dirty="0" smtClean="0"/>
          </a:p>
          <a:p>
            <a:pPr marL="0" indent="0">
              <a:buNone/>
            </a:pPr>
            <a:endParaRPr lang="ar-SA" dirty="0" smtClean="0"/>
          </a:p>
          <a:p>
            <a:pPr marL="0" indent="0">
              <a:buNone/>
            </a:pPr>
            <a:r>
              <a:rPr lang="ar-SA" dirty="0" smtClean="0"/>
              <a:t>1- أخبار غير جديرة بالنشر.</a:t>
            </a:r>
          </a:p>
          <a:p>
            <a:pPr marL="0" indent="0">
              <a:buNone/>
            </a:pPr>
            <a:r>
              <a:rPr lang="ar-SA" dirty="0" smtClean="0"/>
              <a:t>2- أخبار مكررة.</a:t>
            </a:r>
          </a:p>
          <a:p>
            <a:pPr marL="0" indent="0">
              <a:buNone/>
            </a:pPr>
            <a:endParaRPr lang="ar-SA" dirty="0"/>
          </a:p>
        </p:txBody>
      </p:sp>
      <p:pic>
        <p:nvPicPr>
          <p:cNvPr id="4" name="صورة 3" descr="no-news.jpg"/>
          <p:cNvPicPr>
            <a:picLocks noChangeAspect="1"/>
          </p:cNvPicPr>
          <p:nvPr/>
        </p:nvPicPr>
        <p:blipFill>
          <a:blip r:embed="rId2" cstate="print"/>
          <a:stretch>
            <a:fillRect/>
          </a:stretch>
        </p:blipFill>
        <p:spPr>
          <a:xfrm>
            <a:off x="971600" y="1916832"/>
            <a:ext cx="1944216" cy="1944216"/>
          </a:xfrm>
          <a:prstGeom prst="rect">
            <a:avLst/>
          </a:prstGeom>
        </p:spPr>
      </p:pic>
    </p:spTree>
    <p:extLst>
      <p:ext uri="{BB962C8B-B14F-4D97-AF65-F5344CB8AC3E}">
        <p14:creationId xmlns:p14="http://schemas.microsoft.com/office/powerpoint/2010/main" val="4121939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971600" y="1600200"/>
            <a:ext cx="7715200" cy="4525963"/>
          </a:xfrm>
        </p:spPr>
        <p:txBody>
          <a:bodyPr>
            <a:normAutofit/>
          </a:bodyPr>
          <a:lstStyle/>
          <a:p>
            <a:pPr marL="0" indent="0">
              <a:buNone/>
            </a:pPr>
            <a:r>
              <a:rPr lang="ar-SA" dirty="0" smtClean="0"/>
              <a:t>وأضاف رئيس التحرير أنه يفضل الأخبار السياسية </a:t>
            </a:r>
            <a:r>
              <a:rPr lang="ar-SA" dirty="0" err="1" smtClean="0"/>
              <a:t>دائماً.</a:t>
            </a:r>
            <a:r>
              <a:rPr lang="ar-SA" dirty="0" smtClean="0"/>
              <a:t> </a:t>
            </a:r>
          </a:p>
          <a:p>
            <a:pPr marL="0" indent="0">
              <a:buNone/>
            </a:pPr>
            <a:endParaRPr lang="ar-SA" dirty="0" smtClean="0"/>
          </a:p>
          <a:p>
            <a:pPr marL="0" indent="0">
              <a:buNone/>
            </a:pPr>
            <a:r>
              <a:rPr lang="ar-SA" dirty="0" smtClean="0"/>
              <a:t>وفي نفس الوقت لا يحبذ أنواع أخرى من الأخبار، مثل أخبار الإثارة، وأخبار الجريمة </a:t>
            </a:r>
            <a:r>
              <a:rPr lang="ar-SA" dirty="0" err="1" smtClean="0"/>
              <a:t>والإنتحار</a:t>
            </a:r>
            <a:r>
              <a:rPr lang="ar-SA" dirty="0" smtClean="0"/>
              <a:t>، ويفضل، كذلك، الأخبار التي تأتي على شكل قصة مشوقة، وليس فيها الكثير من الإحصائيات والأرقام.</a:t>
            </a:r>
          </a:p>
          <a:p>
            <a:pPr marL="0" indent="0">
              <a:buNone/>
            </a:pPr>
            <a:endParaRPr lang="ar-SA" dirty="0"/>
          </a:p>
        </p:txBody>
      </p:sp>
    </p:spTree>
    <p:extLst>
      <p:ext uri="{BB962C8B-B14F-4D97-AF65-F5344CB8AC3E}">
        <p14:creationId xmlns:p14="http://schemas.microsoft.com/office/powerpoint/2010/main" val="1475003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C00000"/>
                </a:solidFill>
              </a:rPr>
              <a:t>نموذج حارس البوابة</a:t>
            </a:r>
            <a:endParaRPr lang="ar-SA" sz="4000" dirty="0">
              <a:solidFill>
                <a:srgbClr val="C00000"/>
              </a:solidFill>
            </a:endParaRPr>
          </a:p>
        </p:txBody>
      </p:sp>
      <p:pic>
        <p:nvPicPr>
          <p:cNvPr id="4" name="عنصر نائب للمحتوى 3" descr="images.jpg"/>
          <p:cNvPicPr>
            <a:picLocks noGrp="1" noChangeAspect="1"/>
          </p:cNvPicPr>
          <p:nvPr>
            <p:ph idx="1"/>
          </p:nvPr>
        </p:nvPicPr>
        <p:blipFill>
          <a:blip r:embed="rId2" cstate="print"/>
          <a:srcRect r="40426"/>
          <a:stretch>
            <a:fillRect/>
          </a:stretch>
        </p:blipFill>
        <p:spPr>
          <a:xfrm>
            <a:off x="827584" y="1844824"/>
            <a:ext cx="7202638" cy="2394088"/>
          </a:xfrm>
          <a:ln w="12700">
            <a:solidFill>
              <a:schemeClr val="tx1"/>
            </a:solidFill>
          </a:ln>
        </p:spPr>
      </p:pic>
      <p:sp>
        <p:nvSpPr>
          <p:cNvPr id="5" name="مربع نص 4"/>
          <p:cNvSpPr txBox="1"/>
          <p:nvPr/>
        </p:nvSpPr>
        <p:spPr>
          <a:xfrm>
            <a:off x="2295454" y="4581128"/>
            <a:ext cx="5112297" cy="1569660"/>
          </a:xfrm>
          <a:prstGeom prst="rect">
            <a:avLst/>
          </a:prstGeom>
          <a:noFill/>
        </p:spPr>
        <p:txBody>
          <a:bodyPr wrap="none" rtlCol="1">
            <a:spAutoFit/>
          </a:bodyPr>
          <a:lstStyle/>
          <a:p>
            <a:r>
              <a:rPr lang="ar-SA" sz="3200" dirty="0" smtClean="0"/>
              <a:t>نموذج يوضح </a:t>
            </a:r>
            <a:r>
              <a:rPr lang="ar-SA" sz="3200" dirty="0" err="1" smtClean="0"/>
              <a:t>نظرية </a:t>
            </a:r>
            <a:r>
              <a:rPr lang="ar-SA" sz="3200" dirty="0" smtClean="0"/>
              <a:t>(حارس البوابة</a:t>
            </a:r>
            <a:r>
              <a:rPr lang="ar-SA" sz="3200" dirty="0" err="1" smtClean="0"/>
              <a:t>).</a:t>
            </a:r>
            <a:endParaRPr lang="ar-SA" sz="3200" dirty="0" smtClean="0"/>
          </a:p>
          <a:p>
            <a:r>
              <a:rPr lang="ar-SA" sz="3200" dirty="0" smtClean="0"/>
              <a:t>بعض الأخبار تعبر من </a:t>
            </a:r>
            <a:r>
              <a:rPr lang="ar-SA" sz="3200" dirty="0" err="1" smtClean="0"/>
              <a:t>البوابة،</a:t>
            </a:r>
            <a:r>
              <a:rPr lang="ar-SA" sz="3200" dirty="0" smtClean="0"/>
              <a:t> </a:t>
            </a:r>
          </a:p>
          <a:p>
            <a:r>
              <a:rPr lang="ar-SA" sz="3200" dirty="0" smtClean="0"/>
              <a:t>وبعضها الآخر يتم رفضه.</a:t>
            </a:r>
            <a:endParaRPr lang="ar-SA" sz="3200" dirty="0"/>
          </a:p>
        </p:txBody>
      </p:sp>
    </p:spTree>
    <p:extLst>
      <p:ext uri="{BB962C8B-B14F-4D97-AF65-F5344CB8AC3E}">
        <p14:creationId xmlns:p14="http://schemas.microsoft.com/office/powerpoint/2010/main" val="2910074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العوامل التي تؤثر في حراسة البوابة</a:t>
            </a:r>
            <a:endParaRPr lang="ar-SA" dirty="0">
              <a:solidFill>
                <a:srgbClr val="C00000"/>
              </a:solidFill>
            </a:endParaRPr>
          </a:p>
        </p:txBody>
      </p:sp>
      <p:sp>
        <p:nvSpPr>
          <p:cNvPr id="3" name="عنصر نائب للمحتوى 2"/>
          <p:cNvSpPr>
            <a:spLocks noGrp="1"/>
          </p:cNvSpPr>
          <p:nvPr>
            <p:ph idx="1"/>
          </p:nvPr>
        </p:nvSpPr>
        <p:spPr/>
        <p:txBody>
          <a:bodyPr/>
          <a:lstStyle/>
          <a:p>
            <a:pPr marL="0" indent="0">
              <a:buNone/>
            </a:pPr>
            <a:r>
              <a:rPr lang="ar-SA" dirty="0" smtClean="0"/>
              <a:t>هناك أربعة معايير تؤثر في </a:t>
            </a:r>
            <a:r>
              <a:rPr lang="ar-SA" dirty="0" err="1" smtClean="0"/>
              <a:t>عملية </a:t>
            </a:r>
            <a:r>
              <a:rPr lang="ar-SA" dirty="0" smtClean="0"/>
              <a:t>(حراسة البوابة</a:t>
            </a:r>
            <a:r>
              <a:rPr lang="ar-SA" dirty="0" err="1" smtClean="0"/>
              <a:t>):</a:t>
            </a:r>
            <a:endParaRPr lang="ar-SA" dirty="0" smtClean="0"/>
          </a:p>
          <a:p>
            <a:pPr marL="0" indent="0">
              <a:buNone/>
            </a:pPr>
            <a:endParaRPr lang="ar-SA" dirty="0" smtClean="0"/>
          </a:p>
          <a:p>
            <a:pPr marL="0" indent="0">
              <a:buNone/>
            </a:pPr>
            <a:r>
              <a:rPr lang="ar-SA" sz="4000" dirty="0" smtClean="0">
                <a:solidFill>
                  <a:srgbClr val="002060"/>
                </a:solidFill>
              </a:rPr>
              <a:t>أولاً: معايير </a:t>
            </a:r>
            <a:r>
              <a:rPr lang="ar-SA" sz="4000" dirty="0" err="1" smtClean="0">
                <a:solidFill>
                  <a:srgbClr val="002060"/>
                </a:solidFill>
              </a:rPr>
              <a:t>المجتمع:</a:t>
            </a:r>
            <a:r>
              <a:rPr lang="ar-SA" sz="4000" dirty="0" smtClean="0">
                <a:solidFill>
                  <a:srgbClr val="002060"/>
                </a:solidFill>
              </a:rPr>
              <a:t> </a:t>
            </a:r>
          </a:p>
          <a:p>
            <a:pPr marL="0" indent="0">
              <a:buNone/>
            </a:pPr>
            <a:r>
              <a:rPr lang="ar-SA" dirty="0" smtClean="0"/>
              <a:t>وهي الدين والعادات والتقاليد.كل وسيلة إعلامية يجب أن تتوافق مع عادات وتقاليد المجتمع الذي تخدمه.</a:t>
            </a:r>
            <a:endParaRPr lang="ar-SA" dirty="0"/>
          </a:p>
        </p:txBody>
      </p:sp>
    </p:spTree>
    <p:extLst>
      <p:ext uri="{BB962C8B-B14F-4D97-AF65-F5344CB8AC3E}">
        <p14:creationId xmlns:p14="http://schemas.microsoft.com/office/powerpoint/2010/main" val="4207360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ثانياً: معايير </a:t>
            </a:r>
            <a:r>
              <a:rPr lang="ar-SA" sz="4000" dirty="0" err="1" smtClean="0">
                <a:solidFill>
                  <a:srgbClr val="002060"/>
                </a:solidFill>
              </a:rPr>
              <a:t>المهنة:</a:t>
            </a:r>
            <a:endParaRPr lang="ar-SA" sz="4000" dirty="0" smtClean="0">
              <a:solidFill>
                <a:srgbClr val="002060"/>
              </a:solidFill>
            </a:endParaRPr>
          </a:p>
          <a:p>
            <a:pPr marL="0" indent="0">
              <a:buNone/>
            </a:pPr>
            <a:r>
              <a:rPr lang="ar-SA" dirty="0" smtClean="0"/>
              <a:t>مثل سياسة الوسيلة، ومصادر الأخبار </a:t>
            </a:r>
            <a:r>
              <a:rPr lang="ar-SA" dirty="0" err="1" smtClean="0"/>
              <a:t>المتاحة </a:t>
            </a:r>
            <a:r>
              <a:rPr lang="ar-SA" dirty="0" smtClean="0"/>
              <a:t>(هل هي كثيرة أم قليلة، هل هي متنوعة، هل هي </a:t>
            </a:r>
            <a:r>
              <a:rPr lang="ar-SA" dirty="0" err="1" smtClean="0"/>
              <a:t>رسمية؟</a:t>
            </a:r>
            <a:r>
              <a:rPr lang="ar-SA" dirty="0" smtClean="0"/>
              <a:t> </a:t>
            </a:r>
            <a:r>
              <a:rPr lang="ar-SA" dirty="0" err="1" smtClean="0"/>
              <a:t>إلخ</a:t>
            </a:r>
            <a:r>
              <a:rPr lang="ar-SA" dirty="0" smtClean="0"/>
              <a:t>) وضغوط العمل على الصحفي، وظروف المنافسة، ومتطلبات سرعة </a:t>
            </a:r>
            <a:r>
              <a:rPr lang="ar-SA" dirty="0" err="1" smtClean="0"/>
              <a:t>النشر.</a:t>
            </a:r>
            <a:r>
              <a:rPr lang="ar-SA" dirty="0" smtClean="0"/>
              <a:t> </a:t>
            </a:r>
            <a:endParaRPr lang="ar-SA" dirty="0"/>
          </a:p>
        </p:txBody>
      </p:sp>
    </p:spTree>
    <p:extLst>
      <p:ext uri="{BB962C8B-B14F-4D97-AF65-F5344CB8AC3E}">
        <p14:creationId xmlns:p14="http://schemas.microsoft.com/office/powerpoint/2010/main" val="2948763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ثالثاً:معايير </a:t>
            </a:r>
            <a:r>
              <a:rPr lang="ar-SA" sz="4000" dirty="0" err="1" smtClean="0">
                <a:solidFill>
                  <a:srgbClr val="002060"/>
                </a:solidFill>
              </a:rPr>
              <a:t>شخصية:</a:t>
            </a:r>
            <a:endParaRPr lang="ar-SA" sz="4000" dirty="0" smtClean="0">
              <a:solidFill>
                <a:srgbClr val="002060"/>
              </a:solidFill>
            </a:endParaRPr>
          </a:p>
          <a:p>
            <a:pPr marL="0" indent="0">
              <a:buNone/>
            </a:pPr>
            <a:r>
              <a:rPr lang="ar-SA" dirty="0" smtClean="0"/>
              <a:t>مثل مؤهلات الصحفي أو الإعلامي نفسه، وقدراته ومهاراته، وكذلك </a:t>
            </a:r>
            <a:r>
              <a:rPr lang="ar-SA" dirty="0" err="1" smtClean="0"/>
              <a:t>إتجاهاته</a:t>
            </a:r>
            <a:r>
              <a:rPr lang="ar-SA" dirty="0" smtClean="0"/>
              <a:t> الشخصية، والإجتماعية، والفكرية، والدينية.</a:t>
            </a:r>
          </a:p>
        </p:txBody>
      </p:sp>
    </p:spTree>
    <p:extLst>
      <p:ext uri="{BB962C8B-B14F-4D97-AF65-F5344CB8AC3E}">
        <p14:creationId xmlns:p14="http://schemas.microsoft.com/office/powerpoint/2010/main" val="66457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رابعاً: معايير الجمهور</a:t>
            </a:r>
          </a:p>
          <a:p>
            <a:pPr marL="0" indent="0">
              <a:buNone/>
            </a:pPr>
            <a:r>
              <a:rPr lang="ar-SA" dirty="0" smtClean="0"/>
              <a:t>الوسيلة تحاول إرضاء رغبات الجمهور، فتنشر ما تعتقد أنه مناسب للجمهور، وما يجذب أكبر عدد من الجمهور، وينطبق ذلك بوضوح على الوسائل التجارية التي تعتمد في دخلها المادي على جذب أكبر عدد من </a:t>
            </a:r>
            <a:r>
              <a:rPr lang="ar-SA" dirty="0" err="1" smtClean="0"/>
              <a:t>الجمهور.</a:t>
            </a:r>
            <a:r>
              <a:rPr lang="ar-SA" dirty="0" smtClean="0"/>
              <a:t> </a:t>
            </a:r>
            <a:endParaRPr lang="ar-SA" dirty="0"/>
          </a:p>
        </p:txBody>
      </p:sp>
    </p:spTree>
    <p:extLst>
      <p:ext uri="{BB962C8B-B14F-4D97-AF65-F5344CB8AC3E}">
        <p14:creationId xmlns:p14="http://schemas.microsoft.com/office/powerpoint/2010/main" val="2216477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دور الإنترنت والإعلام الجديد</a:t>
            </a:r>
            <a:endParaRPr lang="ar-SA" dirty="0">
              <a:solidFill>
                <a:srgbClr val="C00000"/>
              </a:solidFill>
            </a:endParaRPr>
          </a:p>
        </p:txBody>
      </p:sp>
      <p:sp>
        <p:nvSpPr>
          <p:cNvPr id="3" name="عنصر نائب للمحتوى 2"/>
          <p:cNvSpPr>
            <a:spLocks noGrp="1"/>
          </p:cNvSpPr>
          <p:nvPr>
            <p:ph idx="1"/>
          </p:nvPr>
        </p:nvSpPr>
        <p:spPr>
          <a:xfrm>
            <a:off x="3923928" y="1600200"/>
            <a:ext cx="4762872" cy="4525963"/>
          </a:xfrm>
        </p:spPr>
        <p:txBody>
          <a:bodyPr/>
          <a:lstStyle/>
          <a:p>
            <a:pPr marL="0" indent="0">
              <a:buNone/>
            </a:pPr>
            <a:r>
              <a:rPr lang="ar-SA" dirty="0" smtClean="0"/>
              <a:t>بعد ظهور الإنترنت والإعلام الجديد، يرى بعض الباحثين أن دور الإعلام التقليدي القديم في حراسة البوابة أصبح أقل من الماضي، حيث يستطيع الجمهور الحصول على أخبار ومعلومات من المواقع والشبكات الإجتماعية والمنتديات والمدونات إذا لم يجدها في الإعلام التقليدي.</a:t>
            </a:r>
            <a:endParaRPr lang="ar-SA" dirty="0"/>
          </a:p>
        </p:txBody>
      </p:sp>
      <p:pic>
        <p:nvPicPr>
          <p:cNvPr id="6" name="صورة 5" descr="social-media-seo11.jpg"/>
          <p:cNvPicPr>
            <a:picLocks noChangeAspect="1"/>
          </p:cNvPicPr>
          <p:nvPr/>
        </p:nvPicPr>
        <p:blipFill>
          <a:blip r:embed="rId2" cstate="print"/>
          <a:stretch>
            <a:fillRect/>
          </a:stretch>
        </p:blipFill>
        <p:spPr>
          <a:xfrm>
            <a:off x="611560" y="1772816"/>
            <a:ext cx="2848738" cy="2376264"/>
          </a:xfrm>
          <a:prstGeom prst="rect">
            <a:avLst/>
          </a:prstGeom>
        </p:spPr>
      </p:pic>
    </p:spTree>
    <p:extLst>
      <p:ext uri="{BB962C8B-B14F-4D97-AF65-F5344CB8AC3E}">
        <p14:creationId xmlns:p14="http://schemas.microsoft.com/office/powerpoint/2010/main" val="153736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وتحاول الصحف التقليدية ومحطات الإذاعة والتلفزيون من خلال مواقعها على الإنترنت جذب الجمهور من خلال إعطائهم مجال أكبر في إختيار الأخبار التي تهمهم، والتفاعل مع الجريدة في إبداء آرائهم.</a:t>
            </a:r>
            <a:endParaRPr lang="ar-SA" dirty="0"/>
          </a:p>
        </p:txBody>
      </p:sp>
      <p:pic>
        <p:nvPicPr>
          <p:cNvPr id="4" name="صورة 3" descr="bbcnewswebsite_226.jpg"/>
          <p:cNvPicPr>
            <a:picLocks noChangeAspect="1"/>
          </p:cNvPicPr>
          <p:nvPr/>
        </p:nvPicPr>
        <p:blipFill>
          <a:blip r:embed="rId2" cstate="print"/>
          <a:stretch>
            <a:fillRect/>
          </a:stretch>
        </p:blipFill>
        <p:spPr>
          <a:xfrm>
            <a:off x="539552" y="1700808"/>
            <a:ext cx="2664296" cy="2004116"/>
          </a:xfrm>
          <a:prstGeom prst="rect">
            <a:avLst/>
          </a:prstGeom>
        </p:spPr>
      </p:pic>
    </p:spTree>
    <p:extLst>
      <p:ext uri="{BB962C8B-B14F-4D97-AF65-F5344CB8AC3E}">
        <p14:creationId xmlns:p14="http://schemas.microsoft.com/office/powerpoint/2010/main" val="533419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23928" y="1600200"/>
            <a:ext cx="4762872" cy="4525963"/>
          </a:xfrm>
        </p:spPr>
        <p:txBody>
          <a:bodyPr>
            <a:normAutofit/>
          </a:bodyPr>
          <a:lstStyle/>
          <a:p>
            <a:pPr marL="0" indent="0">
              <a:buNone/>
            </a:pPr>
            <a:r>
              <a:rPr lang="ar-SA" dirty="0" smtClean="0"/>
              <a:t>من جهة أخرى،  </a:t>
            </a:r>
            <a:r>
              <a:rPr lang="ar-SA" dirty="0" err="1" smtClean="0"/>
              <a:t>إنتقل</a:t>
            </a:r>
            <a:r>
              <a:rPr lang="ar-SA" dirty="0" smtClean="0"/>
              <a:t> </a:t>
            </a:r>
            <a:r>
              <a:rPr lang="ar-SA" dirty="0" err="1" smtClean="0"/>
              <a:t>مفهوم </a:t>
            </a:r>
            <a:r>
              <a:rPr lang="ar-SA" dirty="0" smtClean="0"/>
              <a:t>(حراسة البوابة) إلى الإنترنت والإعلام </a:t>
            </a:r>
            <a:r>
              <a:rPr lang="ar-SA" dirty="0" err="1" smtClean="0"/>
              <a:t>الجديد.</a:t>
            </a:r>
            <a:r>
              <a:rPr lang="ar-SA" dirty="0" smtClean="0"/>
              <a:t> وأصبح الجمهور هو نفسه يقوم بدور حارس البوابة في بعض </a:t>
            </a:r>
            <a:r>
              <a:rPr lang="ar-SA" dirty="0" err="1" smtClean="0"/>
              <a:t>الحالات.</a:t>
            </a:r>
            <a:r>
              <a:rPr lang="ar-SA" dirty="0" smtClean="0"/>
              <a:t> مثلاً، أصحاب المنتديات والمدونات يراقبون مواقعهم من خلال مشرفين يتابعون محتوى التعليقات والأخبار وقد يحذفون أو يعدلون </a:t>
            </a:r>
            <a:r>
              <a:rPr lang="ar-SA" dirty="0" err="1" smtClean="0"/>
              <a:t>بعضها.</a:t>
            </a:r>
            <a:r>
              <a:rPr lang="ar-SA" dirty="0" smtClean="0"/>
              <a:t> </a:t>
            </a:r>
          </a:p>
        </p:txBody>
      </p:sp>
      <p:pic>
        <p:nvPicPr>
          <p:cNvPr id="4" name="صورة 3" descr="blogging.jpg"/>
          <p:cNvPicPr>
            <a:picLocks noChangeAspect="1"/>
          </p:cNvPicPr>
          <p:nvPr/>
        </p:nvPicPr>
        <p:blipFill>
          <a:blip r:embed="rId2" cstate="print"/>
          <a:stretch>
            <a:fillRect/>
          </a:stretch>
        </p:blipFill>
        <p:spPr>
          <a:xfrm>
            <a:off x="755576" y="1556792"/>
            <a:ext cx="2524221" cy="2518919"/>
          </a:xfrm>
          <a:prstGeom prst="rect">
            <a:avLst/>
          </a:prstGeom>
        </p:spPr>
      </p:pic>
    </p:spTree>
    <p:extLst>
      <p:ext uri="{BB962C8B-B14F-4D97-AF65-F5344CB8AC3E}">
        <p14:creationId xmlns:p14="http://schemas.microsoft.com/office/powerpoint/2010/main" val="52410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002060"/>
                </a:solidFill>
              </a:rPr>
              <a:t>نظرية </a:t>
            </a:r>
            <a:r>
              <a:rPr lang="ar-SA" sz="4000" dirty="0" err="1" smtClean="0">
                <a:solidFill>
                  <a:srgbClr val="002060"/>
                </a:solidFill>
              </a:rPr>
              <a:t>الإنتشار</a:t>
            </a:r>
            <a:r>
              <a:rPr lang="ar-SA" sz="4000" dirty="0" smtClean="0">
                <a:solidFill>
                  <a:srgbClr val="002060"/>
                </a:solidFill>
              </a:rPr>
              <a:t> تحاول الإجابة على الأسئلة التالية</a:t>
            </a:r>
            <a:endParaRPr lang="ar-SA" sz="4000" dirty="0">
              <a:solidFill>
                <a:srgbClr val="002060"/>
              </a:solidFill>
            </a:endParaRPr>
          </a:p>
        </p:txBody>
      </p:sp>
      <p:sp>
        <p:nvSpPr>
          <p:cNvPr id="3" name="عنصر نائب للمحتوى 2"/>
          <p:cNvSpPr>
            <a:spLocks noGrp="1"/>
          </p:cNvSpPr>
          <p:nvPr>
            <p:ph idx="1"/>
          </p:nvPr>
        </p:nvSpPr>
        <p:spPr>
          <a:xfrm>
            <a:off x="3707904" y="1600200"/>
            <a:ext cx="4978896" cy="4525963"/>
          </a:xfrm>
        </p:spPr>
        <p:txBody>
          <a:bodyPr>
            <a:normAutofit/>
          </a:bodyPr>
          <a:lstStyle/>
          <a:p>
            <a:pPr marL="0" indent="0">
              <a:buNone/>
            </a:pPr>
            <a:r>
              <a:rPr lang="ar-SA" dirty="0" smtClean="0"/>
              <a:t>1- متى تبدأ الفكرة </a:t>
            </a:r>
            <a:r>
              <a:rPr lang="ar-SA" dirty="0" err="1" smtClean="0"/>
              <a:t>بالإنتشار</a:t>
            </a:r>
            <a:r>
              <a:rPr lang="ar-SA" dirty="0" smtClean="0"/>
              <a:t> في مجتمع معين؟</a:t>
            </a:r>
          </a:p>
          <a:p>
            <a:pPr marL="0" indent="0">
              <a:buNone/>
            </a:pPr>
            <a:endParaRPr lang="ar-SA" dirty="0" smtClean="0"/>
          </a:p>
          <a:p>
            <a:pPr marL="0" indent="0">
              <a:buNone/>
            </a:pPr>
            <a:r>
              <a:rPr lang="ar-SA" dirty="0" smtClean="0"/>
              <a:t>2- ما مدى سرعة إنتشار الفكرة أو </a:t>
            </a:r>
            <a:r>
              <a:rPr lang="ar-SA" dirty="0" err="1" smtClean="0"/>
              <a:t>الإختراع</a:t>
            </a:r>
            <a:r>
              <a:rPr lang="ar-SA" dirty="0" smtClean="0"/>
              <a:t> بعد دخولها للمجتمع لأول مرة؟</a:t>
            </a:r>
          </a:p>
          <a:p>
            <a:pPr marL="0" indent="0">
              <a:buNone/>
            </a:pPr>
            <a:endParaRPr lang="ar-SA" dirty="0" smtClean="0"/>
          </a:p>
        </p:txBody>
      </p:sp>
      <p:pic>
        <p:nvPicPr>
          <p:cNvPr id="4" name="صورة 3" descr="purzen_Icon_with_question_mark.69152232_std.png"/>
          <p:cNvPicPr>
            <a:picLocks noChangeAspect="1"/>
          </p:cNvPicPr>
          <p:nvPr/>
        </p:nvPicPr>
        <p:blipFill>
          <a:blip r:embed="rId2" cstate="print"/>
          <a:stretch>
            <a:fillRect/>
          </a:stretch>
        </p:blipFill>
        <p:spPr>
          <a:xfrm flipH="1">
            <a:off x="1115616" y="1988840"/>
            <a:ext cx="1260140" cy="108012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07904" y="1600200"/>
            <a:ext cx="4978896" cy="4525963"/>
          </a:xfrm>
        </p:spPr>
        <p:txBody>
          <a:bodyPr/>
          <a:lstStyle/>
          <a:p>
            <a:r>
              <a:rPr lang="ar-SA" dirty="0" smtClean="0"/>
              <a:t>كذلك، كل فرد لديه حساب </a:t>
            </a:r>
            <a:r>
              <a:rPr lang="ar-SA" dirty="0" err="1" smtClean="0"/>
              <a:t>على </a:t>
            </a:r>
            <a:r>
              <a:rPr lang="ar-SA" dirty="0" smtClean="0"/>
              <a:t>(فيسبوك) </a:t>
            </a:r>
            <a:r>
              <a:rPr lang="ar-SA" dirty="0" err="1" smtClean="0"/>
              <a:t>أو </a:t>
            </a:r>
            <a:r>
              <a:rPr lang="ar-SA" dirty="0" smtClean="0"/>
              <a:t>(</a:t>
            </a:r>
            <a:r>
              <a:rPr lang="ar-SA" dirty="0" err="1" smtClean="0"/>
              <a:t>تويتر</a:t>
            </a:r>
            <a:r>
              <a:rPr lang="ar-SA" dirty="0" smtClean="0"/>
              <a:t>)، أو غيرها من شبكات التواصل الإجتماعي، يقوم بحراسة البوابة لصفحته الخاصة، فيضيف أصدقاء أو تابعين، ويحذف أصدقاء أو تابعين، بحسب وجهة نظره الخاصة.</a:t>
            </a:r>
          </a:p>
          <a:p>
            <a:endParaRPr lang="ar-SA" dirty="0"/>
          </a:p>
        </p:txBody>
      </p:sp>
      <p:pic>
        <p:nvPicPr>
          <p:cNvPr id="4" name="صورة 3" descr="twitter-facebook-google-thumb.png"/>
          <p:cNvPicPr>
            <a:picLocks noChangeAspect="1"/>
          </p:cNvPicPr>
          <p:nvPr/>
        </p:nvPicPr>
        <p:blipFill>
          <a:blip r:embed="rId2" cstate="print"/>
          <a:stretch>
            <a:fillRect/>
          </a:stretch>
        </p:blipFill>
        <p:spPr>
          <a:xfrm>
            <a:off x="827585" y="1772816"/>
            <a:ext cx="2376264" cy="2340619"/>
          </a:xfrm>
          <a:prstGeom prst="rect">
            <a:avLst/>
          </a:prstGeom>
        </p:spPr>
      </p:pic>
    </p:spTree>
    <p:extLst>
      <p:ext uri="{BB962C8B-B14F-4D97-AF65-F5344CB8AC3E}">
        <p14:creationId xmlns:p14="http://schemas.microsoft.com/office/powerpoint/2010/main" val="323310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59832" y="692696"/>
            <a:ext cx="5626968" cy="5433467"/>
          </a:xfrm>
        </p:spPr>
        <p:txBody>
          <a:bodyPr>
            <a:normAutofit lnSpcReduction="10000"/>
          </a:bodyPr>
          <a:lstStyle/>
          <a:p>
            <a:pPr marL="0" indent="0">
              <a:buNone/>
            </a:pPr>
            <a:r>
              <a:rPr lang="ar-SA" sz="4000" dirty="0" smtClean="0">
                <a:solidFill>
                  <a:srgbClr val="002060"/>
                </a:solidFill>
              </a:rPr>
              <a:t>الخلاصة</a:t>
            </a:r>
          </a:p>
          <a:p>
            <a:pPr marL="0" indent="0">
              <a:buNone/>
            </a:pPr>
            <a:r>
              <a:rPr lang="ar-SA" dirty="0" err="1" smtClean="0"/>
              <a:t>نظرية </a:t>
            </a:r>
            <a:r>
              <a:rPr lang="ar-SA" dirty="0" smtClean="0"/>
              <a:t>(حارس البوابة) تقول أن القائم بالإتصال يقوم بفرز وغربلة الأخبار قبل نشرها، ثم ينشر منها فقط ما يرى هو أنه جدير بالنشر، وفق معايير شخصية </a:t>
            </a:r>
            <a:r>
              <a:rPr lang="ar-SA" dirty="0" err="1" smtClean="0"/>
              <a:t>وإجتماعية</a:t>
            </a:r>
            <a:r>
              <a:rPr lang="ar-SA" dirty="0" smtClean="0"/>
              <a:t> وسياسية محددة.</a:t>
            </a:r>
          </a:p>
          <a:p>
            <a:pPr marL="0" indent="0">
              <a:buNone/>
            </a:pPr>
            <a:r>
              <a:rPr lang="ar-SA" dirty="0" smtClean="0"/>
              <a:t>وبعد إنتشار الإنترنت، تقلص دور حارس البوابة إلى حد ما، وفي نفس الوقت ظهر مفهوم الجمهور كحارس بوابة في المواقع الإليكترونية التي يشرف عليها أفراد من الجمهور </a:t>
            </a:r>
            <a:r>
              <a:rPr lang="ar-SA" smtClean="0"/>
              <a:t>بأنفسهم.</a:t>
            </a:r>
            <a:endParaRPr lang="ar-SA" dirty="0"/>
          </a:p>
        </p:txBody>
      </p:sp>
      <p:pic>
        <p:nvPicPr>
          <p:cNvPr id="5" name="صورة 4" descr="MASS MEDIA 3.jpg"/>
          <p:cNvPicPr>
            <a:picLocks noChangeAspect="1"/>
          </p:cNvPicPr>
          <p:nvPr/>
        </p:nvPicPr>
        <p:blipFill>
          <a:blip r:embed="rId2" cstate="print"/>
          <a:stretch>
            <a:fillRect/>
          </a:stretch>
        </p:blipFill>
        <p:spPr>
          <a:xfrm>
            <a:off x="395536" y="1124744"/>
            <a:ext cx="2725404" cy="1800200"/>
          </a:xfrm>
          <a:prstGeom prst="rect">
            <a:avLst/>
          </a:prstGeom>
        </p:spPr>
      </p:pic>
    </p:spTree>
    <p:extLst>
      <p:ext uri="{BB962C8B-B14F-4D97-AF65-F5344CB8AC3E}">
        <p14:creationId xmlns:p14="http://schemas.microsoft.com/office/powerpoint/2010/main" val="550921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642918"/>
            <a:ext cx="7772400" cy="1470025"/>
          </a:xfrm>
        </p:spPr>
        <p:txBody>
          <a:bodyPr>
            <a:normAutofit fontScale="90000"/>
          </a:bodyPr>
          <a:lstStyle/>
          <a:p>
            <a:r>
              <a:rPr lang="ar-SA" dirty="0" smtClean="0">
                <a:solidFill>
                  <a:schemeClr val="accent3">
                    <a:lumMod val="50000"/>
                  </a:schemeClr>
                </a:solidFill>
              </a:rPr>
              <a:t>نظريات الإتصال</a:t>
            </a:r>
            <a:r>
              <a:rPr lang="ar-SA" dirty="0" smtClean="0"/>
              <a:t/>
            </a:r>
            <a:br>
              <a:rPr lang="ar-SA" dirty="0" smtClean="0"/>
            </a:br>
            <a:r>
              <a:rPr lang="ar-SA" sz="3600" dirty="0" smtClean="0">
                <a:solidFill>
                  <a:schemeClr val="accent2">
                    <a:lumMod val="50000"/>
                  </a:schemeClr>
                </a:solidFill>
              </a:rPr>
              <a:t>المحاضرة الحادية عشر</a:t>
            </a:r>
            <a:r>
              <a:rPr lang="ar-SA" dirty="0" smtClean="0"/>
              <a:t/>
            </a:r>
            <a:br>
              <a:rPr lang="ar-SA" dirty="0" smtClean="0"/>
            </a:br>
            <a:r>
              <a:rPr lang="ar-SA" sz="4900" dirty="0" smtClean="0">
                <a:solidFill>
                  <a:srgbClr val="002060"/>
                </a:solidFill>
              </a:rPr>
              <a:t>نظرية ترتيب الأولويات</a:t>
            </a:r>
            <a:endParaRPr lang="en-US" sz="4900" dirty="0">
              <a:solidFill>
                <a:srgbClr val="002060"/>
              </a:solidFill>
            </a:endParaRPr>
          </a:p>
        </p:txBody>
      </p:sp>
      <p:pic>
        <p:nvPicPr>
          <p:cNvPr id="4" name="صورة 3" descr="000060159.jpg"/>
          <p:cNvPicPr>
            <a:picLocks noChangeAspect="1"/>
          </p:cNvPicPr>
          <p:nvPr/>
        </p:nvPicPr>
        <p:blipFill>
          <a:blip r:embed="rId2" cstate="print"/>
          <a:stretch>
            <a:fillRect/>
          </a:stretch>
        </p:blipFill>
        <p:spPr>
          <a:xfrm>
            <a:off x="2771800" y="2420888"/>
            <a:ext cx="3500462" cy="2341917"/>
          </a:xfrm>
          <a:prstGeom prst="rect">
            <a:avLst/>
          </a:prstGeom>
          <a:ln w="9525">
            <a:solidFill>
              <a:schemeClr val="tx1"/>
            </a:solidFill>
          </a:ln>
        </p:spPr>
      </p:pic>
    </p:spTree>
    <p:extLst>
      <p:ext uri="{BB962C8B-B14F-4D97-AF65-F5344CB8AC3E}">
        <p14:creationId xmlns:p14="http://schemas.microsoft.com/office/powerpoint/2010/main" val="48203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مقدمة</a:t>
            </a:r>
            <a:endParaRPr lang="en-US" dirty="0">
              <a:solidFill>
                <a:srgbClr val="002060"/>
              </a:solidFill>
            </a:endParaRPr>
          </a:p>
        </p:txBody>
      </p:sp>
      <p:sp>
        <p:nvSpPr>
          <p:cNvPr id="3" name="عنصر نائب للمحتوى 2"/>
          <p:cNvSpPr>
            <a:spLocks noGrp="1"/>
          </p:cNvSpPr>
          <p:nvPr>
            <p:ph idx="1"/>
          </p:nvPr>
        </p:nvSpPr>
        <p:spPr>
          <a:xfrm>
            <a:off x="2699792" y="1600200"/>
            <a:ext cx="5987008" cy="4525963"/>
          </a:xfrm>
        </p:spPr>
        <p:txBody>
          <a:bodyPr>
            <a:normAutofit lnSpcReduction="10000"/>
          </a:bodyPr>
          <a:lstStyle/>
          <a:p>
            <a:pPr marL="0" indent="0" algn="r" rtl="1">
              <a:buNone/>
            </a:pPr>
            <a:r>
              <a:rPr lang="ar-SA" dirty="0" smtClean="0"/>
              <a:t>نظرية (ترتيب الأولويات)، وتسمى أيضاً (تحديد الأجندة </a:t>
            </a:r>
            <a:r>
              <a:rPr lang="en-US" sz="2800" dirty="0" smtClean="0"/>
              <a:t>Agenda Setting</a:t>
            </a:r>
            <a:r>
              <a:rPr lang="ar-SA" sz="2800" dirty="0" smtClean="0"/>
              <a:t>) </a:t>
            </a:r>
            <a:r>
              <a:rPr lang="ar-SA" dirty="0" smtClean="0"/>
              <a:t>هي، في الواقع، </a:t>
            </a:r>
            <a:r>
              <a:rPr lang="ar-SA" dirty="0" err="1" smtClean="0"/>
              <a:t>إمتداد</a:t>
            </a:r>
            <a:r>
              <a:rPr lang="ar-SA" dirty="0" smtClean="0"/>
              <a:t> </a:t>
            </a:r>
            <a:r>
              <a:rPr lang="ar-SA" dirty="0" err="1" smtClean="0"/>
              <a:t>وإستكمال</a:t>
            </a:r>
            <a:r>
              <a:rPr lang="ar-SA" dirty="0" smtClean="0"/>
              <a:t> </a:t>
            </a:r>
            <a:r>
              <a:rPr lang="ar-SA" dirty="0" err="1" smtClean="0"/>
              <a:t>لنظرية </a:t>
            </a:r>
            <a:r>
              <a:rPr lang="ar-SA" dirty="0" smtClean="0"/>
              <a:t>(حارس البوابة) التي تحدثنا عنها في المحاضرة السابقة.</a:t>
            </a:r>
          </a:p>
          <a:p>
            <a:pPr marL="0" indent="0" algn="r" rtl="1">
              <a:buNone/>
            </a:pPr>
            <a:endParaRPr lang="ar-SA" dirty="0" smtClean="0"/>
          </a:p>
          <a:p>
            <a:pPr marL="0" indent="0" algn="r" rtl="1">
              <a:buNone/>
            </a:pPr>
            <a:r>
              <a:rPr lang="ar-SA" dirty="0" smtClean="0"/>
              <a:t>نظرية (ترتيب الأولويات - تحديد الأجندة) تقول أن وسائل الإعلام لها القدرة على تحديد إهتمامات الناس بالقضايا العامة.</a:t>
            </a:r>
            <a:endParaRPr lang="en-US" dirty="0"/>
          </a:p>
        </p:txBody>
      </p:sp>
      <p:pic>
        <p:nvPicPr>
          <p:cNvPr id="4" name="صورة 3" descr="news.jpg"/>
          <p:cNvPicPr>
            <a:picLocks noChangeAspect="1"/>
          </p:cNvPicPr>
          <p:nvPr/>
        </p:nvPicPr>
        <p:blipFill>
          <a:blip r:embed="rId2" cstate="print"/>
          <a:stretch>
            <a:fillRect/>
          </a:stretch>
        </p:blipFill>
        <p:spPr>
          <a:xfrm>
            <a:off x="467544" y="1628800"/>
            <a:ext cx="2409056" cy="1806792"/>
          </a:xfrm>
          <a:prstGeom prst="rect">
            <a:avLst/>
          </a:prstGeom>
        </p:spPr>
      </p:pic>
    </p:spTree>
    <p:extLst>
      <p:ext uri="{BB962C8B-B14F-4D97-AF65-F5344CB8AC3E}">
        <p14:creationId xmlns:p14="http://schemas.microsoft.com/office/powerpoint/2010/main" val="879142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r" rtl="1">
              <a:buNone/>
            </a:pPr>
            <a:r>
              <a:rPr lang="ar-SA" dirty="0" smtClean="0"/>
              <a:t>فإذا قامت وسائل الإعلام بالتركيز على قضية معينة بشكل واضح وقوي، فإن الجمهور سيعتقد أن هذه القضية مهمة.</a:t>
            </a:r>
          </a:p>
          <a:p>
            <a:pPr marL="0" indent="0" algn="r" rtl="1">
              <a:buNone/>
            </a:pPr>
            <a:r>
              <a:rPr lang="ar-SA" dirty="0" smtClean="0"/>
              <a:t>فالجرائد، مثلاً، تركز على بعض القضايا عن طريق وضعها في الصفحة الأولى، مثلاً، وكتابة عناوينها بشكل كبير وواضح، وتخصيص مساحة كبيرة لها. وكذلك تحدد محطات الإذاعة والتلفزيون أهمية الأخبار عن طريق وضعها في مقدمة النشرة وتخصيص وقت طويل لها.</a:t>
            </a:r>
            <a:endParaRPr lang="en-US" dirty="0"/>
          </a:p>
        </p:txBody>
      </p:sp>
    </p:spTree>
    <p:extLst>
      <p:ext uri="{BB962C8B-B14F-4D97-AF65-F5344CB8AC3E}">
        <p14:creationId xmlns:p14="http://schemas.microsoft.com/office/powerpoint/2010/main" val="2748013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بداية النظرية</a:t>
            </a:r>
            <a:endParaRPr lang="en-US" dirty="0">
              <a:solidFill>
                <a:srgbClr val="002060"/>
              </a:solidFill>
            </a:endParaRPr>
          </a:p>
        </p:txBody>
      </p:sp>
      <p:sp>
        <p:nvSpPr>
          <p:cNvPr id="3" name="عنصر نائب للمحتوى 2"/>
          <p:cNvSpPr>
            <a:spLocks noGrp="1"/>
          </p:cNvSpPr>
          <p:nvPr>
            <p:ph idx="1"/>
          </p:nvPr>
        </p:nvSpPr>
        <p:spPr>
          <a:xfrm>
            <a:off x="3571868" y="1600200"/>
            <a:ext cx="5114932" cy="4525963"/>
          </a:xfrm>
        </p:spPr>
        <p:txBody>
          <a:bodyPr>
            <a:normAutofit/>
          </a:bodyPr>
          <a:lstStyle/>
          <a:p>
            <a:pPr marL="0" indent="0" algn="r" rtl="1">
              <a:buNone/>
            </a:pPr>
            <a:r>
              <a:rPr lang="ar-SA" dirty="0" smtClean="0"/>
              <a:t>أول دراسة ظهرت بهذا الإسم قام بهذا باحثان </a:t>
            </a:r>
            <a:r>
              <a:rPr lang="ar-SA" dirty="0" err="1" smtClean="0"/>
              <a:t>هما:</a:t>
            </a:r>
            <a:endParaRPr lang="ar-SA" dirty="0" smtClean="0"/>
          </a:p>
          <a:p>
            <a:pPr marL="0" indent="0" algn="r" rtl="1">
              <a:buNone/>
            </a:pPr>
            <a:r>
              <a:rPr lang="ar-SA" dirty="0" smtClean="0"/>
              <a:t>ماكس </a:t>
            </a:r>
            <a:r>
              <a:rPr lang="ar-SA" dirty="0" err="1" smtClean="0"/>
              <a:t>مكومبس</a:t>
            </a:r>
            <a:r>
              <a:rPr lang="ar-SA" dirty="0" smtClean="0"/>
              <a:t> </a:t>
            </a:r>
            <a:r>
              <a:rPr lang="en-US" sz="2800" dirty="0" smtClean="0"/>
              <a:t>Max McCombs</a:t>
            </a:r>
            <a:endParaRPr lang="ar-SA" sz="2800" dirty="0" smtClean="0"/>
          </a:p>
          <a:p>
            <a:pPr marL="0" indent="0" algn="r" rtl="1">
              <a:buNone/>
            </a:pPr>
            <a:r>
              <a:rPr lang="ar-SA" dirty="0" err="1" smtClean="0"/>
              <a:t>ودونالد</a:t>
            </a:r>
            <a:r>
              <a:rPr lang="ar-SA" dirty="0" smtClean="0"/>
              <a:t> شاو </a:t>
            </a:r>
            <a:r>
              <a:rPr lang="en-US" sz="2800" dirty="0" smtClean="0"/>
              <a:t>Donald Shaw</a:t>
            </a:r>
            <a:endParaRPr lang="ar-SA" sz="2800" dirty="0" smtClean="0"/>
          </a:p>
          <a:p>
            <a:pPr marL="0" indent="0" algn="r" rtl="1">
              <a:buNone/>
            </a:pPr>
            <a:r>
              <a:rPr lang="ar-SA" dirty="0" smtClean="0"/>
              <a:t>وكانت دراسة على مائة شخص أثناء انتخابات الرئاسة الأمريكية لعام 1968م</a:t>
            </a:r>
          </a:p>
          <a:p>
            <a:pPr marL="0" indent="0" algn="r" rtl="1">
              <a:buNone/>
            </a:pPr>
            <a:r>
              <a:rPr lang="ar-SA" dirty="0" smtClean="0"/>
              <a:t>ونشرت الدراسة في عام 1972م.</a:t>
            </a:r>
            <a:endParaRPr lang="en-US" dirty="0"/>
          </a:p>
        </p:txBody>
      </p:sp>
      <p:pic>
        <p:nvPicPr>
          <p:cNvPr id="4" name="صورة 3" descr="max mccombs.jpg"/>
          <p:cNvPicPr>
            <a:picLocks noChangeAspect="1"/>
          </p:cNvPicPr>
          <p:nvPr/>
        </p:nvPicPr>
        <p:blipFill>
          <a:blip r:embed="rId2" cstate="print"/>
          <a:stretch>
            <a:fillRect/>
          </a:stretch>
        </p:blipFill>
        <p:spPr>
          <a:xfrm>
            <a:off x="827584" y="1196752"/>
            <a:ext cx="1714512" cy="1714512"/>
          </a:xfrm>
          <a:prstGeom prst="rect">
            <a:avLst/>
          </a:prstGeom>
        </p:spPr>
      </p:pic>
      <p:pic>
        <p:nvPicPr>
          <p:cNvPr id="5" name="صورة 4" descr="shawdonaldweb.jpg"/>
          <p:cNvPicPr>
            <a:picLocks noChangeAspect="1"/>
          </p:cNvPicPr>
          <p:nvPr/>
        </p:nvPicPr>
        <p:blipFill>
          <a:blip r:embed="rId3" cstate="print"/>
          <a:stretch>
            <a:fillRect/>
          </a:stretch>
        </p:blipFill>
        <p:spPr>
          <a:xfrm>
            <a:off x="1043608" y="3717032"/>
            <a:ext cx="1285876" cy="1800227"/>
          </a:xfrm>
          <a:prstGeom prst="rect">
            <a:avLst/>
          </a:prstGeom>
        </p:spPr>
      </p:pic>
      <p:sp>
        <p:nvSpPr>
          <p:cNvPr id="6" name="مربع نص 5"/>
          <p:cNvSpPr txBox="1"/>
          <p:nvPr/>
        </p:nvSpPr>
        <p:spPr>
          <a:xfrm>
            <a:off x="683568" y="3068960"/>
            <a:ext cx="1904689"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ماكس </a:t>
            </a:r>
            <a:r>
              <a:rPr lang="ar-SA" sz="2800" dirty="0" err="1" smtClean="0"/>
              <a:t>مكومبس</a:t>
            </a:r>
            <a:endParaRPr lang="ar-SA" sz="2800" dirty="0"/>
          </a:p>
        </p:txBody>
      </p:sp>
      <p:sp>
        <p:nvSpPr>
          <p:cNvPr id="7" name="مربع نص 6"/>
          <p:cNvSpPr txBox="1"/>
          <p:nvPr/>
        </p:nvSpPr>
        <p:spPr>
          <a:xfrm>
            <a:off x="899592" y="5805264"/>
            <a:ext cx="1354859"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err="1" smtClean="0"/>
              <a:t>دونالد</a:t>
            </a:r>
            <a:r>
              <a:rPr lang="ar-SA" sz="2800" dirty="0" smtClean="0"/>
              <a:t> شاو</a:t>
            </a:r>
            <a:endParaRPr lang="ar-SA" sz="2800" dirty="0"/>
          </a:p>
        </p:txBody>
      </p:sp>
    </p:spTree>
    <p:extLst>
      <p:ext uri="{BB962C8B-B14F-4D97-AF65-F5344CB8AC3E}">
        <p14:creationId xmlns:p14="http://schemas.microsoft.com/office/powerpoint/2010/main" val="285733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707904" y="1600200"/>
            <a:ext cx="4978896" cy="4525963"/>
          </a:xfrm>
        </p:spPr>
        <p:txBody>
          <a:bodyPr/>
          <a:lstStyle/>
          <a:p>
            <a:pPr marL="0" indent="0" algn="r" rtl="1">
              <a:buNone/>
            </a:pPr>
            <a:r>
              <a:rPr lang="ar-SA" dirty="0" smtClean="0"/>
              <a:t>وكانت نتيجة الدراسة أن القضايا التي يعتقد المبحوثون أنها هامة هي نفس القضايا التي كانت وسائل الإعلام تركز </a:t>
            </a:r>
            <a:r>
              <a:rPr lang="ar-SA" dirty="0" err="1" smtClean="0"/>
              <a:t>عليها.</a:t>
            </a:r>
            <a:r>
              <a:rPr lang="ar-SA" dirty="0" smtClean="0"/>
              <a:t> بمعنى أن هناك تطابق بدرجة كبيرة بين ما يقرر الإعلام أنه مهم وما يعتقد الناس أنه مهم.</a:t>
            </a:r>
            <a:endParaRPr lang="en-US" dirty="0"/>
          </a:p>
        </p:txBody>
      </p:sp>
      <p:pic>
        <p:nvPicPr>
          <p:cNvPr id="4" name="صورة 3" descr="1164748034w5Jm57.jpg"/>
          <p:cNvPicPr>
            <a:picLocks noChangeAspect="1"/>
          </p:cNvPicPr>
          <p:nvPr/>
        </p:nvPicPr>
        <p:blipFill>
          <a:blip r:embed="rId2" cstate="print"/>
          <a:stretch>
            <a:fillRect/>
          </a:stretch>
        </p:blipFill>
        <p:spPr>
          <a:xfrm>
            <a:off x="539552" y="1628800"/>
            <a:ext cx="2664296" cy="2664296"/>
          </a:xfrm>
          <a:prstGeom prst="rect">
            <a:avLst/>
          </a:prstGeom>
        </p:spPr>
      </p:pic>
      <p:sp>
        <p:nvSpPr>
          <p:cNvPr id="5" name="مربع نص 4"/>
          <p:cNvSpPr txBox="1"/>
          <p:nvPr/>
        </p:nvSpPr>
        <p:spPr>
          <a:xfrm>
            <a:off x="251520" y="4581128"/>
            <a:ext cx="3118162"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القضايا المهمة في الجريدة</a:t>
            </a:r>
          </a:p>
          <a:p>
            <a:pPr algn="ctr"/>
            <a:r>
              <a:rPr lang="ar-SA" sz="2800" dirty="0" smtClean="0"/>
              <a:t>تصبح مهمة لدى القراء</a:t>
            </a:r>
            <a:endParaRPr lang="ar-SA" sz="2800" dirty="0"/>
          </a:p>
        </p:txBody>
      </p:sp>
    </p:spTree>
    <p:extLst>
      <p:ext uri="{BB962C8B-B14F-4D97-AF65-F5344CB8AC3E}">
        <p14:creationId xmlns:p14="http://schemas.microsoft.com/office/powerpoint/2010/main" val="1268976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707904" y="1600200"/>
            <a:ext cx="4978896" cy="4525963"/>
          </a:xfrm>
        </p:spPr>
        <p:txBody>
          <a:bodyPr/>
          <a:lstStyle/>
          <a:p>
            <a:pPr marL="0" indent="0" algn="r" rtl="1">
              <a:buNone/>
            </a:pPr>
            <a:r>
              <a:rPr lang="ar-SA" dirty="0" smtClean="0"/>
              <a:t>معنى ذلك أن الناس يعتمدون على الإعلام لمعرفة القضايا الهامة، ثم يفكرون </a:t>
            </a:r>
            <a:r>
              <a:rPr lang="ar-SA" dirty="0" err="1" smtClean="0"/>
              <a:t>بها</a:t>
            </a:r>
            <a:r>
              <a:rPr lang="ar-SA" dirty="0" smtClean="0"/>
              <a:t> ويشكلون رأيهم الخاص حولها. فالإعلام لا يشكل الرأي، ولكنه يختار القضايا الهامة للجمهور (وهي وظيفة </a:t>
            </a:r>
            <a:r>
              <a:rPr lang="ar-SA" dirty="0"/>
              <a:t>ح</a:t>
            </a:r>
            <a:r>
              <a:rPr lang="ar-SA" dirty="0" smtClean="0"/>
              <a:t>ارس البوابة التي ذكرنا سابقاً).</a:t>
            </a:r>
          </a:p>
        </p:txBody>
      </p:sp>
      <p:pic>
        <p:nvPicPr>
          <p:cNvPr id="4" name="صورة 3" descr="newspaper.gif"/>
          <p:cNvPicPr>
            <a:picLocks noChangeAspect="1"/>
          </p:cNvPicPr>
          <p:nvPr/>
        </p:nvPicPr>
        <p:blipFill>
          <a:blip r:embed="rId2" cstate="print"/>
          <a:stretch>
            <a:fillRect/>
          </a:stretch>
        </p:blipFill>
        <p:spPr>
          <a:xfrm>
            <a:off x="827584" y="1556792"/>
            <a:ext cx="2241494" cy="2592288"/>
          </a:xfrm>
          <a:prstGeom prst="rect">
            <a:avLst/>
          </a:prstGeom>
        </p:spPr>
      </p:pic>
      <p:sp>
        <p:nvSpPr>
          <p:cNvPr id="5" name="مربع نص 4"/>
          <p:cNvSpPr txBox="1"/>
          <p:nvPr/>
        </p:nvSpPr>
        <p:spPr>
          <a:xfrm>
            <a:off x="1331640" y="4509120"/>
            <a:ext cx="1511953" cy="83099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400" dirty="0" smtClean="0"/>
              <a:t>الاعلام يحدد</a:t>
            </a:r>
          </a:p>
          <a:p>
            <a:r>
              <a:rPr lang="ar-SA" sz="2400" dirty="0" smtClean="0"/>
              <a:t>القضايا الهامة</a:t>
            </a:r>
            <a:endParaRPr lang="ar-SA" sz="2400" dirty="0"/>
          </a:p>
        </p:txBody>
      </p:sp>
    </p:spTree>
    <p:extLst>
      <p:ext uri="{BB962C8B-B14F-4D97-AF65-F5344CB8AC3E}">
        <p14:creationId xmlns:p14="http://schemas.microsoft.com/office/powerpoint/2010/main" val="2726849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923928" y="1600200"/>
            <a:ext cx="4762872" cy="4525963"/>
          </a:xfrm>
        </p:spPr>
        <p:txBody>
          <a:bodyPr/>
          <a:lstStyle/>
          <a:p>
            <a:pPr marL="0" indent="0" algn="r" rtl="1">
              <a:buNone/>
            </a:pPr>
            <a:r>
              <a:rPr lang="ar-SA" dirty="0" smtClean="0"/>
              <a:t>ومعنى ذلك أيضاً أن الإعلام لا ينقل (الواقع) بل ينقل (صورة عن الواقع</a:t>
            </a:r>
            <a:r>
              <a:rPr lang="ar-SA" dirty="0" err="1" smtClean="0"/>
              <a:t>).</a:t>
            </a:r>
            <a:r>
              <a:rPr lang="ar-SA" dirty="0" smtClean="0"/>
              <a:t> وهي صورة غير كاملة، وربما منحازة أيضاً، لأنها تعتمد على إتجاهات </a:t>
            </a:r>
            <a:r>
              <a:rPr lang="ar-SA" dirty="0" err="1" smtClean="0"/>
              <a:t>وأهداف </a:t>
            </a:r>
            <a:r>
              <a:rPr lang="ar-SA" dirty="0" smtClean="0"/>
              <a:t>(حارس البوابة) نفسه.</a:t>
            </a:r>
            <a:endParaRPr lang="en-US" dirty="0" smtClean="0"/>
          </a:p>
          <a:p>
            <a:pPr marL="0" indent="0" algn="r" rtl="1">
              <a:buNone/>
            </a:pPr>
            <a:endParaRPr lang="en-US" dirty="0"/>
          </a:p>
        </p:txBody>
      </p:sp>
      <p:pic>
        <p:nvPicPr>
          <p:cNvPr id="4" name="صورة 3" descr="7618660_600x338.jpg"/>
          <p:cNvPicPr>
            <a:picLocks noChangeAspect="1"/>
          </p:cNvPicPr>
          <p:nvPr/>
        </p:nvPicPr>
        <p:blipFill>
          <a:blip r:embed="rId2" cstate="print"/>
          <a:stretch>
            <a:fillRect/>
          </a:stretch>
        </p:blipFill>
        <p:spPr>
          <a:xfrm>
            <a:off x="611561" y="1628801"/>
            <a:ext cx="3067796" cy="1728192"/>
          </a:xfrm>
          <a:prstGeom prst="rect">
            <a:avLst/>
          </a:prstGeom>
        </p:spPr>
      </p:pic>
    </p:spTree>
    <p:extLst>
      <p:ext uri="{BB962C8B-B14F-4D97-AF65-F5344CB8AC3E}">
        <p14:creationId xmlns:p14="http://schemas.microsoft.com/office/powerpoint/2010/main" val="97875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طريقة إجراء الدراسة</a:t>
            </a:r>
            <a:endParaRPr lang="en-US" dirty="0">
              <a:solidFill>
                <a:srgbClr val="002060"/>
              </a:solidFill>
            </a:endParaRPr>
          </a:p>
        </p:txBody>
      </p:sp>
      <p:sp>
        <p:nvSpPr>
          <p:cNvPr id="3" name="عنصر نائب للمحتوى 2"/>
          <p:cNvSpPr>
            <a:spLocks noGrp="1"/>
          </p:cNvSpPr>
          <p:nvPr>
            <p:ph idx="1"/>
          </p:nvPr>
        </p:nvSpPr>
        <p:spPr>
          <a:xfrm>
            <a:off x="3131840" y="1600200"/>
            <a:ext cx="5554960" cy="4525963"/>
          </a:xfrm>
        </p:spPr>
        <p:txBody>
          <a:bodyPr>
            <a:normAutofit lnSpcReduction="10000"/>
          </a:bodyPr>
          <a:lstStyle/>
          <a:p>
            <a:pPr marL="0" indent="0" algn="r" rtl="1">
              <a:buNone/>
            </a:pPr>
            <a:r>
              <a:rPr lang="ar-SA" dirty="0" smtClean="0"/>
              <a:t>تتطلب دراسات (ترتيب الأولوية) ثلاث إجراءات أساسية هي:</a:t>
            </a:r>
          </a:p>
          <a:p>
            <a:pPr marL="0" indent="0" algn="r" rtl="1">
              <a:buNone/>
            </a:pPr>
            <a:endParaRPr lang="ar-SA" dirty="0"/>
          </a:p>
          <a:p>
            <a:pPr marL="0" indent="0" algn="r" rtl="1">
              <a:buNone/>
            </a:pPr>
            <a:r>
              <a:rPr lang="ar-SA" dirty="0" smtClean="0"/>
              <a:t>1- تحليل محتوى جرائد، أو نشرات إخبارية معينة حول قضايا محددة.</a:t>
            </a:r>
          </a:p>
          <a:p>
            <a:pPr marL="0" indent="0" algn="r" rtl="1">
              <a:buNone/>
            </a:pPr>
            <a:r>
              <a:rPr lang="ar-SA" dirty="0" smtClean="0"/>
              <a:t>2- قياس رأي الجمهور حيال  هذه القضايا.</a:t>
            </a:r>
          </a:p>
          <a:p>
            <a:pPr marL="0" indent="0" algn="r" rtl="1">
              <a:buNone/>
            </a:pPr>
            <a:r>
              <a:rPr lang="ar-SA" dirty="0" smtClean="0"/>
              <a:t>3- مقارنة رأي الجمهور بأهمية القضايا مع أهمية نفس القضايا في وسائل الإعلام.</a:t>
            </a:r>
            <a:endParaRPr lang="en-US" dirty="0"/>
          </a:p>
        </p:txBody>
      </p:sp>
      <p:pic>
        <p:nvPicPr>
          <p:cNvPr id="4" name="صورة 3" descr="greendex-about-study-promo_20250_600x450.jpg"/>
          <p:cNvPicPr>
            <a:picLocks noChangeAspect="1"/>
          </p:cNvPicPr>
          <p:nvPr/>
        </p:nvPicPr>
        <p:blipFill>
          <a:blip r:embed="rId2" cstate="print"/>
          <a:stretch>
            <a:fillRect/>
          </a:stretch>
        </p:blipFill>
        <p:spPr>
          <a:xfrm>
            <a:off x="755576" y="1700808"/>
            <a:ext cx="2484276" cy="1656184"/>
          </a:xfrm>
          <a:prstGeom prst="rect">
            <a:avLst/>
          </a:prstGeom>
          <a:ln>
            <a:solidFill>
              <a:schemeClr val="tx1"/>
            </a:solidFill>
          </a:ln>
        </p:spPr>
      </p:pic>
    </p:spTree>
    <p:extLst>
      <p:ext uri="{BB962C8B-B14F-4D97-AF65-F5344CB8AC3E}">
        <p14:creationId xmlns:p14="http://schemas.microsoft.com/office/powerpoint/2010/main" val="38427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35696" y="1600200"/>
            <a:ext cx="6851104" cy="4525963"/>
          </a:xfrm>
        </p:spPr>
        <p:txBody>
          <a:bodyPr/>
          <a:lstStyle/>
          <a:p>
            <a:pPr marL="0" indent="0">
              <a:buNone/>
            </a:pPr>
            <a:r>
              <a:rPr lang="ar-SA" dirty="0" smtClean="0"/>
              <a:t>3- ما هي طبيعة الأشخاص والجماعات الذين يتقبلون الفكرة أسرع من </a:t>
            </a:r>
            <a:r>
              <a:rPr lang="ar-SA" dirty="0" err="1" smtClean="0"/>
              <a:t>غيرهم؟</a:t>
            </a:r>
            <a:endParaRPr lang="ar-SA" dirty="0" smtClean="0"/>
          </a:p>
          <a:p>
            <a:pPr marL="0" indent="0">
              <a:buNone/>
            </a:pPr>
            <a:endParaRPr lang="ar-SA" dirty="0" smtClean="0"/>
          </a:p>
          <a:p>
            <a:pPr marL="0" indent="0">
              <a:buNone/>
            </a:pPr>
            <a:r>
              <a:rPr lang="ar-SA" dirty="0" smtClean="0"/>
              <a:t>4- ما هي طبيعة الأفكار والمخترعات التي تنتشر بسرعة أكثر من </a:t>
            </a:r>
            <a:r>
              <a:rPr lang="ar-SA" dirty="0" err="1" smtClean="0"/>
              <a:t>غيرها؟</a:t>
            </a:r>
            <a:endParaRPr lang="ar-SA" dirty="0" smtClean="0"/>
          </a:p>
          <a:p>
            <a:pPr marL="0" indent="0">
              <a:buNone/>
            </a:pPr>
            <a:endParaRPr lang="ar-S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solidFill>
                  <a:srgbClr val="002060"/>
                </a:solidFill>
              </a:rPr>
              <a:t>العوامل التي تؤثر في ترتيب الأولويات</a:t>
            </a:r>
            <a:endParaRPr lang="en-US" dirty="0">
              <a:solidFill>
                <a:srgbClr val="002060"/>
              </a:solidFill>
            </a:endParaRPr>
          </a:p>
        </p:txBody>
      </p:sp>
      <p:sp>
        <p:nvSpPr>
          <p:cNvPr id="3" name="عنصر نائب للمحتوى 2"/>
          <p:cNvSpPr>
            <a:spLocks noGrp="1"/>
          </p:cNvSpPr>
          <p:nvPr>
            <p:ph idx="1"/>
          </p:nvPr>
        </p:nvSpPr>
        <p:spPr>
          <a:xfrm>
            <a:off x="2267744" y="1600200"/>
            <a:ext cx="6419056" cy="4525963"/>
          </a:xfrm>
        </p:spPr>
        <p:txBody>
          <a:bodyPr/>
          <a:lstStyle/>
          <a:p>
            <a:pPr marL="0" indent="0" algn="r" rtl="1">
              <a:buNone/>
            </a:pPr>
            <a:r>
              <a:rPr lang="ar-SA" dirty="0" smtClean="0"/>
              <a:t>هناك عدة عوامل تؤثر في عملية (ترتيب الأولويات) من أهمها:</a:t>
            </a:r>
          </a:p>
          <a:p>
            <a:pPr marL="0" indent="0" algn="r" rtl="1">
              <a:buNone/>
            </a:pPr>
            <a:r>
              <a:rPr lang="ar-SA" sz="4000" dirty="0" smtClean="0">
                <a:solidFill>
                  <a:srgbClr val="002060"/>
                </a:solidFill>
              </a:rPr>
              <a:t>1- أهمية الموضوع بشكل عام</a:t>
            </a:r>
          </a:p>
          <a:p>
            <a:pPr marL="0" indent="0" algn="r" rtl="1">
              <a:buNone/>
            </a:pPr>
            <a:r>
              <a:rPr lang="ar-SA" dirty="0" smtClean="0"/>
              <a:t>بعض القضايا يركز عليها الإعلام، وتلقى </a:t>
            </a:r>
            <a:r>
              <a:rPr lang="ar-SA" dirty="0" err="1" smtClean="0"/>
              <a:t>إهتماماً</a:t>
            </a:r>
            <a:r>
              <a:rPr lang="ar-SA" dirty="0" smtClean="0"/>
              <a:t> من الجمهور، لأنها قضايا عامة وحيوية، أو خطيرة، وتمس معظم فئات المجتمع، مثل الأزمات، الأوبئة الصحية، وغلاء الأسعار، وغيرها.</a:t>
            </a:r>
          </a:p>
        </p:txBody>
      </p:sp>
      <p:pic>
        <p:nvPicPr>
          <p:cNvPr id="4" name="صورة 3" descr="graphics-agenda-603334.jpg"/>
          <p:cNvPicPr>
            <a:picLocks noChangeAspect="1"/>
          </p:cNvPicPr>
          <p:nvPr/>
        </p:nvPicPr>
        <p:blipFill>
          <a:blip r:embed="rId2" cstate="print"/>
          <a:stretch>
            <a:fillRect/>
          </a:stretch>
        </p:blipFill>
        <p:spPr>
          <a:xfrm>
            <a:off x="611560" y="1772816"/>
            <a:ext cx="1800200" cy="2234511"/>
          </a:xfrm>
          <a:prstGeom prst="rect">
            <a:avLst/>
          </a:prstGeom>
        </p:spPr>
      </p:pic>
    </p:spTree>
    <p:extLst>
      <p:ext uri="{BB962C8B-B14F-4D97-AF65-F5344CB8AC3E}">
        <p14:creationId xmlns:p14="http://schemas.microsoft.com/office/powerpoint/2010/main" val="4253599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r" rtl="1">
              <a:buNone/>
            </a:pPr>
            <a:r>
              <a:rPr lang="ar-SA" sz="4000" dirty="0" smtClean="0">
                <a:solidFill>
                  <a:srgbClr val="002060"/>
                </a:solidFill>
              </a:rPr>
              <a:t>1- أهمية الموضوع لشخص أو فئة معينة.</a:t>
            </a:r>
          </a:p>
          <a:p>
            <a:pPr marL="0" indent="0" algn="r" rtl="1">
              <a:buNone/>
            </a:pPr>
            <a:r>
              <a:rPr lang="ar-SA" dirty="0" smtClean="0"/>
              <a:t>كل شخص، أو مجموعة من الأشخاص، يهتمون بقضايا معينة تمس </a:t>
            </a:r>
            <a:r>
              <a:rPr lang="ar-SA" dirty="0" err="1" smtClean="0"/>
              <a:t>إحتياجاتهم</a:t>
            </a:r>
            <a:r>
              <a:rPr lang="ar-SA" dirty="0" smtClean="0"/>
              <a:t>، أو لها علاقة مباشرة بحياتهم </a:t>
            </a:r>
            <a:r>
              <a:rPr lang="ar-SA" dirty="0" err="1" smtClean="0"/>
              <a:t>اليومية.</a:t>
            </a:r>
            <a:r>
              <a:rPr lang="ar-SA" dirty="0" smtClean="0"/>
              <a:t> مثلاً، الباحثين عن عمل يهتمون بأخبار </a:t>
            </a:r>
            <a:r>
              <a:rPr lang="ar-SA" dirty="0" err="1" smtClean="0"/>
              <a:t>الوظائف.</a:t>
            </a:r>
            <a:r>
              <a:rPr lang="ar-SA" dirty="0" smtClean="0"/>
              <a:t> والمصاب بمرض معين يهتم بأخبار هذا المرض، وهل هناك </a:t>
            </a:r>
            <a:r>
              <a:rPr lang="ar-SA" dirty="0" err="1" smtClean="0"/>
              <a:t>إكتشافات</a:t>
            </a:r>
            <a:r>
              <a:rPr lang="ar-SA" dirty="0" smtClean="0"/>
              <a:t> جديدة حوله، أو ظهور طرق علاج جديدة له.</a:t>
            </a:r>
            <a:endParaRPr lang="en-US" dirty="0"/>
          </a:p>
        </p:txBody>
      </p:sp>
    </p:spTree>
    <p:extLst>
      <p:ext uri="{BB962C8B-B14F-4D97-AF65-F5344CB8AC3E}">
        <p14:creationId xmlns:p14="http://schemas.microsoft.com/office/powerpoint/2010/main" val="563173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3- الخصائص الفردية للجمهور</a:t>
            </a:r>
          </a:p>
          <a:p>
            <a:pPr marL="0" indent="0">
              <a:buNone/>
            </a:pPr>
            <a:r>
              <a:rPr lang="ar-SA" dirty="0" smtClean="0"/>
              <a:t>وتشمل المستوى الإجتماعي </a:t>
            </a:r>
            <a:r>
              <a:rPr lang="ar-SA" dirty="0" err="1" smtClean="0"/>
              <a:t>والإقتصادي</a:t>
            </a:r>
            <a:r>
              <a:rPr lang="ar-SA" dirty="0" smtClean="0"/>
              <a:t>، والمستوى </a:t>
            </a:r>
            <a:r>
              <a:rPr lang="ar-SA" dirty="0" err="1" smtClean="0"/>
              <a:t>التعليمي.</a:t>
            </a:r>
            <a:r>
              <a:rPr lang="ar-SA" dirty="0" smtClean="0"/>
              <a:t> مثلاً, كلما زاد المستوى التعليمي زاد تعرض الشخص للصحف، وبذلك يتأثر بترتيب الأولويات أكثر من الأشخاص الذين لا يتابعون الجرائد.</a:t>
            </a:r>
            <a:endParaRPr lang="ar-SA" dirty="0"/>
          </a:p>
        </p:txBody>
      </p:sp>
    </p:spTree>
    <p:extLst>
      <p:ext uri="{BB962C8B-B14F-4D97-AF65-F5344CB8AC3E}">
        <p14:creationId xmlns:p14="http://schemas.microsoft.com/office/powerpoint/2010/main" val="931898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err="1" smtClean="0">
                <a:solidFill>
                  <a:srgbClr val="002060"/>
                </a:solidFill>
              </a:rPr>
              <a:t>مفهوم </a:t>
            </a:r>
            <a:r>
              <a:rPr lang="ar-SA" dirty="0" smtClean="0">
                <a:solidFill>
                  <a:srgbClr val="002060"/>
                </a:solidFill>
              </a:rPr>
              <a:t>(</a:t>
            </a:r>
            <a:r>
              <a:rPr lang="ar-SA" dirty="0" err="1" smtClean="0">
                <a:solidFill>
                  <a:srgbClr val="002060"/>
                </a:solidFill>
              </a:rPr>
              <a:t>التأطير)</a:t>
            </a:r>
            <a:endParaRPr lang="ar-SA" dirty="0">
              <a:solidFill>
                <a:srgbClr val="002060"/>
              </a:solidFill>
            </a:endParaRPr>
          </a:p>
        </p:txBody>
      </p:sp>
      <p:sp>
        <p:nvSpPr>
          <p:cNvPr id="3" name="عنصر نائب للمحتوى 2"/>
          <p:cNvSpPr>
            <a:spLocks noGrp="1"/>
          </p:cNvSpPr>
          <p:nvPr>
            <p:ph idx="1"/>
          </p:nvPr>
        </p:nvSpPr>
        <p:spPr>
          <a:xfrm>
            <a:off x="4211960" y="1600200"/>
            <a:ext cx="4474840" cy="4525963"/>
          </a:xfrm>
        </p:spPr>
        <p:txBody>
          <a:bodyPr>
            <a:normAutofit/>
          </a:bodyPr>
          <a:lstStyle/>
          <a:p>
            <a:pPr marL="0" indent="0">
              <a:buNone/>
            </a:pPr>
            <a:r>
              <a:rPr lang="ar-SA" dirty="0" smtClean="0"/>
              <a:t>هناك باحثون يقولون أن ترتيب الأولويات ينقسم إلى </a:t>
            </a:r>
            <a:r>
              <a:rPr lang="ar-SA" dirty="0" err="1" smtClean="0"/>
              <a:t>مستويين:</a:t>
            </a:r>
            <a:endParaRPr lang="ar-SA" dirty="0" smtClean="0"/>
          </a:p>
          <a:p>
            <a:pPr marL="0" indent="0">
              <a:buNone/>
            </a:pPr>
            <a:r>
              <a:rPr lang="ar-SA" dirty="0" smtClean="0"/>
              <a:t>المستوى الأول </a:t>
            </a:r>
            <a:r>
              <a:rPr lang="ar-SA" dirty="0" err="1" smtClean="0"/>
              <a:t>هو </a:t>
            </a:r>
            <a:r>
              <a:rPr lang="ar-SA" dirty="0" smtClean="0"/>
              <a:t>(ترتيب الأولويات) أي ترتيب القضايا من حيث الأهمية.</a:t>
            </a:r>
          </a:p>
          <a:p>
            <a:pPr marL="0" indent="0">
              <a:buNone/>
            </a:pPr>
            <a:r>
              <a:rPr lang="ar-SA" dirty="0" smtClean="0"/>
              <a:t>المستوى الثاني </a:t>
            </a:r>
            <a:r>
              <a:rPr lang="ar-SA" dirty="0" err="1" smtClean="0"/>
              <a:t>يسمى </a:t>
            </a:r>
            <a:r>
              <a:rPr lang="ar-SA" dirty="0" smtClean="0"/>
              <a:t>(</a:t>
            </a:r>
            <a:r>
              <a:rPr lang="ar-SA" dirty="0" err="1" smtClean="0"/>
              <a:t>التأطير</a:t>
            </a:r>
            <a:r>
              <a:rPr lang="ar-SA" dirty="0" smtClean="0"/>
              <a:t>): وهو وجهة النظر التي تصاحب نشر أي قضية في وسائل الإعلام.</a:t>
            </a:r>
            <a:endParaRPr lang="ar-SA" dirty="0"/>
          </a:p>
        </p:txBody>
      </p:sp>
      <p:sp>
        <p:nvSpPr>
          <p:cNvPr id="5" name="مربع نص 4"/>
          <p:cNvSpPr txBox="1"/>
          <p:nvPr/>
        </p:nvSpPr>
        <p:spPr>
          <a:xfrm>
            <a:off x="1835696" y="1916832"/>
            <a:ext cx="623889" cy="1569660"/>
          </a:xfrm>
          <a:prstGeom prst="rect">
            <a:avLst/>
          </a:prstGeom>
          <a:noFill/>
        </p:spPr>
        <p:txBody>
          <a:bodyPr wrap="square" rtlCol="1">
            <a:spAutoFit/>
          </a:bodyPr>
          <a:lstStyle/>
          <a:p>
            <a:r>
              <a:rPr lang="ar-SA" sz="9600" dirty="0" err="1" smtClean="0"/>
              <a:t>؟</a:t>
            </a:r>
            <a:endParaRPr lang="ar-SA" sz="9600" dirty="0"/>
          </a:p>
        </p:txBody>
      </p:sp>
      <p:pic>
        <p:nvPicPr>
          <p:cNvPr id="7" name="صورة 6" descr="index.jpg"/>
          <p:cNvPicPr>
            <a:picLocks noChangeAspect="1"/>
          </p:cNvPicPr>
          <p:nvPr/>
        </p:nvPicPr>
        <p:blipFill>
          <a:blip r:embed="rId2" cstate="print"/>
          <a:stretch>
            <a:fillRect/>
          </a:stretch>
        </p:blipFill>
        <p:spPr>
          <a:xfrm>
            <a:off x="755576" y="1916832"/>
            <a:ext cx="2813427" cy="1872208"/>
          </a:xfrm>
          <a:prstGeom prst="rect">
            <a:avLst/>
          </a:prstGeom>
        </p:spPr>
      </p:pic>
    </p:spTree>
    <p:extLst>
      <p:ext uri="{BB962C8B-B14F-4D97-AF65-F5344CB8AC3E}">
        <p14:creationId xmlns:p14="http://schemas.microsoft.com/office/powerpoint/2010/main" val="691514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نظرية </a:t>
            </a:r>
            <a:r>
              <a:rPr lang="ar-SA" dirty="0" err="1" smtClean="0"/>
              <a:t>التأطير</a:t>
            </a:r>
            <a:r>
              <a:rPr lang="ar-SA" dirty="0" smtClean="0"/>
              <a:t> تقول أن كل وسيلة إعلامية تنشر الأخبار بصياغة وتركيز معين يدل </a:t>
            </a:r>
            <a:r>
              <a:rPr lang="ar-SA" dirty="0" err="1" smtClean="0"/>
              <a:t>على </a:t>
            </a:r>
            <a:r>
              <a:rPr lang="ar-SA" dirty="0" smtClean="0"/>
              <a:t>(وجهة نظر) </a:t>
            </a:r>
            <a:r>
              <a:rPr lang="ar-SA" dirty="0" err="1" smtClean="0"/>
              <a:t>أو </a:t>
            </a:r>
            <a:r>
              <a:rPr lang="ar-SA" dirty="0" smtClean="0"/>
              <a:t>(تحيز) الوسيلة </a:t>
            </a:r>
            <a:r>
              <a:rPr lang="ar-SA" dirty="0" err="1" smtClean="0"/>
              <a:t>الإعلامية.</a:t>
            </a:r>
            <a:r>
              <a:rPr lang="ar-SA" dirty="0" smtClean="0"/>
              <a:t> </a:t>
            </a:r>
          </a:p>
          <a:p>
            <a:pPr marL="0" indent="0">
              <a:buNone/>
            </a:pPr>
            <a:endParaRPr lang="ar-SA" dirty="0" smtClean="0"/>
          </a:p>
          <a:p>
            <a:pPr marL="0" indent="0">
              <a:buNone/>
            </a:pPr>
            <a:r>
              <a:rPr lang="ar-SA" dirty="0" smtClean="0"/>
              <a:t>فتكون الوسيلة أثرت على الجمهور، أولاً، من </a:t>
            </a:r>
            <a:r>
              <a:rPr lang="ar-SA" dirty="0" err="1" smtClean="0"/>
              <a:t>حيث </a:t>
            </a:r>
            <a:r>
              <a:rPr lang="ar-SA" dirty="0" smtClean="0"/>
              <a:t>(الترتيب) وثانياً، من </a:t>
            </a:r>
            <a:r>
              <a:rPr lang="ar-SA" dirty="0" err="1" smtClean="0"/>
              <a:t>حيث </a:t>
            </a:r>
            <a:r>
              <a:rPr lang="ar-SA" dirty="0" smtClean="0"/>
              <a:t>(وجهة النظر) أيضاً، </a:t>
            </a:r>
            <a:r>
              <a:rPr lang="ar-SA" dirty="0" err="1" smtClean="0"/>
              <a:t>وهو </a:t>
            </a:r>
            <a:r>
              <a:rPr lang="ar-SA" dirty="0" smtClean="0"/>
              <a:t>(</a:t>
            </a:r>
            <a:r>
              <a:rPr lang="ar-SA" dirty="0" err="1" smtClean="0"/>
              <a:t>التأطير).</a:t>
            </a:r>
            <a:endParaRPr lang="ar-SA" dirty="0"/>
          </a:p>
        </p:txBody>
      </p:sp>
    </p:spTree>
    <p:extLst>
      <p:ext uri="{BB962C8B-B14F-4D97-AF65-F5344CB8AC3E}">
        <p14:creationId xmlns:p14="http://schemas.microsoft.com/office/powerpoint/2010/main" val="3814358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solidFill>
                  <a:srgbClr val="002060"/>
                </a:solidFill>
              </a:rPr>
              <a:t>تعريف </a:t>
            </a:r>
            <a:r>
              <a:rPr lang="ar-SA" dirty="0" smtClean="0">
                <a:solidFill>
                  <a:srgbClr val="002060"/>
                </a:solidFill>
              </a:rPr>
              <a:t>(</a:t>
            </a:r>
            <a:r>
              <a:rPr lang="ar-SA" dirty="0" err="1" smtClean="0">
                <a:solidFill>
                  <a:srgbClr val="002060"/>
                </a:solidFill>
              </a:rPr>
              <a:t>التأطير)</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err="1" smtClean="0"/>
              <a:t>التأطير</a:t>
            </a:r>
            <a:r>
              <a:rPr lang="ar-SA" dirty="0" smtClean="0"/>
              <a:t> </a:t>
            </a:r>
            <a:r>
              <a:rPr lang="ar-SA" dirty="0" err="1" smtClean="0"/>
              <a:t>هو </a:t>
            </a:r>
            <a:r>
              <a:rPr lang="ar-SA" dirty="0" smtClean="0"/>
              <a:t>: وضع القصة الإخبارية </a:t>
            </a:r>
            <a:r>
              <a:rPr lang="ar-SA" dirty="0" err="1" smtClean="0"/>
              <a:t>في </a:t>
            </a:r>
            <a:r>
              <a:rPr lang="ar-SA" dirty="0" smtClean="0"/>
              <a:t>(إطار) يتحدد من خلاله وجهة نظر الوسيلة الإعلامية ناقلة الخبر، ويتم ذلك من خلال التركيز على حقائق ومعلومات وآراء معينة، وتجاهل حقائق ومعلومات آخرى، أو التقليل من شأنها.</a:t>
            </a:r>
          </a:p>
          <a:p>
            <a:pPr marL="0" indent="0">
              <a:buNone/>
            </a:pPr>
            <a:endParaRPr lang="ar-SA" dirty="0" smtClean="0"/>
          </a:p>
          <a:p>
            <a:pPr marL="0" indent="0">
              <a:buNone/>
            </a:pPr>
            <a:r>
              <a:rPr lang="ar-SA" dirty="0" err="1" smtClean="0"/>
              <a:t>بإختصار </a:t>
            </a:r>
            <a:r>
              <a:rPr lang="ar-SA" dirty="0" smtClean="0"/>
              <a:t>: </a:t>
            </a:r>
            <a:r>
              <a:rPr lang="ar-SA" dirty="0" err="1" smtClean="0"/>
              <a:t>التأطير</a:t>
            </a:r>
            <a:r>
              <a:rPr lang="ar-SA" dirty="0" smtClean="0"/>
              <a:t> هو وضع القصة الخبرية في إطار معين ليعطيها معنى محدد.</a:t>
            </a:r>
          </a:p>
        </p:txBody>
      </p:sp>
    </p:spTree>
    <p:extLst>
      <p:ext uri="{BB962C8B-B14F-4D97-AF65-F5344CB8AC3E}">
        <p14:creationId xmlns:p14="http://schemas.microsoft.com/office/powerpoint/2010/main" val="345663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ويأتي </a:t>
            </a:r>
            <a:r>
              <a:rPr lang="ar-SA" dirty="0" err="1" smtClean="0"/>
              <a:t>التأطير</a:t>
            </a:r>
            <a:r>
              <a:rPr lang="ar-SA" dirty="0" smtClean="0"/>
              <a:t> من خلال الصياغة اللغوية وإستخدام المفردات ذات الدلالة.</a:t>
            </a:r>
          </a:p>
          <a:p>
            <a:pPr marL="0" indent="0">
              <a:buNone/>
            </a:pPr>
            <a:r>
              <a:rPr lang="ar-SA" dirty="0" smtClean="0"/>
              <a:t>مثلاً، نسمع بعض المفردات في وسائل الإعلام، وهي لها دلالات مختلفة </a:t>
            </a:r>
            <a:r>
              <a:rPr lang="ar-SA" dirty="0" err="1" smtClean="0"/>
              <a:t>مثل:</a:t>
            </a:r>
            <a:endParaRPr lang="ar-SA" dirty="0" smtClean="0"/>
          </a:p>
          <a:p>
            <a:pPr marL="0" indent="0">
              <a:buNone/>
            </a:pPr>
            <a:endParaRPr lang="ar-SA" dirty="0" smtClean="0"/>
          </a:p>
          <a:p>
            <a:pPr marL="0" indent="0">
              <a:buNone/>
            </a:pPr>
            <a:r>
              <a:rPr lang="ar-SA" dirty="0" smtClean="0"/>
              <a:t>مقاتل، مسلح، إرهابي، قتيل، شهيد.</a:t>
            </a:r>
          </a:p>
          <a:p>
            <a:pPr marL="0" indent="0">
              <a:buNone/>
            </a:pPr>
            <a:r>
              <a:rPr lang="ar-SA" dirty="0" smtClean="0"/>
              <a:t>الوطن، الحرية، الأمن، المقاومة، </a:t>
            </a:r>
            <a:r>
              <a:rPr lang="ar-SA" dirty="0" err="1" smtClean="0"/>
              <a:t>الإستعمار</a:t>
            </a:r>
            <a:r>
              <a:rPr lang="ar-SA" dirty="0" smtClean="0"/>
              <a:t>، التخلف، التنمية.</a:t>
            </a:r>
            <a:endParaRPr lang="ar-SA" dirty="0"/>
          </a:p>
        </p:txBody>
      </p:sp>
    </p:spTree>
    <p:extLst>
      <p:ext uri="{BB962C8B-B14F-4D97-AF65-F5344CB8AC3E}">
        <p14:creationId xmlns:p14="http://schemas.microsoft.com/office/powerpoint/2010/main" val="95586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915816" y="1600200"/>
            <a:ext cx="5770984" cy="4525963"/>
          </a:xfrm>
        </p:spPr>
        <p:txBody>
          <a:bodyPr>
            <a:normAutofit lnSpcReduction="10000"/>
          </a:bodyPr>
          <a:lstStyle/>
          <a:p>
            <a:pPr marL="0" indent="0">
              <a:buNone/>
            </a:pPr>
            <a:r>
              <a:rPr lang="ar-SA" dirty="0" smtClean="0"/>
              <a:t>ويمكن تطبيق ذلك على </a:t>
            </a:r>
            <a:r>
              <a:rPr lang="ar-SA" dirty="0" err="1" smtClean="0"/>
              <a:t>معظم </a:t>
            </a:r>
            <a:r>
              <a:rPr lang="ar-SA" dirty="0" smtClean="0"/>
              <a:t>(إن لم يكن جميع) الأخبار في وسائل الإعلام، والتي تأتي </a:t>
            </a:r>
            <a:r>
              <a:rPr lang="ar-SA" dirty="0" err="1" smtClean="0"/>
              <a:t>في </a:t>
            </a:r>
            <a:r>
              <a:rPr lang="ar-SA" dirty="0" smtClean="0"/>
              <a:t>(إطار) معين.</a:t>
            </a:r>
          </a:p>
          <a:p>
            <a:pPr marL="0" indent="0">
              <a:buNone/>
            </a:pPr>
            <a:r>
              <a:rPr lang="ar-SA" dirty="0" smtClean="0"/>
              <a:t>مثل أخبار الحروب، وأخبار الأعمال الإرهابية، والمظاهرات، والإضرابات، والمشاكل الإقتصادية، وغلاء الأسعار، وحتى  الكوارث الطبيعية، مثل الزلازل والفيضانات، وأخبار الرياضة، والفن، وغيرها.</a:t>
            </a:r>
          </a:p>
        </p:txBody>
      </p:sp>
      <p:pic>
        <p:nvPicPr>
          <p:cNvPr id="4" name="صورة 3" descr="e105443cc505d0be0e7fc030f6ae2d1c.jpeg"/>
          <p:cNvPicPr>
            <a:picLocks noChangeAspect="1"/>
          </p:cNvPicPr>
          <p:nvPr/>
        </p:nvPicPr>
        <p:blipFill>
          <a:blip r:embed="rId2" cstate="print"/>
          <a:stretch>
            <a:fillRect/>
          </a:stretch>
        </p:blipFill>
        <p:spPr>
          <a:xfrm>
            <a:off x="539552" y="1628800"/>
            <a:ext cx="2150939" cy="2146611"/>
          </a:xfrm>
          <a:prstGeom prst="rect">
            <a:avLst/>
          </a:prstGeom>
        </p:spPr>
      </p:pic>
    </p:spTree>
    <p:extLst>
      <p:ext uri="{BB962C8B-B14F-4D97-AF65-F5344CB8AC3E}">
        <p14:creationId xmlns:p14="http://schemas.microsoft.com/office/powerpoint/2010/main" val="3139685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دور الإنترنت والإعلام الجديد</a:t>
            </a:r>
            <a:endParaRPr lang="ar-SA" dirty="0">
              <a:solidFill>
                <a:srgbClr val="002060"/>
              </a:solidFill>
            </a:endParaRPr>
          </a:p>
        </p:txBody>
      </p:sp>
      <p:sp>
        <p:nvSpPr>
          <p:cNvPr id="3" name="عنصر نائب للمحتوى 2"/>
          <p:cNvSpPr>
            <a:spLocks noGrp="1"/>
          </p:cNvSpPr>
          <p:nvPr>
            <p:ph idx="1"/>
          </p:nvPr>
        </p:nvSpPr>
        <p:spPr>
          <a:xfrm>
            <a:off x="3779912" y="1600200"/>
            <a:ext cx="4906888" cy="4525963"/>
          </a:xfrm>
        </p:spPr>
        <p:txBody>
          <a:bodyPr/>
          <a:lstStyle/>
          <a:p>
            <a:pPr marL="0" indent="0">
              <a:buNone/>
            </a:pPr>
            <a:r>
              <a:rPr lang="ar-SA" dirty="0" smtClean="0"/>
              <a:t>كما رأينا في </a:t>
            </a:r>
            <a:r>
              <a:rPr lang="ar-SA" dirty="0" err="1" smtClean="0"/>
              <a:t>نظرية </a:t>
            </a:r>
            <a:r>
              <a:rPr lang="ar-SA" dirty="0" smtClean="0"/>
              <a:t>(حارس البوابة)، نجد في </a:t>
            </a:r>
            <a:r>
              <a:rPr lang="ar-SA" dirty="0" err="1" smtClean="0"/>
              <a:t>نظرية </a:t>
            </a:r>
            <a:r>
              <a:rPr lang="ar-SA" dirty="0" smtClean="0"/>
              <a:t>(ترتيب الأولويات) أيضاً أن قدرة وسائل الإعلام على تحديد الأولويات تقل مع ظهور وسائل بديلة في الأخبار، بعد إنتشار الإنترنت ووسائل الإعلام الجديد، مثل المدونات ومواقع التواصل </a:t>
            </a:r>
            <a:r>
              <a:rPr lang="ar-SA" dirty="0" err="1" smtClean="0"/>
              <a:t>الإجتماعي </a:t>
            </a:r>
            <a:r>
              <a:rPr lang="ar-SA" dirty="0" smtClean="0"/>
              <a:t>(مثل فيسبوك </a:t>
            </a:r>
            <a:r>
              <a:rPr lang="ar-SA" dirty="0" err="1" smtClean="0"/>
              <a:t>وتويتر).</a:t>
            </a:r>
            <a:endParaRPr lang="ar-SA" dirty="0"/>
          </a:p>
        </p:txBody>
      </p:sp>
      <p:pic>
        <p:nvPicPr>
          <p:cNvPr id="4" name="صورة 3" descr="blog_new_media_facebook_twitter_microjournalism_social_networking.jpg"/>
          <p:cNvPicPr>
            <a:picLocks noChangeAspect="1"/>
          </p:cNvPicPr>
          <p:nvPr/>
        </p:nvPicPr>
        <p:blipFill>
          <a:blip r:embed="rId2" cstate="print"/>
          <a:stretch>
            <a:fillRect/>
          </a:stretch>
        </p:blipFill>
        <p:spPr>
          <a:xfrm>
            <a:off x="539552" y="1844824"/>
            <a:ext cx="3340679" cy="1656184"/>
          </a:xfrm>
          <a:prstGeom prst="rect">
            <a:avLst/>
          </a:prstGeom>
        </p:spPr>
      </p:pic>
    </p:spTree>
    <p:extLst>
      <p:ext uri="{BB962C8B-B14F-4D97-AF65-F5344CB8AC3E}">
        <p14:creationId xmlns:p14="http://schemas.microsoft.com/office/powerpoint/2010/main" val="4036504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195736" y="1600200"/>
            <a:ext cx="6491064" cy="4525963"/>
          </a:xfrm>
        </p:spPr>
        <p:txBody>
          <a:bodyPr>
            <a:normAutofit/>
          </a:bodyPr>
          <a:lstStyle/>
          <a:p>
            <a:pPr marL="0" indent="0">
              <a:buNone/>
            </a:pPr>
            <a:r>
              <a:rPr lang="ar-SA" dirty="0" smtClean="0"/>
              <a:t>في الإعلام الجديد، يكون هناك </a:t>
            </a:r>
            <a:r>
              <a:rPr lang="ar-SA" dirty="0" err="1" smtClean="0"/>
              <a:t>أحياناً </a:t>
            </a:r>
            <a:r>
              <a:rPr lang="ar-SA" dirty="0" smtClean="0"/>
              <a:t>(ترتيب أولويات معاكس)، بحيث تبدأ القضية صغيرة في مدونة شخصية لفرد من الأفراد، أو في تويتر أو </a:t>
            </a:r>
            <a:r>
              <a:rPr lang="ar-SA" dirty="0" err="1" smtClean="0"/>
              <a:t>فيسسبوك</a:t>
            </a:r>
            <a:r>
              <a:rPr lang="ar-SA" dirty="0" smtClean="0"/>
              <a:t>، ثم تنتشر تدريجياً، وتلقى </a:t>
            </a:r>
            <a:r>
              <a:rPr lang="ar-SA" dirty="0" err="1" smtClean="0"/>
              <a:t>إهتماماً</a:t>
            </a:r>
            <a:r>
              <a:rPr lang="ar-SA" dirty="0" smtClean="0"/>
              <a:t> أكبر فأكبر، إلى أن يلتقطها الإعلام التقليدي.</a:t>
            </a:r>
          </a:p>
          <a:p>
            <a:pPr marL="0" indent="0">
              <a:buNone/>
            </a:pPr>
            <a:r>
              <a:rPr lang="ar-SA" dirty="0" smtClean="0"/>
              <a:t>وقد تكون، مثلاً، معاناة مواطن مع الروتين، أو مع مستشفى، أو مع أي جهة حكومية أخرى، ثم يلتقطها الإعلام التقليدي وتصبح قضية </a:t>
            </a:r>
            <a:r>
              <a:rPr lang="ar-SA" dirty="0" err="1" smtClean="0"/>
              <a:t>عامة.</a:t>
            </a:r>
            <a:r>
              <a:rPr lang="ar-SA" dirty="0" smtClean="0"/>
              <a:t> </a:t>
            </a:r>
            <a:endParaRPr lang="ar-SA" dirty="0"/>
          </a:p>
        </p:txBody>
      </p:sp>
      <p:pic>
        <p:nvPicPr>
          <p:cNvPr id="4" name="صورة 3" descr="ts.png"/>
          <p:cNvPicPr>
            <a:picLocks noChangeAspect="1"/>
          </p:cNvPicPr>
          <p:nvPr/>
        </p:nvPicPr>
        <p:blipFill>
          <a:blip r:embed="rId2" cstate="print"/>
          <a:srcRect l="28249" t="28249" r="24668" b="24668"/>
          <a:stretch>
            <a:fillRect/>
          </a:stretch>
        </p:blipFill>
        <p:spPr>
          <a:xfrm rot="16200000">
            <a:off x="539552" y="1628800"/>
            <a:ext cx="1656184" cy="1656184"/>
          </a:xfrm>
          <a:prstGeom prst="rect">
            <a:avLst/>
          </a:prstGeom>
          <a:ln w="12700">
            <a:solidFill>
              <a:schemeClr val="tx1"/>
            </a:solidFill>
          </a:ln>
        </p:spPr>
      </p:pic>
    </p:spTree>
    <p:extLst>
      <p:ext uri="{BB962C8B-B14F-4D97-AF65-F5344CB8AC3E}">
        <p14:creationId xmlns:p14="http://schemas.microsoft.com/office/powerpoint/2010/main" val="426648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قاعدة عامة</a:t>
            </a:r>
            <a:endParaRPr lang="ar-SA" dirty="0">
              <a:solidFill>
                <a:srgbClr val="002060"/>
              </a:solidFill>
            </a:endParaRPr>
          </a:p>
        </p:txBody>
      </p:sp>
      <p:sp>
        <p:nvSpPr>
          <p:cNvPr id="3" name="عنصر نائب للمحتوى 2"/>
          <p:cNvSpPr>
            <a:spLocks noGrp="1"/>
          </p:cNvSpPr>
          <p:nvPr>
            <p:ph idx="1"/>
          </p:nvPr>
        </p:nvSpPr>
        <p:spPr>
          <a:xfrm>
            <a:off x="1187624" y="1600200"/>
            <a:ext cx="7499176" cy="4525963"/>
          </a:xfrm>
        </p:spPr>
        <p:txBody>
          <a:bodyPr>
            <a:normAutofit/>
          </a:bodyPr>
          <a:lstStyle/>
          <a:p>
            <a:pPr marL="0" indent="0">
              <a:buNone/>
            </a:pPr>
            <a:r>
              <a:rPr lang="ar-SA" dirty="0" smtClean="0"/>
              <a:t>الأفكار الجديدة والمخترعات تبدأ </a:t>
            </a:r>
            <a:r>
              <a:rPr lang="ar-SA" dirty="0" err="1" smtClean="0"/>
              <a:t>بالإنتشار</a:t>
            </a:r>
            <a:r>
              <a:rPr lang="ar-SA" dirty="0" smtClean="0"/>
              <a:t> ببطء، ثم تزيد سرعة مع مرور الوقت إلى أن تصل ذروة معينة، ثم تعود إلى البطء من جديد وأحياناً تقف تماماً.</a:t>
            </a:r>
          </a:p>
          <a:p>
            <a:pPr marL="0" indent="0">
              <a:buNone/>
            </a:pPr>
            <a:endParaRPr lang="ar-SA"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67944" y="1700808"/>
            <a:ext cx="4618856" cy="4425355"/>
          </a:xfrm>
        </p:spPr>
        <p:txBody>
          <a:bodyPr>
            <a:normAutofit/>
          </a:bodyPr>
          <a:lstStyle/>
          <a:p>
            <a:pPr marL="0" indent="0">
              <a:buNone/>
            </a:pPr>
            <a:r>
              <a:rPr lang="ar-SA" dirty="0" smtClean="0"/>
              <a:t>وأحياناً يكون هناك تنظيم مسبق لمجموعة من المدونين، أو مجموعة على </a:t>
            </a:r>
            <a:r>
              <a:rPr lang="ar-SA" dirty="0" err="1" smtClean="0"/>
              <a:t>موقع </a:t>
            </a:r>
            <a:r>
              <a:rPr lang="ar-SA" dirty="0" smtClean="0"/>
              <a:t>(فيسبوك) </a:t>
            </a:r>
            <a:r>
              <a:rPr lang="ar-SA" dirty="0" err="1" smtClean="0"/>
              <a:t>أو </a:t>
            </a:r>
            <a:r>
              <a:rPr lang="ar-SA" dirty="0" smtClean="0"/>
              <a:t>(تويتر)  للتوعية بقضية معينة يكون الإعلام التقليدي قد تجاهلها، ويحاول هؤلاء الأفراد جذب أكبر قدر من الإهتمام لقضيتِهم.</a:t>
            </a:r>
          </a:p>
        </p:txBody>
      </p:sp>
      <p:pic>
        <p:nvPicPr>
          <p:cNvPr id="4" name="صورة 3" descr="FB-Traffic.jpeg"/>
          <p:cNvPicPr>
            <a:picLocks noChangeAspect="1"/>
          </p:cNvPicPr>
          <p:nvPr/>
        </p:nvPicPr>
        <p:blipFill>
          <a:blip r:embed="rId2" cstate="print"/>
          <a:stretch>
            <a:fillRect/>
          </a:stretch>
        </p:blipFill>
        <p:spPr>
          <a:xfrm>
            <a:off x="251520" y="1700808"/>
            <a:ext cx="3556972" cy="2664296"/>
          </a:xfrm>
          <a:prstGeom prst="rect">
            <a:avLst/>
          </a:prstGeom>
          <a:ln>
            <a:solidFill>
              <a:schemeClr val="tx1"/>
            </a:solidFill>
          </a:ln>
        </p:spPr>
      </p:pic>
    </p:spTree>
    <p:extLst>
      <p:ext uri="{BB962C8B-B14F-4D97-AF65-F5344CB8AC3E}">
        <p14:creationId xmlns:p14="http://schemas.microsoft.com/office/powerpoint/2010/main" val="2809590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427984" y="1600200"/>
            <a:ext cx="4258816" cy="4525963"/>
          </a:xfrm>
        </p:spPr>
        <p:txBody>
          <a:bodyPr>
            <a:normAutofit/>
          </a:bodyPr>
          <a:lstStyle/>
          <a:p>
            <a:pPr marL="0" indent="0">
              <a:buNone/>
            </a:pPr>
            <a:r>
              <a:rPr lang="ar-SA" dirty="0" smtClean="0"/>
              <a:t>وقد تكون القضية، مثلاً، حملة مقاطعة تجارية بسبب الغلاء، أو حملة </a:t>
            </a:r>
            <a:r>
              <a:rPr lang="ar-SA" dirty="0" err="1" smtClean="0"/>
              <a:t>للإهتمام</a:t>
            </a:r>
            <a:r>
              <a:rPr lang="ar-SA" dirty="0" smtClean="0"/>
              <a:t> بضحايا العنف الأسري، أو غير ذلك من القضايا </a:t>
            </a:r>
            <a:r>
              <a:rPr lang="ar-SA" dirty="0" err="1" smtClean="0"/>
              <a:t>الإجتماعية.</a:t>
            </a:r>
            <a:r>
              <a:rPr lang="ar-SA" dirty="0" smtClean="0"/>
              <a:t> ثم تتحول إلى خبر في الإعلام </a:t>
            </a:r>
            <a:r>
              <a:rPr lang="ar-SA" dirty="0" err="1" smtClean="0"/>
              <a:t>التقليدي.</a:t>
            </a:r>
            <a:r>
              <a:rPr lang="ar-SA" dirty="0" smtClean="0"/>
              <a:t> وهذا هو ترتيب الأولويات </a:t>
            </a:r>
            <a:r>
              <a:rPr lang="ar-SA" dirty="0" err="1" smtClean="0"/>
              <a:t>المعاكس.</a:t>
            </a:r>
            <a:r>
              <a:rPr lang="ar-SA" dirty="0" smtClean="0"/>
              <a:t> </a:t>
            </a:r>
          </a:p>
          <a:p>
            <a:pPr marL="0" indent="0">
              <a:buNone/>
            </a:pPr>
            <a:endParaRPr lang="ar-SA" dirty="0"/>
          </a:p>
        </p:txBody>
      </p:sp>
      <p:pic>
        <p:nvPicPr>
          <p:cNvPr id="4" name="صورة 3" descr="one3.jpg"/>
          <p:cNvPicPr>
            <a:picLocks noChangeAspect="1"/>
          </p:cNvPicPr>
          <p:nvPr/>
        </p:nvPicPr>
        <p:blipFill>
          <a:blip r:embed="rId2" cstate="print"/>
          <a:stretch>
            <a:fillRect/>
          </a:stretch>
        </p:blipFill>
        <p:spPr>
          <a:xfrm>
            <a:off x="467544" y="1556792"/>
            <a:ext cx="3840427" cy="2304256"/>
          </a:xfrm>
          <a:prstGeom prst="rect">
            <a:avLst/>
          </a:prstGeom>
        </p:spPr>
      </p:pic>
    </p:spTree>
    <p:extLst>
      <p:ext uri="{BB962C8B-B14F-4D97-AF65-F5344CB8AC3E}">
        <p14:creationId xmlns:p14="http://schemas.microsoft.com/office/powerpoint/2010/main" val="244990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203848" y="1600200"/>
            <a:ext cx="5482952" cy="4525963"/>
          </a:xfrm>
        </p:spPr>
        <p:txBody>
          <a:bodyPr>
            <a:normAutofit/>
          </a:bodyPr>
          <a:lstStyle/>
          <a:p>
            <a:pPr marL="0" indent="0">
              <a:buNone/>
            </a:pPr>
            <a:r>
              <a:rPr lang="ar-SA" dirty="0" smtClean="0"/>
              <a:t>ومن خصائص الإعلام الجديد أنه غير محدود بمنطقة جغرافية معينة، فقد يكون هناك أشخاص من جميع أنحاء العالم على الإنترنت يجمعهم قضية محددة </a:t>
            </a:r>
            <a:r>
              <a:rPr lang="ar-SA" dirty="0" err="1" smtClean="0"/>
              <a:t>مثل </a:t>
            </a:r>
            <a:r>
              <a:rPr lang="ar-SA" dirty="0" smtClean="0"/>
              <a:t>(الحفاظ على البيئة) حول العالم، أو(مكافحة الفقر) أو(محاربة التفرقة العنصرية) حول العالم، وغيرها، فيكونون أحياناً مرجعاً للإعلام التقليدي في مثل هذه القضايا.</a:t>
            </a:r>
            <a:endParaRPr lang="ar-SA" dirty="0"/>
          </a:p>
        </p:txBody>
      </p:sp>
      <p:pic>
        <p:nvPicPr>
          <p:cNvPr id="4" name="صورة 3" descr="global-village-club.jpg"/>
          <p:cNvPicPr>
            <a:picLocks noChangeAspect="1"/>
          </p:cNvPicPr>
          <p:nvPr/>
        </p:nvPicPr>
        <p:blipFill>
          <a:blip r:embed="rId2" cstate="print"/>
          <a:stretch>
            <a:fillRect/>
          </a:stretch>
        </p:blipFill>
        <p:spPr>
          <a:xfrm>
            <a:off x="539552" y="1700808"/>
            <a:ext cx="2744328" cy="2965483"/>
          </a:xfrm>
          <a:prstGeom prst="rect">
            <a:avLst/>
          </a:prstGeom>
        </p:spPr>
      </p:pic>
    </p:spTree>
    <p:extLst>
      <p:ext uri="{BB962C8B-B14F-4D97-AF65-F5344CB8AC3E}">
        <p14:creationId xmlns:p14="http://schemas.microsoft.com/office/powerpoint/2010/main" val="2915027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11960" y="1600200"/>
            <a:ext cx="4474840" cy="4525963"/>
          </a:xfrm>
        </p:spPr>
        <p:txBody>
          <a:bodyPr/>
          <a:lstStyle/>
          <a:p>
            <a:pPr marL="0" indent="0">
              <a:buNone/>
            </a:pPr>
            <a:r>
              <a:rPr lang="ar-SA" dirty="0" smtClean="0"/>
              <a:t>مع ملاحظة أنه ليس كل ما ينشر في الانترنت أو الإعلام الجديد هي أخبار صحيحة أو </a:t>
            </a:r>
            <a:r>
              <a:rPr lang="ar-SA" dirty="0" err="1" smtClean="0"/>
              <a:t>موثقة.</a:t>
            </a:r>
            <a:r>
              <a:rPr lang="ar-SA" dirty="0" smtClean="0"/>
              <a:t> فهناك الكثير من الإشاعات والصور </a:t>
            </a:r>
            <a:r>
              <a:rPr lang="ar-SA" dirty="0" err="1" smtClean="0"/>
              <a:t>المزيفة.</a:t>
            </a:r>
            <a:r>
              <a:rPr lang="ar-SA" dirty="0" smtClean="0"/>
              <a:t> لذلك، يجب على وسائل الإعلام التقليدي عدم نشرها إلا بعد التأكد من صحتها.</a:t>
            </a:r>
            <a:endParaRPr lang="ar-SA" dirty="0"/>
          </a:p>
        </p:txBody>
      </p:sp>
      <p:pic>
        <p:nvPicPr>
          <p:cNvPr id="4" name="صورة 3" descr="no-news.jpg"/>
          <p:cNvPicPr>
            <a:picLocks noChangeAspect="1"/>
          </p:cNvPicPr>
          <p:nvPr/>
        </p:nvPicPr>
        <p:blipFill>
          <a:blip r:embed="rId2" cstate="print"/>
          <a:stretch>
            <a:fillRect/>
          </a:stretch>
        </p:blipFill>
        <p:spPr>
          <a:xfrm>
            <a:off x="683568" y="1628800"/>
            <a:ext cx="2316096" cy="2316096"/>
          </a:xfrm>
          <a:prstGeom prst="rect">
            <a:avLst/>
          </a:prstGeom>
          <a:ln>
            <a:solidFill>
              <a:schemeClr val="tx1"/>
            </a:solidFill>
          </a:ln>
        </p:spPr>
      </p:pic>
    </p:spTree>
    <p:extLst>
      <p:ext uri="{BB962C8B-B14F-4D97-AF65-F5344CB8AC3E}">
        <p14:creationId xmlns:p14="http://schemas.microsoft.com/office/powerpoint/2010/main" val="2229979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أهمية </a:t>
            </a:r>
            <a:r>
              <a:rPr lang="ar-SA" dirty="0" err="1" smtClean="0">
                <a:solidFill>
                  <a:srgbClr val="002060"/>
                </a:solidFill>
              </a:rPr>
              <a:t>نظرية </a:t>
            </a:r>
            <a:r>
              <a:rPr lang="ar-SA" dirty="0" smtClean="0">
                <a:solidFill>
                  <a:srgbClr val="002060"/>
                </a:solidFill>
              </a:rPr>
              <a:t>(ترتيب الأولويات</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كما ذكرنا، نظريات الإعلام مرت بعدة مراحل، كان أولها مرحلة الأثر القوي، ثم مرحلة الأثر الضعيف.</a:t>
            </a:r>
          </a:p>
          <a:p>
            <a:pPr marL="0" indent="0">
              <a:buNone/>
            </a:pPr>
            <a:r>
              <a:rPr lang="ar-SA" dirty="0" smtClean="0"/>
              <a:t>وأهمية </a:t>
            </a:r>
            <a:r>
              <a:rPr lang="ar-SA" dirty="0" err="1" smtClean="0"/>
              <a:t>نظرية </a:t>
            </a:r>
            <a:r>
              <a:rPr lang="ar-SA" dirty="0" smtClean="0"/>
              <a:t>(ترتيب الأولويات) أنها من أول النظريات التي بدأت العودة إلى مفهوم الأثر القوي نسبياً لوسائل الإعلام.</a:t>
            </a:r>
          </a:p>
          <a:p>
            <a:pPr marL="0" indent="0">
              <a:buNone/>
            </a:pPr>
            <a:r>
              <a:rPr lang="ar-SA" dirty="0" smtClean="0"/>
              <a:t>حيث تقول النظرية أن أثر الإعلام قوي في تحديد القضايا، بالرغم من أن الإعلام ليس قوياً في تشكيل </a:t>
            </a:r>
            <a:r>
              <a:rPr lang="ar-SA" dirty="0" err="1" smtClean="0"/>
              <a:t>الإتجاهات</a:t>
            </a:r>
            <a:r>
              <a:rPr lang="ar-SA" dirty="0" smtClean="0"/>
              <a:t> والآراء.</a:t>
            </a:r>
            <a:endParaRPr lang="ar-SA" dirty="0"/>
          </a:p>
        </p:txBody>
      </p:sp>
    </p:spTree>
    <p:extLst>
      <p:ext uri="{BB962C8B-B14F-4D97-AF65-F5344CB8AC3E}">
        <p14:creationId xmlns:p14="http://schemas.microsoft.com/office/powerpoint/2010/main" val="1802958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99792" y="1412777"/>
            <a:ext cx="5987008" cy="3528392"/>
          </a:xfrm>
        </p:spPr>
        <p:txBody>
          <a:bodyPr>
            <a:normAutofit/>
          </a:bodyPr>
          <a:lstStyle/>
          <a:p>
            <a:pPr marL="0" indent="0">
              <a:buNone/>
            </a:pPr>
            <a:r>
              <a:rPr lang="ar-SA" dirty="0" err="1" smtClean="0"/>
              <a:t>نظرية </a:t>
            </a:r>
            <a:r>
              <a:rPr lang="ar-SA" dirty="0" smtClean="0"/>
              <a:t>(ترتيب </a:t>
            </a:r>
            <a:r>
              <a:rPr lang="ar-SA" dirty="0" err="1" smtClean="0"/>
              <a:t>الأولويات </a:t>
            </a:r>
            <a:r>
              <a:rPr lang="ar-SA" dirty="0" smtClean="0"/>
              <a:t>– تحديد الأجندة) هي </a:t>
            </a:r>
            <a:r>
              <a:rPr lang="ar-SA" dirty="0" err="1" smtClean="0"/>
              <a:t>إمتداد</a:t>
            </a:r>
            <a:r>
              <a:rPr lang="ar-SA" dirty="0" smtClean="0"/>
              <a:t> </a:t>
            </a:r>
            <a:r>
              <a:rPr lang="ar-SA" dirty="0" err="1" smtClean="0"/>
              <a:t>وإستكمال</a:t>
            </a:r>
            <a:r>
              <a:rPr lang="ar-SA" dirty="0" smtClean="0"/>
              <a:t> </a:t>
            </a:r>
            <a:r>
              <a:rPr lang="ar-SA" dirty="0" err="1" smtClean="0"/>
              <a:t>لنظرية </a:t>
            </a:r>
            <a:r>
              <a:rPr lang="ar-SA" dirty="0" smtClean="0"/>
              <a:t>(حارس البوابة)، حيث تقول النظرية أنه عن طريق </a:t>
            </a:r>
            <a:r>
              <a:rPr lang="ar-SA" dirty="0" err="1" smtClean="0"/>
              <a:t>إختيارات</a:t>
            </a:r>
            <a:r>
              <a:rPr lang="ar-SA" dirty="0" smtClean="0"/>
              <a:t> وسائل </a:t>
            </a:r>
            <a:r>
              <a:rPr lang="ar-SA" dirty="0" err="1" smtClean="0"/>
              <a:t>الإعلام </a:t>
            </a:r>
            <a:r>
              <a:rPr lang="ar-SA" dirty="0" smtClean="0"/>
              <a:t>،وتركيزها على أخبار معينة، تصنع أهميتها في أذهان الجمهور.</a:t>
            </a:r>
          </a:p>
        </p:txBody>
      </p:sp>
      <p:pic>
        <p:nvPicPr>
          <p:cNvPr id="4" name="صورة 3" descr="images (2).jpg"/>
          <p:cNvPicPr>
            <a:picLocks noChangeAspect="1"/>
          </p:cNvPicPr>
          <p:nvPr/>
        </p:nvPicPr>
        <p:blipFill>
          <a:blip r:embed="rId2" cstate="print"/>
          <a:stretch>
            <a:fillRect/>
          </a:stretch>
        </p:blipFill>
        <p:spPr>
          <a:xfrm>
            <a:off x="323529" y="1412776"/>
            <a:ext cx="2160240" cy="1437542"/>
          </a:xfrm>
          <a:prstGeom prst="rect">
            <a:avLst/>
          </a:prstGeom>
        </p:spPr>
      </p:pic>
    </p:spTree>
    <p:extLst>
      <p:ext uri="{BB962C8B-B14F-4D97-AF65-F5344CB8AC3E}">
        <p14:creationId xmlns:p14="http://schemas.microsoft.com/office/powerpoint/2010/main" val="3992694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79912" y="1600200"/>
            <a:ext cx="4906888" cy="4525963"/>
          </a:xfrm>
        </p:spPr>
        <p:txBody>
          <a:bodyPr/>
          <a:lstStyle/>
          <a:p>
            <a:pPr marL="0" indent="0">
              <a:buNone/>
            </a:pPr>
            <a:r>
              <a:rPr lang="ar-SA" dirty="0" smtClean="0"/>
              <a:t>و(</a:t>
            </a:r>
            <a:r>
              <a:rPr lang="ar-SA" dirty="0" err="1" smtClean="0"/>
              <a:t>التأطير</a:t>
            </a:r>
            <a:r>
              <a:rPr lang="ar-SA" dirty="0" smtClean="0"/>
              <a:t>) هو مفهوم قريب من </a:t>
            </a:r>
            <a:r>
              <a:rPr lang="ar-SA" dirty="0" err="1" smtClean="0"/>
              <a:t>نظرية </a:t>
            </a:r>
            <a:r>
              <a:rPr lang="ar-SA" dirty="0" smtClean="0"/>
              <a:t>(ترتيب الأولويات)، حيث أنه يناقش دور وسائل الإعلام في التركيز على جوانب محددة في القصة الخبرية، وتجاهل جوانب </a:t>
            </a:r>
            <a:r>
              <a:rPr lang="ar-SA" dirty="0" err="1" smtClean="0"/>
              <a:t>أخرى.</a:t>
            </a:r>
            <a:r>
              <a:rPr lang="ar-SA" dirty="0" smtClean="0"/>
              <a:t> ويعطي وجهة نظر مصاحبة للخبر نفسه عن طريق الصياغة اللغوية والمفردات ذات الدلالة.</a:t>
            </a:r>
          </a:p>
          <a:p>
            <a:pPr marL="0" indent="0">
              <a:buNone/>
            </a:pPr>
            <a:endParaRPr lang="ar-SA" dirty="0"/>
          </a:p>
        </p:txBody>
      </p:sp>
      <p:pic>
        <p:nvPicPr>
          <p:cNvPr id="4" name="صورة 3" descr="news(1).gif"/>
          <p:cNvPicPr>
            <a:picLocks noChangeAspect="1"/>
          </p:cNvPicPr>
          <p:nvPr/>
        </p:nvPicPr>
        <p:blipFill>
          <a:blip r:embed="rId2" cstate="print"/>
          <a:stretch>
            <a:fillRect/>
          </a:stretch>
        </p:blipFill>
        <p:spPr>
          <a:xfrm>
            <a:off x="539551" y="1556792"/>
            <a:ext cx="3244861" cy="1512168"/>
          </a:xfrm>
          <a:prstGeom prst="rect">
            <a:avLst/>
          </a:prstGeom>
        </p:spPr>
      </p:pic>
    </p:spTree>
    <p:extLst>
      <p:ext uri="{BB962C8B-B14F-4D97-AF65-F5344CB8AC3E}">
        <p14:creationId xmlns:p14="http://schemas.microsoft.com/office/powerpoint/2010/main" val="4144753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وأخيراً، دور الإنترنت والإعلام الجديد هو في تقليص قدرة الإعلام التقليدي </a:t>
            </a:r>
            <a:r>
              <a:rPr lang="ar-SA" dirty="0" err="1" smtClean="0"/>
              <a:t>في </a:t>
            </a:r>
            <a:r>
              <a:rPr lang="ar-SA" dirty="0" smtClean="0"/>
              <a:t>(تحديد الأولويات)، ويخلق </a:t>
            </a:r>
            <a:r>
              <a:rPr lang="ar-SA" dirty="0" err="1" smtClean="0"/>
              <a:t>أحياناً </a:t>
            </a:r>
            <a:r>
              <a:rPr lang="ar-SA" dirty="0" smtClean="0"/>
              <a:t>(ترتيب أولويات معاكس) من </a:t>
            </a:r>
            <a:r>
              <a:rPr lang="ar-SA" dirty="0" err="1" smtClean="0"/>
              <a:t>الجمهور </a:t>
            </a:r>
            <a:r>
              <a:rPr lang="ar-SA" dirty="0" smtClean="0"/>
              <a:t>(وهم مستخدمي الإنترنت) إلى الإعلام التقليدي، ثم إلى عامة الجمهور مرة أخرى.</a:t>
            </a:r>
            <a:endParaRPr lang="ar-SA" dirty="0"/>
          </a:p>
        </p:txBody>
      </p:sp>
      <p:pic>
        <p:nvPicPr>
          <p:cNvPr id="4" name="صورة 3" descr="Internet-marketing1.jpg"/>
          <p:cNvPicPr>
            <a:picLocks noChangeAspect="1"/>
          </p:cNvPicPr>
          <p:nvPr/>
        </p:nvPicPr>
        <p:blipFill>
          <a:blip r:embed="rId2" cstate="print"/>
          <a:stretch>
            <a:fillRect/>
          </a:stretch>
        </p:blipFill>
        <p:spPr>
          <a:xfrm>
            <a:off x="467544" y="1700808"/>
            <a:ext cx="3312368" cy="2484276"/>
          </a:xfrm>
          <a:prstGeom prst="rect">
            <a:avLst/>
          </a:prstGeom>
          <a:ln w="12700">
            <a:solidFill>
              <a:schemeClr val="tx1"/>
            </a:solidFill>
          </a:ln>
        </p:spPr>
      </p:pic>
    </p:spTree>
    <p:extLst>
      <p:ext uri="{BB962C8B-B14F-4D97-AF65-F5344CB8AC3E}">
        <p14:creationId xmlns:p14="http://schemas.microsoft.com/office/powerpoint/2010/main" val="4174232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3563888" y="1600200"/>
            <a:ext cx="5122912" cy="4525963"/>
          </a:xfrm>
        </p:spPr>
        <p:txBody>
          <a:bodyPr>
            <a:normAutofit/>
          </a:bodyPr>
          <a:lstStyle/>
          <a:p>
            <a:pPr marL="0" indent="0">
              <a:buNone/>
            </a:pPr>
            <a:r>
              <a:rPr lang="ar-SA" dirty="0" smtClean="0"/>
              <a:t>في هذه المحاضرة، تعرفنا على </a:t>
            </a:r>
            <a:r>
              <a:rPr lang="ar-SA" dirty="0" err="1" smtClean="0"/>
              <a:t>نظرية </a:t>
            </a:r>
            <a:r>
              <a:rPr lang="ar-SA" dirty="0" smtClean="0"/>
              <a:t>(ترتيب الأولويات) وتسمى </a:t>
            </a:r>
            <a:r>
              <a:rPr lang="ar-SA" dirty="0" err="1" smtClean="0"/>
              <a:t>أيضاً </a:t>
            </a:r>
            <a:r>
              <a:rPr lang="ar-SA" dirty="0" smtClean="0"/>
              <a:t>(تحديد الأجندة</a:t>
            </a:r>
            <a:r>
              <a:rPr lang="ar-SA" dirty="0" err="1" smtClean="0"/>
              <a:t>).</a:t>
            </a:r>
            <a:r>
              <a:rPr lang="ar-SA" dirty="0" smtClean="0"/>
              <a:t> وهي تقول أن الإعلام لا يشكل الرأي، ولكنه يحدد القضايا التي يقرأها الناس ويسمعونها ويشاهدونها، وبالتالي تشغل </a:t>
            </a:r>
            <a:r>
              <a:rPr lang="ar-SA" dirty="0" err="1" smtClean="0"/>
              <a:t>تفكيرهم.</a:t>
            </a:r>
            <a:r>
              <a:rPr lang="ar-SA" dirty="0" smtClean="0"/>
              <a:t> كما أن الإعلام يقوم </a:t>
            </a:r>
            <a:r>
              <a:rPr lang="ar-SA" dirty="0" err="1" smtClean="0"/>
              <a:t>بـ</a:t>
            </a:r>
            <a:r>
              <a:rPr lang="ar-SA" dirty="0" smtClean="0"/>
              <a:t> (</a:t>
            </a:r>
            <a:r>
              <a:rPr lang="ar-SA" dirty="0" err="1" smtClean="0"/>
              <a:t>تأطير</a:t>
            </a:r>
            <a:r>
              <a:rPr lang="ar-SA" dirty="0" smtClean="0"/>
              <a:t>) الأخبار، بمعنى صياغة الأخبار من زاوية محددة ووجهة نظر مسبقة.</a:t>
            </a:r>
            <a:endParaRPr lang="ar-SA" dirty="0"/>
          </a:p>
        </p:txBody>
      </p:sp>
      <p:pic>
        <p:nvPicPr>
          <p:cNvPr id="4" name="صورة 3" descr="images.jpg"/>
          <p:cNvPicPr>
            <a:picLocks noChangeAspect="1"/>
          </p:cNvPicPr>
          <p:nvPr/>
        </p:nvPicPr>
        <p:blipFill>
          <a:blip r:embed="rId2" cstate="print"/>
          <a:stretch>
            <a:fillRect/>
          </a:stretch>
        </p:blipFill>
        <p:spPr>
          <a:xfrm>
            <a:off x="827584" y="1628800"/>
            <a:ext cx="2294834" cy="2232248"/>
          </a:xfrm>
          <a:prstGeom prst="rect">
            <a:avLst/>
          </a:prstGeom>
          <a:ln>
            <a:solidFill>
              <a:schemeClr val="tx1"/>
            </a:solidFill>
          </a:ln>
        </p:spPr>
      </p:pic>
    </p:spTree>
    <p:extLst>
      <p:ext uri="{BB962C8B-B14F-4D97-AF65-F5344CB8AC3E}">
        <p14:creationId xmlns:p14="http://schemas.microsoft.com/office/powerpoint/2010/main" val="36880484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196752"/>
            <a:ext cx="7772400" cy="1470025"/>
          </a:xfrm>
        </p:spPr>
        <p:txBody>
          <a:bodyPr>
            <a:normAutofit fontScale="90000"/>
          </a:bodyPr>
          <a:lstStyle/>
          <a:p>
            <a:r>
              <a:rPr lang="ar-SA" sz="4900" dirty="0" smtClean="0">
                <a:solidFill>
                  <a:srgbClr val="005C2A"/>
                </a:solidFill>
              </a:rPr>
              <a:t>نظريات الإتصال</a:t>
            </a:r>
            <a:r>
              <a:rPr lang="ar-SA" sz="5300" dirty="0" smtClean="0"/>
              <a:t/>
            </a:r>
            <a:br>
              <a:rPr lang="ar-SA" sz="5300" dirty="0" smtClean="0"/>
            </a:br>
            <a:r>
              <a:rPr lang="ar-SA" sz="4000" dirty="0" smtClean="0">
                <a:solidFill>
                  <a:schemeClr val="accent2">
                    <a:lumMod val="50000"/>
                  </a:schemeClr>
                </a:solidFill>
              </a:rPr>
              <a:t>المحاضرة الثانية عشر</a:t>
            </a:r>
            <a:r>
              <a:rPr lang="ar-SA" sz="4000" dirty="0" smtClean="0"/>
              <a:t/>
            </a:r>
            <a:br>
              <a:rPr lang="ar-SA" sz="4000" dirty="0" smtClean="0"/>
            </a:br>
            <a:r>
              <a:rPr lang="ar-SA" sz="4900" dirty="0" smtClean="0">
                <a:solidFill>
                  <a:srgbClr val="00355C"/>
                </a:solidFill>
              </a:rPr>
              <a:t>نظرية الغرس الثقافي</a:t>
            </a:r>
            <a:r>
              <a:rPr lang="ar-SA" dirty="0" smtClean="0">
                <a:solidFill>
                  <a:srgbClr val="00355C"/>
                </a:solidFill>
              </a:rPr>
              <a:t/>
            </a:r>
            <a:br>
              <a:rPr lang="ar-SA" dirty="0" smtClean="0">
                <a:solidFill>
                  <a:srgbClr val="00355C"/>
                </a:solidFill>
              </a:rPr>
            </a:br>
            <a:r>
              <a:rPr lang="ar-SA" sz="3600" dirty="0" smtClean="0"/>
              <a:t/>
            </a:r>
            <a:br>
              <a:rPr lang="ar-SA" sz="3600" dirty="0" smtClean="0"/>
            </a:br>
            <a:endParaRPr lang="ar-SA" sz="3600" dirty="0"/>
          </a:p>
        </p:txBody>
      </p:sp>
      <p:pic>
        <p:nvPicPr>
          <p:cNvPr id="4" name="صورة 3" descr="bigstock-Hand-using-tv-remote-control-t-28811867-300x200.jpg"/>
          <p:cNvPicPr>
            <a:picLocks noChangeAspect="1"/>
          </p:cNvPicPr>
          <p:nvPr/>
        </p:nvPicPr>
        <p:blipFill>
          <a:blip r:embed="rId3" cstate="print"/>
          <a:stretch>
            <a:fillRect/>
          </a:stretch>
        </p:blipFill>
        <p:spPr>
          <a:xfrm>
            <a:off x="2987824" y="2852936"/>
            <a:ext cx="3156942" cy="2104628"/>
          </a:xfrm>
          <a:prstGeom prst="rect">
            <a:avLst/>
          </a:prstGeom>
          <a:ln w="12700">
            <a:solidFill>
              <a:schemeClr val="tx1"/>
            </a:solidFill>
          </a:ln>
        </p:spPr>
      </p:pic>
    </p:spTree>
    <p:extLst>
      <p:ext uri="{BB962C8B-B14F-4D97-AF65-F5344CB8AC3E}">
        <p14:creationId xmlns:p14="http://schemas.microsoft.com/office/powerpoint/2010/main" val="427650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rgbClr val="002060"/>
                </a:solidFill>
              </a:rPr>
              <a:t>أهم ثلاثة عوامل تصف عملية </a:t>
            </a:r>
            <a:r>
              <a:rPr lang="ar-SA" sz="4000" dirty="0" err="1" smtClean="0">
                <a:solidFill>
                  <a:srgbClr val="002060"/>
                </a:solidFill>
              </a:rPr>
              <a:t>الإنتشار</a:t>
            </a:r>
            <a:endParaRPr lang="ar-SA" sz="4000" dirty="0">
              <a:solidFill>
                <a:srgbClr val="002060"/>
              </a:solidFill>
            </a:endParaRPr>
          </a:p>
        </p:txBody>
      </p:sp>
      <p:sp>
        <p:nvSpPr>
          <p:cNvPr id="3" name="عنصر نائب للمحتوى 2"/>
          <p:cNvSpPr>
            <a:spLocks noGrp="1"/>
          </p:cNvSpPr>
          <p:nvPr>
            <p:ph idx="1"/>
          </p:nvPr>
        </p:nvSpPr>
        <p:spPr>
          <a:xfrm>
            <a:off x="3851920" y="1600200"/>
            <a:ext cx="4834880" cy="4525963"/>
          </a:xfrm>
        </p:spPr>
        <p:txBody>
          <a:bodyPr>
            <a:normAutofit/>
          </a:bodyPr>
          <a:lstStyle/>
          <a:p>
            <a:pPr marL="0" indent="0">
              <a:buNone/>
            </a:pPr>
            <a:r>
              <a:rPr lang="ar-SA" dirty="0" smtClean="0"/>
              <a:t>1- يجب وصول المعلومات إلى الشخص أولاً، إما عن طريق الإتصال الشخصي، أو وسائل الإعلام.</a:t>
            </a:r>
          </a:p>
          <a:p>
            <a:pPr marL="0" indent="0">
              <a:buNone/>
            </a:pPr>
            <a:endParaRPr lang="ar-SA" dirty="0" smtClean="0"/>
          </a:p>
          <a:p>
            <a:pPr marL="0" indent="0">
              <a:buNone/>
            </a:pPr>
            <a:r>
              <a:rPr lang="ar-SA" dirty="0" smtClean="0"/>
              <a:t>2- يختلف الأشخاص من حيث السرعة في القبول وتبني الأفكار الجديدة.</a:t>
            </a:r>
          </a:p>
          <a:p>
            <a:pPr marL="0" indent="0">
              <a:buNone/>
            </a:pPr>
            <a:endParaRPr lang="ar-SA" dirty="0" smtClean="0"/>
          </a:p>
          <a:p>
            <a:pPr marL="0" indent="0">
              <a:buNone/>
            </a:pPr>
            <a:endParaRPr lang="ar-SA" dirty="0" smtClean="0"/>
          </a:p>
        </p:txBody>
      </p:sp>
      <p:pic>
        <p:nvPicPr>
          <p:cNvPr id="5" name="صورة 4" descr="WOLDCASTS-Listen-Online-Radio-Watching-Online-TV.gif"/>
          <p:cNvPicPr>
            <a:picLocks noChangeAspect="1"/>
          </p:cNvPicPr>
          <p:nvPr/>
        </p:nvPicPr>
        <p:blipFill>
          <a:blip r:embed="rId2" cstate="print"/>
          <a:stretch>
            <a:fillRect/>
          </a:stretch>
        </p:blipFill>
        <p:spPr>
          <a:xfrm>
            <a:off x="755576" y="1700808"/>
            <a:ext cx="3024336" cy="224362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مقدمة</a:t>
            </a:r>
            <a:endParaRPr lang="ar-SA" dirty="0">
              <a:solidFill>
                <a:srgbClr val="002060"/>
              </a:solidFill>
            </a:endParaRPr>
          </a:p>
        </p:txBody>
      </p:sp>
      <p:sp>
        <p:nvSpPr>
          <p:cNvPr id="3" name="عنصر نائب للمحتوى 2"/>
          <p:cNvSpPr>
            <a:spLocks noGrp="1"/>
          </p:cNvSpPr>
          <p:nvPr>
            <p:ph idx="1"/>
          </p:nvPr>
        </p:nvSpPr>
        <p:spPr>
          <a:xfrm>
            <a:off x="3923928" y="1600200"/>
            <a:ext cx="4762872" cy="4525963"/>
          </a:xfrm>
        </p:spPr>
        <p:txBody>
          <a:bodyPr>
            <a:normAutofit/>
          </a:bodyPr>
          <a:lstStyle/>
          <a:p>
            <a:pPr marL="0" indent="0">
              <a:buNone/>
            </a:pPr>
            <a:r>
              <a:rPr lang="ar-SA" dirty="0" err="1" smtClean="0"/>
              <a:t>نظرية </a:t>
            </a:r>
            <a:r>
              <a:rPr lang="ar-SA" dirty="0" smtClean="0"/>
              <a:t>(الغرس الثقافي) تدرس أثر وسائل الإعلام في تشكيل الصور الذهنية لدى الجمهور على المدى الطويل.</a:t>
            </a:r>
          </a:p>
          <a:p>
            <a:pPr marL="0" indent="0">
              <a:buNone/>
            </a:pPr>
            <a:r>
              <a:rPr lang="ar-SA" dirty="0" smtClean="0"/>
              <a:t>ويأتي ذلك بالتدريج، مثل </a:t>
            </a:r>
            <a:r>
              <a:rPr lang="ar-SA" dirty="0" err="1" smtClean="0"/>
              <a:t>عملية </a:t>
            </a:r>
            <a:r>
              <a:rPr lang="ar-SA" dirty="0" smtClean="0"/>
              <a:t>(الغرس)، بحيث تنمو الأفكار في ذهن الشخص مثلما تنمو الأشجار يوماً بعد يوم.</a:t>
            </a:r>
            <a:endParaRPr lang="ar-SA" dirty="0"/>
          </a:p>
        </p:txBody>
      </p:sp>
      <p:pic>
        <p:nvPicPr>
          <p:cNvPr id="4" name="صورة 3" descr="14878162-man-with-tree-growing-out-of-head.jpg"/>
          <p:cNvPicPr>
            <a:picLocks noChangeAspect="1"/>
          </p:cNvPicPr>
          <p:nvPr/>
        </p:nvPicPr>
        <p:blipFill>
          <a:blip r:embed="rId2" cstate="print"/>
          <a:stretch>
            <a:fillRect/>
          </a:stretch>
        </p:blipFill>
        <p:spPr>
          <a:xfrm flipH="1">
            <a:off x="827584" y="1772816"/>
            <a:ext cx="2448272" cy="2356981"/>
          </a:xfrm>
          <a:prstGeom prst="rect">
            <a:avLst/>
          </a:prstGeom>
          <a:ln w="12700">
            <a:solidFill>
              <a:schemeClr val="tx1"/>
            </a:solidFill>
          </a:ln>
        </p:spPr>
      </p:pic>
    </p:spTree>
    <p:extLst>
      <p:ext uri="{BB962C8B-B14F-4D97-AF65-F5344CB8AC3E}">
        <p14:creationId xmlns:p14="http://schemas.microsoft.com/office/powerpoint/2010/main" val="1923524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347864" y="1600200"/>
            <a:ext cx="5338936" cy="4525963"/>
          </a:xfrm>
        </p:spPr>
        <p:txBody>
          <a:bodyPr>
            <a:normAutofit lnSpcReduction="10000"/>
          </a:bodyPr>
          <a:lstStyle/>
          <a:p>
            <a:pPr marL="0" indent="0">
              <a:buNone/>
            </a:pPr>
            <a:r>
              <a:rPr lang="ar-SA" dirty="0" smtClean="0"/>
              <a:t>فالشخص الذي يشاهد التلفزيون يومياً بكثرة يتولد لديه أفكار عن العالم، وتنمو في ذهنه، على أساس أنها صورة حقيقية عن </a:t>
            </a:r>
            <a:r>
              <a:rPr lang="ar-SA" dirty="0" err="1" smtClean="0"/>
              <a:t>العالم.</a:t>
            </a:r>
            <a:r>
              <a:rPr lang="ar-SA" dirty="0" smtClean="0"/>
              <a:t> بينما الصور التي ينقلها التلفزيون عن العالم من خلال البرامج، والأفلام والمسلسلات، والأغاني المصورة، وحتى نشرات الأخبار، ليست هي العالم الحقيقي، بل هي صور مختارة، وبشكل منحاز عن العالم، وغير واقعية.</a:t>
            </a:r>
            <a:endParaRPr lang="ar-SA" dirty="0"/>
          </a:p>
        </p:txBody>
      </p:sp>
      <p:pic>
        <p:nvPicPr>
          <p:cNvPr id="5" name="صورة 4" descr="mr__tv_head_by_perfectlypunky-d3dq2qu.jpg"/>
          <p:cNvPicPr>
            <a:picLocks noChangeAspect="1"/>
          </p:cNvPicPr>
          <p:nvPr/>
        </p:nvPicPr>
        <p:blipFill>
          <a:blip r:embed="rId2" cstate="print"/>
          <a:stretch>
            <a:fillRect/>
          </a:stretch>
        </p:blipFill>
        <p:spPr>
          <a:xfrm>
            <a:off x="467544" y="1628800"/>
            <a:ext cx="2448272" cy="3645205"/>
          </a:xfrm>
          <a:prstGeom prst="rect">
            <a:avLst/>
          </a:prstGeom>
          <a:ln>
            <a:solidFill>
              <a:schemeClr val="tx1"/>
            </a:solidFill>
          </a:ln>
        </p:spPr>
      </p:pic>
    </p:spTree>
    <p:extLst>
      <p:ext uri="{BB962C8B-B14F-4D97-AF65-F5344CB8AC3E}">
        <p14:creationId xmlns:p14="http://schemas.microsoft.com/office/powerpoint/2010/main" val="20217880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067944" y="1600200"/>
            <a:ext cx="4618856" cy="4525963"/>
          </a:xfrm>
        </p:spPr>
        <p:txBody>
          <a:bodyPr/>
          <a:lstStyle/>
          <a:p>
            <a:pPr marL="0" indent="0">
              <a:buNone/>
            </a:pPr>
            <a:r>
              <a:rPr lang="ar-SA" dirty="0" smtClean="0"/>
              <a:t>صاحب النظرية هو الباحث الشهير جورج </a:t>
            </a:r>
            <a:r>
              <a:rPr lang="ar-SA" dirty="0" err="1" smtClean="0"/>
              <a:t>جربنر</a:t>
            </a:r>
            <a:r>
              <a:rPr lang="ar-SA" dirty="0" smtClean="0"/>
              <a:t> </a:t>
            </a:r>
            <a:r>
              <a:rPr lang="en-US" sz="2800" dirty="0" smtClean="0"/>
              <a:t>George</a:t>
            </a:r>
            <a:r>
              <a:rPr lang="en-US" dirty="0" smtClean="0"/>
              <a:t> </a:t>
            </a:r>
            <a:r>
              <a:rPr lang="en-US" sz="2800" dirty="0" err="1" smtClean="0"/>
              <a:t>Gerbner</a:t>
            </a:r>
            <a:r>
              <a:rPr lang="ar-SA" dirty="0" err="1" smtClean="0"/>
              <a:t>.</a:t>
            </a:r>
            <a:r>
              <a:rPr lang="ar-SA" dirty="0"/>
              <a:t> </a:t>
            </a:r>
            <a:r>
              <a:rPr lang="ar-SA" dirty="0" smtClean="0"/>
              <a:t>وهو من أهم علماء الإتصال المعاصرين الذين لهم تأثير كبير على الدراسات الإعلامية الحديثة، وتوفي سنة </a:t>
            </a:r>
            <a:r>
              <a:rPr lang="ar-SA" dirty="0" err="1" smtClean="0"/>
              <a:t>2005م.</a:t>
            </a:r>
            <a:endParaRPr lang="ar-SA" dirty="0"/>
          </a:p>
        </p:txBody>
      </p:sp>
      <p:sp>
        <p:nvSpPr>
          <p:cNvPr id="6" name="مربع نص 5"/>
          <p:cNvSpPr txBox="1"/>
          <p:nvPr/>
        </p:nvSpPr>
        <p:spPr>
          <a:xfrm>
            <a:off x="611560" y="4869160"/>
            <a:ext cx="2533194"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جورج </a:t>
            </a:r>
            <a:r>
              <a:rPr lang="ar-SA" sz="2800" dirty="0" err="1" smtClean="0"/>
              <a:t>جربنر</a:t>
            </a:r>
            <a:endParaRPr lang="ar-SA" sz="2800" dirty="0" smtClean="0"/>
          </a:p>
          <a:p>
            <a:pPr algn="ctr"/>
            <a:r>
              <a:rPr lang="en-US" sz="2800" dirty="0" smtClean="0"/>
              <a:t>George </a:t>
            </a:r>
            <a:r>
              <a:rPr lang="en-US" sz="2800" dirty="0" err="1" smtClean="0"/>
              <a:t>Gerbner</a:t>
            </a:r>
            <a:endParaRPr lang="ar-SA" sz="2800" dirty="0"/>
          </a:p>
        </p:txBody>
      </p:sp>
      <p:pic>
        <p:nvPicPr>
          <p:cNvPr id="7" name="صورة 6" descr="2001-04-16 george gerbner delivers gerbner lecture.jpg"/>
          <p:cNvPicPr>
            <a:picLocks noChangeAspect="1"/>
          </p:cNvPicPr>
          <p:nvPr/>
        </p:nvPicPr>
        <p:blipFill>
          <a:blip r:embed="rId2" cstate="print"/>
          <a:stretch>
            <a:fillRect/>
          </a:stretch>
        </p:blipFill>
        <p:spPr>
          <a:xfrm>
            <a:off x="611560" y="1484784"/>
            <a:ext cx="2164101" cy="3161393"/>
          </a:xfrm>
          <a:prstGeom prst="rect">
            <a:avLst/>
          </a:prstGeom>
        </p:spPr>
      </p:pic>
    </p:spTree>
    <p:extLst>
      <p:ext uri="{BB962C8B-B14F-4D97-AF65-F5344CB8AC3E}">
        <p14:creationId xmlns:p14="http://schemas.microsoft.com/office/powerpoint/2010/main" val="2705704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07904" y="1600200"/>
            <a:ext cx="4978896" cy="4525963"/>
          </a:xfrm>
        </p:spPr>
        <p:txBody>
          <a:bodyPr/>
          <a:lstStyle/>
          <a:p>
            <a:pPr marL="0" indent="0">
              <a:buNone/>
            </a:pPr>
            <a:r>
              <a:rPr lang="ar-SA" dirty="0" err="1" smtClean="0"/>
              <a:t>نظرية </a:t>
            </a:r>
            <a:r>
              <a:rPr lang="ar-SA" dirty="0" smtClean="0"/>
              <a:t>(الغرس الثقافي) كما </a:t>
            </a:r>
            <a:r>
              <a:rPr lang="ar-SA" dirty="0" err="1" smtClean="0"/>
              <a:t>طوّرها </a:t>
            </a:r>
            <a:r>
              <a:rPr lang="ar-SA" dirty="0" smtClean="0"/>
              <a:t>(جورج جربنر) تركز بالذات </a:t>
            </a:r>
            <a:r>
              <a:rPr lang="ar-SA" dirty="0" err="1" smtClean="0"/>
              <a:t>على </a:t>
            </a:r>
            <a:r>
              <a:rPr lang="ar-SA" dirty="0" smtClean="0"/>
              <a:t>(التلفزيون)، بصفته من أهم وسائل الإتصال الحديثة، وخصوصاً </a:t>
            </a:r>
            <a:r>
              <a:rPr lang="ar-SA" dirty="0" err="1" smtClean="0"/>
              <a:t>موضوع </a:t>
            </a:r>
            <a:r>
              <a:rPr lang="ar-SA" dirty="0" smtClean="0"/>
              <a:t>(العنف)، الذي يشكل قضية هامة في المجتمع الأمريكي، والعالم بشكل </a:t>
            </a:r>
            <a:r>
              <a:rPr lang="ar-SA" dirty="0" err="1" smtClean="0"/>
              <a:t>عام.</a:t>
            </a:r>
            <a:r>
              <a:rPr lang="ar-SA" dirty="0" smtClean="0"/>
              <a:t> وللتلفزيون دور كبير في ذلك.</a:t>
            </a:r>
            <a:endParaRPr lang="ar-SA" dirty="0"/>
          </a:p>
        </p:txBody>
      </p:sp>
      <p:pic>
        <p:nvPicPr>
          <p:cNvPr id="6" name="صورة 5" descr="violentTV.jpg"/>
          <p:cNvPicPr>
            <a:picLocks noChangeAspect="1"/>
          </p:cNvPicPr>
          <p:nvPr/>
        </p:nvPicPr>
        <p:blipFill>
          <a:blip r:embed="rId2" cstate="print"/>
          <a:stretch>
            <a:fillRect/>
          </a:stretch>
        </p:blipFill>
        <p:spPr>
          <a:xfrm>
            <a:off x="539552" y="1700808"/>
            <a:ext cx="2980185" cy="1944216"/>
          </a:xfrm>
          <a:prstGeom prst="rect">
            <a:avLst/>
          </a:prstGeom>
        </p:spPr>
      </p:pic>
    </p:spTree>
    <p:extLst>
      <p:ext uri="{BB962C8B-B14F-4D97-AF65-F5344CB8AC3E}">
        <p14:creationId xmlns:p14="http://schemas.microsoft.com/office/powerpoint/2010/main" val="2321606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دراسة العنف</a:t>
            </a:r>
            <a:endParaRPr lang="ar-SA" dirty="0">
              <a:solidFill>
                <a:srgbClr val="002060"/>
              </a:solidFill>
            </a:endParaRPr>
          </a:p>
        </p:txBody>
      </p:sp>
      <p:sp>
        <p:nvSpPr>
          <p:cNvPr id="3" name="عنصر نائب للمحتوى 2"/>
          <p:cNvSpPr>
            <a:spLocks noGrp="1"/>
          </p:cNvSpPr>
          <p:nvPr>
            <p:ph idx="1"/>
          </p:nvPr>
        </p:nvSpPr>
        <p:spPr>
          <a:xfrm>
            <a:off x="3923928" y="1600200"/>
            <a:ext cx="4762872" cy="4525963"/>
          </a:xfrm>
        </p:spPr>
        <p:txBody>
          <a:bodyPr/>
          <a:lstStyle/>
          <a:p>
            <a:pPr marL="0" indent="0">
              <a:buNone/>
            </a:pPr>
            <a:r>
              <a:rPr lang="ar-SA" dirty="0" smtClean="0"/>
              <a:t>نظرية الغرس ركزت في بدايتها على دراسة العنف في التلفزيون الأمريكي. وتقول النظرية أن كثرة مشاهد العنف في التلفزيون تؤدي إلى خلق </a:t>
            </a:r>
            <a:r>
              <a:rPr lang="ar-SA" dirty="0" err="1" smtClean="0"/>
              <a:t>فكرة </a:t>
            </a:r>
            <a:r>
              <a:rPr lang="ar-SA" dirty="0" smtClean="0"/>
              <a:t>(العالم القاسي والمخيف) في ذهن الجمهور، خاصة أفراد الجمهور الذين يشاهدون التلفزيون </a:t>
            </a:r>
            <a:r>
              <a:rPr lang="ar-SA" dirty="0" err="1" smtClean="0"/>
              <a:t>بكثرة.</a:t>
            </a:r>
            <a:r>
              <a:rPr lang="ar-SA" dirty="0" smtClean="0"/>
              <a:t> </a:t>
            </a:r>
            <a:endParaRPr lang="ar-SA" dirty="0"/>
          </a:p>
        </p:txBody>
      </p:sp>
      <p:pic>
        <p:nvPicPr>
          <p:cNvPr id="4" name="صورة 3" descr="237332-3022-58.jpg"/>
          <p:cNvPicPr>
            <a:picLocks noChangeAspect="1"/>
          </p:cNvPicPr>
          <p:nvPr/>
        </p:nvPicPr>
        <p:blipFill>
          <a:blip r:embed="rId2" cstate="print"/>
          <a:stretch>
            <a:fillRect/>
          </a:stretch>
        </p:blipFill>
        <p:spPr>
          <a:xfrm flipH="1">
            <a:off x="539552" y="1772816"/>
            <a:ext cx="3024336" cy="2469874"/>
          </a:xfrm>
          <a:prstGeom prst="rect">
            <a:avLst/>
          </a:prstGeom>
          <a:ln w="12700">
            <a:solidFill>
              <a:schemeClr val="tx1"/>
            </a:solidFill>
          </a:ln>
        </p:spPr>
      </p:pic>
    </p:spTree>
    <p:extLst>
      <p:ext uri="{BB962C8B-B14F-4D97-AF65-F5344CB8AC3E}">
        <p14:creationId xmlns:p14="http://schemas.microsoft.com/office/powerpoint/2010/main" val="14758287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طريقة إجراء الدراسة</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ويقوم الباحثون بدراسة العنف وتأثيره بثلاثة طرق </a:t>
            </a:r>
            <a:r>
              <a:rPr lang="ar-SA" dirty="0" err="1" smtClean="0"/>
              <a:t>متداخلة:</a:t>
            </a:r>
            <a:endParaRPr lang="ar-SA" dirty="0" smtClean="0"/>
          </a:p>
          <a:p>
            <a:pPr marL="0" indent="0">
              <a:buNone/>
            </a:pPr>
            <a:endParaRPr lang="ar-SA" dirty="0"/>
          </a:p>
          <a:p>
            <a:pPr marL="0" indent="0">
              <a:buNone/>
            </a:pPr>
            <a:r>
              <a:rPr lang="ar-SA" dirty="0" smtClean="0"/>
              <a:t>1- قياس مستوى العنف في التلفزيون.</a:t>
            </a:r>
          </a:p>
          <a:p>
            <a:pPr marL="0" indent="0">
              <a:buNone/>
            </a:pPr>
            <a:r>
              <a:rPr lang="ar-SA" dirty="0" smtClean="0"/>
              <a:t>2- قياس مستوى العنف الحقيقي من خلال وثائق الشرطة وغيرها من المصادر الرسمية.</a:t>
            </a:r>
          </a:p>
          <a:p>
            <a:pPr marL="0" indent="0">
              <a:buNone/>
            </a:pPr>
            <a:r>
              <a:rPr lang="ar-SA" dirty="0" smtClean="0"/>
              <a:t>3- قياس رد فعل الجمهور، ومعرفة أفكارهم واتجاهاتهم حول موضوع العنف في المجتمع الأمريكي.</a:t>
            </a:r>
          </a:p>
        </p:txBody>
      </p:sp>
    </p:spTree>
    <p:extLst>
      <p:ext uri="{BB962C8B-B14F-4D97-AF65-F5344CB8AC3E}">
        <p14:creationId xmlns:p14="http://schemas.microsoft.com/office/powerpoint/2010/main" val="608084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555776" y="1600200"/>
            <a:ext cx="6131024" cy="4525963"/>
          </a:xfrm>
        </p:spPr>
        <p:txBody>
          <a:bodyPr>
            <a:normAutofit lnSpcReduction="10000"/>
          </a:bodyPr>
          <a:lstStyle/>
          <a:p>
            <a:pPr marL="0" indent="0">
              <a:buNone/>
            </a:pPr>
            <a:r>
              <a:rPr lang="ar-SA" dirty="0" smtClean="0"/>
              <a:t>وقياس العنف يتم من </a:t>
            </a:r>
            <a:r>
              <a:rPr lang="ar-SA" dirty="0" err="1" smtClean="0"/>
              <a:t>خلال </a:t>
            </a:r>
            <a:r>
              <a:rPr lang="ar-SA" dirty="0" smtClean="0"/>
              <a:t>(تحليل مضمون) برامج التلفزيون في الشبكات التلفزيونية </a:t>
            </a:r>
            <a:r>
              <a:rPr lang="ar-SA" dirty="0" err="1" smtClean="0"/>
              <a:t>الرئيسية .</a:t>
            </a:r>
            <a:endParaRPr lang="ar-SA" dirty="0" smtClean="0"/>
          </a:p>
          <a:p>
            <a:pPr marL="0" indent="0">
              <a:buNone/>
            </a:pPr>
            <a:endParaRPr lang="ar-SA" dirty="0" smtClean="0"/>
          </a:p>
          <a:p>
            <a:pPr marL="0" indent="0">
              <a:buNone/>
            </a:pPr>
            <a:r>
              <a:rPr lang="ar-SA" dirty="0" smtClean="0"/>
              <a:t>فيتم رصد أعمال العنف مثل جرائم القتل، وإطلاق النار من مسدسات، والشجار بين الأشخاص، في جميع أنواع البرامج، مثل المسلسلات البوليسية، وأفلام الكرتون، والمسلسلات الكوميدية، وغيرها.</a:t>
            </a:r>
            <a:endParaRPr lang="ar-SA" dirty="0"/>
          </a:p>
        </p:txBody>
      </p:sp>
      <p:pic>
        <p:nvPicPr>
          <p:cNvPr id="4" name="صورة 3" descr="measure-success1.jpg"/>
          <p:cNvPicPr>
            <a:picLocks noChangeAspect="1"/>
          </p:cNvPicPr>
          <p:nvPr/>
        </p:nvPicPr>
        <p:blipFill>
          <a:blip r:embed="rId2" cstate="print"/>
          <a:stretch>
            <a:fillRect/>
          </a:stretch>
        </p:blipFill>
        <p:spPr>
          <a:xfrm>
            <a:off x="611560" y="1556792"/>
            <a:ext cx="2088232" cy="1566174"/>
          </a:xfrm>
          <a:prstGeom prst="rect">
            <a:avLst/>
          </a:prstGeom>
        </p:spPr>
      </p:pic>
    </p:spTree>
    <p:extLst>
      <p:ext uri="{BB962C8B-B14F-4D97-AF65-F5344CB8AC3E}">
        <p14:creationId xmlns:p14="http://schemas.microsoft.com/office/powerpoint/2010/main" val="1841284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563888" y="1600200"/>
            <a:ext cx="5122912" cy="4525963"/>
          </a:xfrm>
        </p:spPr>
        <p:txBody>
          <a:bodyPr/>
          <a:lstStyle/>
          <a:p>
            <a:pPr marL="0" indent="0">
              <a:buNone/>
            </a:pPr>
            <a:r>
              <a:rPr lang="ar-SA" dirty="0" smtClean="0"/>
              <a:t>ويتم أيضاً تحديد هوية الجاني والمجني عليه، من حيث الفئة الإجتماعية والعمر، وغير ذلك, ليتم مقارنتها بعد ذلك بالإحصائيات الواقعية.</a:t>
            </a:r>
            <a:endParaRPr lang="ar-SA" dirty="0"/>
          </a:p>
        </p:txBody>
      </p:sp>
      <p:pic>
        <p:nvPicPr>
          <p:cNvPr id="4" name="صورة 3" descr="zclint-eastwood-dirty-harry.jpg"/>
          <p:cNvPicPr>
            <a:picLocks noChangeAspect="1"/>
          </p:cNvPicPr>
          <p:nvPr/>
        </p:nvPicPr>
        <p:blipFill>
          <a:blip r:embed="rId2" cstate="print"/>
          <a:stretch>
            <a:fillRect/>
          </a:stretch>
        </p:blipFill>
        <p:spPr>
          <a:xfrm>
            <a:off x="539552" y="1628800"/>
            <a:ext cx="2901922" cy="2232248"/>
          </a:xfrm>
          <a:prstGeom prst="rect">
            <a:avLst/>
          </a:prstGeom>
        </p:spPr>
      </p:pic>
    </p:spTree>
    <p:extLst>
      <p:ext uri="{BB962C8B-B14F-4D97-AF65-F5344CB8AC3E}">
        <p14:creationId xmlns:p14="http://schemas.microsoft.com/office/powerpoint/2010/main" val="2432102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355976" y="1600200"/>
            <a:ext cx="4330824" cy="4525963"/>
          </a:xfrm>
        </p:spPr>
        <p:txBody>
          <a:bodyPr>
            <a:normAutofit/>
          </a:bodyPr>
          <a:lstStyle/>
          <a:p>
            <a:pPr marL="0" indent="0">
              <a:buNone/>
            </a:pPr>
            <a:r>
              <a:rPr lang="ar-SA" dirty="0" smtClean="0"/>
              <a:t>وقد أجرى الباحثون على مدى سنوات </a:t>
            </a:r>
            <a:r>
              <a:rPr lang="ar-SA" dirty="0" err="1" smtClean="0"/>
              <a:t>طويلة </a:t>
            </a:r>
            <a:r>
              <a:rPr lang="ar-SA" dirty="0" smtClean="0"/>
              <a:t>(تحليل مضمون) البرامج التلفزيونية في أمريكا، واتضح أن معدلات العنف في تزايد مستمر عبر </a:t>
            </a:r>
            <a:r>
              <a:rPr lang="ar-SA" dirty="0" err="1" smtClean="0"/>
              <a:t>السنوات.</a:t>
            </a:r>
            <a:r>
              <a:rPr lang="ar-SA" dirty="0" smtClean="0"/>
              <a:t> وهي أكثر بكثير من معدلات العنف الحقيقي في المجتمع كما تظهر في الإحصاءات </a:t>
            </a:r>
            <a:r>
              <a:rPr lang="ar-SA" dirty="0" err="1" smtClean="0"/>
              <a:t>الرسمية.</a:t>
            </a:r>
            <a:endParaRPr lang="ar-SA" dirty="0" smtClean="0"/>
          </a:p>
        </p:txBody>
      </p:sp>
      <p:pic>
        <p:nvPicPr>
          <p:cNvPr id="4" name="صورة 3" descr="COPS2.jpg"/>
          <p:cNvPicPr>
            <a:picLocks noChangeAspect="1"/>
          </p:cNvPicPr>
          <p:nvPr/>
        </p:nvPicPr>
        <p:blipFill>
          <a:blip r:embed="rId2" cstate="print"/>
          <a:stretch>
            <a:fillRect/>
          </a:stretch>
        </p:blipFill>
        <p:spPr>
          <a:xfrm>
            <a:off x="539551" y="1700808"/>
            <a:ext cx="3240361" cy="2132747"/>
          </a:xfrm>
          <a:prstGeom prst="rect">
            <a:avLst/>
          </a:prstGeom>
        </p:spPr>
      </p:pic>
    </p:spTree>
    <p:extLst>
      <p:ext uri="{BB962C8B-B14F-4D97-AF65-F5344CB8AC3E}">
        <p14:creationId xmlns:p14="http://schemas.microsoft.com/office/powerpoint/2010/main" val="410691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07904" y="1600200"/>
            <a:ext cx="4978896" cy="4525963"/>
          </a:xfrm>
        </p:spPr>
        <p:txBody>
          <a:bodyPr/>
          <a:lstStyle/>
          <a:p>
            <a:pPr marL="0" indent="0">
              <a:buNone/>
            </a:pPr>
            <a:r>
              <a:rPr lang="ar-SA" dirty="0" smtClean="0"/>
              <a:t>كما لاحظ الباحثون أن ضحايا العنف في هذه البرامج والمسلسلات هم في الغالب من الأقليات في المجتمع، مثل الأمريكيين السود، أو من ذوي الأصول المكسيكية، والجنسيات </a:t>
            </a:r>
            <a:r>
              <a:rPr lang="ar-SA" dirty="0" err="1" smtClean="0"/>
              <a:t>الأخرى.</a:t>
            </a:r>
            <a:r>
              <a:rPr lang="ar-SA" dirty="0" smtClean="0"/>
              <a:t> وكذلك كثيراً ما تكون المرأة ضحية للعنف في هذه المسلسلات.</a:t>
            </a:r>
          </a:p>
          <a:p>
            <a:pPr marL="0" indent="0">
              <a:buNone/>
            </a:pPr>
            <a:endParaRPr lang="ar-SA" dirty="0"/>
          </a:p>
        </p:txBody>
      </p:sp>
      <p:pic>
        <p:nvPicPr>
          <p:cNvPr id="4" name="صورة 3" descr="oeuvre_movie_a_d_Clint_Eastwood_006.jpg"/>
          <p:cNvPicPr>
            <a:picLocks noChangeAspect="1"/>
          </p:cNvPicPr>
          <p:nvPr/>
        </p:nvPicPr>
        <p:blipFill>
          <a:blip r:embed="rId2" cstate="print"/>
          <a:stretch>
            <a:fillRect/>
          </a:stretch>
        </p:blipFill>
        <p:spPr>
          <a:xfrm>
            <a:off x="539552" y="1700808"/>
            <a:ext cx="2880320" cy="2160240"/>
          </a:xfrm>
          <a:prstGeom prst="rect">
            <a:avLst/>
          </a:prstGeom>
          <a:ln>
            <a:solidFill>
              <a:schemeClr val="tx1"/>
            </a:solidFill>
          </a:ln>
        </p:spPr>
      </p:pic>
    </p:spTree>
    <p:extLst>
      <p:ext uri="{BB962C8B-B14F-4D97-AF65-F5344CB8AC3E}">
        <p14:creationId xmlns:p14="http://schemas.microsoft.com/office/powerpoint/2010/main" val="32989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076056" y="1600200"/>
            <a:ext cx="3610744" cy="4525963"/>
          </a:xfrm>
        </p:spPr>
        <p:txBody>
          <a:bodyPr/>
          <a:lstStyle/>
          <a:p>
            <a:pPr marL="0" indent="0">
              <a:buNone/>
            </a:pPr>
            <a:r>
              <a:rPr lang="ar-SA" dirty="0" smtClean="0"/>
              <a:t>3- كلما زادت نسبة القبول بالفكرة لدى مجموعة من الناس زاد الضغط الإجتماعي على المجموعة الأخرى للقبول بالفكرة.</a:t>
            </a:r>
          </a:p>
          <a:p>
            <a:pPr marL="0" indent="0">
              <a:buNone/>
            </a:pPr>
            <a:endParaRPr lang="ar-SA" dirty="0"/>
          </a:p>
        </p:txBody>
      </p:sp>
      <p:pic>
        <p:nvPicPr>
          <p:cNvPr id="4" name="صورة 3" descr="Peer-Pressure-Image.jpg"/>
          <p:cNvPicPr>
            <a:picLocks noChangeAspect="1"/>
          </p:cNvPicPr>
          <p:nvPr/>
        </p:nvPicPr>
        <p:blipFill>
          <a:blip r:embed="rId2" cstate="print"/>
          <a:stretch>
            <a:fillRect/>
          </a:stretch>
        </p:blipFill>
        <p:spPr>
          <a:xfrm>
            <a:off x="539552" y="1772816"/>
            <a:ext cx="3384376" cy="2076776"/>
          </a:xfrm>
          <a:prstGeom prst="rect">
            <a:avLst/>
          </a:prstGeom>
          <a:ln w="9525">
            <a:solidFill>
              <a:schemeClr val="tx1"/>
            </a:solid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91880" y="1600200"/>
            <a:ext cx="5194920" cy="4525963"/>
          </a:xfrm>
        </p:spPr>
        <p:txBody>
          <a:bodyPr/>
          <a:lstStyle/>
          <a:p>
            <a:pPr marL="0" indent="0">
              <a:buNone/>
            </a:pPr>
            <a:r>
              <a:rPr lang="ar-SA" dirty="0" smtClean="0"/>
              <a:t>ومن الملاحظ أيضاً أن نسبة ظهور أشخاص من الأقليات في التلفزيون أقل بكثير من نسبة وجودهم الفعلي في المجتمع </a:t>
            </a:r>
            <a:r>
              <a:rPr lang="ar-SA" dirty="0" err="1" smtClean="0"/>
              <a:t>الأمريكي.</a:t>
            </a:r>
            <a:r>
              <a:rPr lang="ar-SA" dirty="0" smtClean="0"/>
              <a:t> بمعنى أن عددهم قليل في التلفزيون، بالرغم من أن عددهم الحقيقي كثير نسبياً في </a:t>
            </a:r>
            <a:r>
              <a:rPr lang="ar-SA" dirty="0" err="1" smtClean="0"/>
              <a:t>الواقع.</a:t>
            </a:r>
            <a:r>
              <a:rPr lang="ar-SA" dirty="0" smtClean="0"/>
              <a:t> </a:t>
            </a:r>
            <a:endParaRPr lang="ar-SA" dirty="0"/>
          </a:p>
        </p:txBody>
      </p:sp>
      <p:pic>
        <p:nvPicPr>
          <p:cNvPr id="7" name="صورة 6" descr="BMS Logo.jpg"/>
          <p:cNvPicPr>
            <a:picLocks noChangeAspect="1"/>
          </p:cNvPicPr>
          <p:nvPr/>
        </p:nvPicPr>
        <p:blipFill>
          <a:blip r:embed="rId2" cstate="print"/>
          <a:stretch>
            <a:fillRect/>
          </a:stretch>
        </p:blipFill>
        <p:spPr>
          <a:xfrm>
            <a:off x="539552" y="1628800"/>
            <a:ext cx="2366440" cy="2259950"/>
          </a:xfrm>
          <a:prstGeom prst="rect">
            <a:avLst/>
          </a:prstGeom>
          <a:ln>
            <a:solidFill>
              <a:schemeClr val="tx1"/>
            </a:solidFill>
          </a:ln>
        </p:spPr>
      </p:pic>
    </p:spTree>
    <p:extLst>
      <p:ext uri="{BB962C8B-B14F-4D97-AF65-F5344CB8AC3E}">
        <p14:creationId xmlns:p14="http://schemas.microsoft.com/office/powerpoint/2010/main" val="20125179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نوعان من الأثر</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وبالتحديد </a:t>
            </a:r>
            <a:r>
              <a:rPr lang="ar-SA" dirty="0" err="1" smtClean="0"/>
              <a:t>تقول </a:t>
            </a:r>
            <a:r>
              <a:rPr lang="ar-SA" dirty="0" smtClean="0"/>
              <a:t>(نظرية الغرس) أن هناك طريقتين يحدث فيها أثر التلفزيون على </a:t>
            </a:r>
            <a:r>
              <a:rPr lang="ar-SA" dirty="0" err="1" smtClean="0"/>
              <a:t>المشاهدين:</a:t>
            </a:r>
            <a:endParaRPr lang="ar-SA" dirty="0" smtClean="0"/>
          </a:p>
          <a:p>
            <a:pPr marL="0" indent="0">
              <a:buNone/>
            </a:pPr>
            <a:endParaRPr lang="ar-SA" dirty="0"/>
          </a:p>
          <a:p>
            <a:pPr marL="0" indent="0">
              <a:buNone/>
            </a:pPr>
            <a:r>
              <a:rPr lang="ar-SA" dirty="0" smtClean="0"/>
              <a:t>1- التعميم أو </a:t>
            </a:r>
            <a:r>
              <a:rPr lang="ar-SA" dirty="0" err="1" smtClean="0"/>
              <a:t>الإندماج</a:t>
            </a:r>
            <a:r>
              <a:rPr lang="ar-SA" dirty="0" smtClean="0"/>
              <a:t> </a:t>
            </a:r>
            <a:r>
              <a:rPr lang="en-US" sz="2800" dirty="0" smtClean="0"/>
              <a:t>Mainstreaming</a:t>
            </a:r>
            <a:r>
              <a:rPr lang="en-US" dirty="0" smtClean="0"/>
              <a:t> </a:t>
            </a:r>
            <a:endParaRPr lang="ar-SA" dirty="0" smtClean="0"/>
          </a:p>
          <a:p>
            <a:pPr marL="0" indent="0">
              <a:buNone/>
            </a:pPr>
            <a:r>
              <a:rPr lang="ar-SA" dirty="0" smtClean="0"/>
              <a:t>2- التأكيد </a:t>
            </a:r>
            <a:r>
              <a:rPr lang="en-US" sz="2800" dirty="0" smtClean="0"/>
              <a:t>Resonance</a:t>
            </a:r>
            <a:r>
              <a:rPr lang="en-US" dirty="0" smtClean="0"/>
              <a:t> </a:t>
            </a:r>
            <a:endParaRPr lang="ar-SA" dirty="0"/>
          </a:p>
        </p:txBody>
      </p:sp>
    </p:spTree>
    <p:extLst>
      <p:ext uri="{BB962C8B-B14F-4D97-AF65-F5344CB8AC3E}">
        <p14:creationId xmlns:p14="http://schemas.microsoft.com/office/powerpoint/2010/main" val="450266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1- التعميم أو </a:t>
            </a:r>
            <a:r>
              <a:rPr lang="ar-SA" sz="4000" dirty="0" err="1" smtClean="0">
                <a:solidFill>
                  <a:srgbClr val="002060"/>
                </a:solidFill>
              </a:rPr>
              <a:t>الإندماج:</a:t>
            </a:r>
            <a:endParaRPr lang="ar-SA" sz="4000" dirty="0" smtClean="0">
              <a:solidFill>
                <a:srgbClr val="002060"/>
              </a:solidFill>
            </a:endParaRPr>
          </a:p>
          <a:p>
            <a:pPr marL="0" indent="0">
              <a:buNone/>
            </a:pPr>
            <a:r>
              <a:rPr lang="ar-SA" dirty="0" smtClean="0"/>
              <a:t>والمقصود هو أن </a:t>
            </a:r>
            <a:r>
              <a:rPr lang="ar-SA" dirty="0" err="1" smtClean="0"/>
              <a:t>الفرد </a:t>
            </a:r>
            <a:r>
              <a:rPr lang="ar-SA" dirty="0" smtClean="0"/>
              <a:t>(الكثيف المشاهدة) يقبل بالصورة الذهنية العامة التي يقدمها له التلفزيون ويندمج معها، وتكون هي صورة العالم في خياله، بالرغم من أنها قد تكون صورة غير واقعية.</a:t>
            </a:r>
          </a:p>
          <a:p>
            <a:pPr marL="0" indent="0">
              <a:buNone/>
            </a:pPr>
            <a:r>
              <a:rPr lang="ar-SA" dirty="0" smtClean="0"/>
              <a:t>فمثلاً، قد يعتقد أن هناك عنف وجرائم في المجتمع أكثر مما هو موجود في </a:t>
            </a:r>
            <a:r>
              <a:rPr lang="ar-SA" dirty="0" err="1" smtClean="0"/>
              <a:t>الواقع.</a:t>
            </a:r>
            <a:r>
              <a:rPr lang="ar-SA" dirty="0" smtClean="0"/>
              <a:t> </a:t>
            </a:r>
            <a:endParaRPr lang="ar-SA" dirty="0"/>
          </a:p>
        </p:txBody>
      </p:sp>
    </p:spTree>
    <p:extLst>
      <p:ext uri="{BB962C8B-B14F-4D97-AF65-F5344CB8AC3E}">
        <p14:creationId xmlns:p14="http://schemas.microsoft.com/office/powerpoint/2010/main" val="2745107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2- </a:t>
            </a:r>
            <a:r>
              <a:rPr lang="ar-SA" sz="4000" dirty="0" err="1" smtClean="0">
                <a:solidFill>
                  <a:srgbClr val="002060"/>
                </a:solidFill>
              </a:rPr>
              <a:t>التأكيد:</a:t>
            </a:r>
            <a:endParaRPr lang="ar-SA" sz="4000" dirty="0" smtClean="0">
              <a:solidFill>
                <a:srgbClr val="002060"/>
              </a:solidFill>
            </a:endParaRPr>
          </a:p>
          <a:p>
            <a:pPr marL="0" indent="0">
              <a:buNone/>
            </a:pPr>
            <a:r>
              <a:rPr lang="ar-SA" dirty="0" smtClean="0"/>
              <a:t>وهو أن </a:t>
            </a:r>
            <a:r>
              <a:rPr lang="ar-SA" dirty="0" err="1" smtClean="0"/>
              <a:t>الفرد </a:t>
            </a:r>
            <a:r>
              <a:rPr lang="ar-SA" dirty="0" smtClean="0"/>
              <a:t>(الكثيف المشاهدة)، والذي حصل له حوادث عنف سابقاً، كأن يكون تعرض للسرقة أو </a:t>
            </a:r>
            <a:r>
              <a:rPr lang="ar-SA" dirty="0" err="1" smtClean="0"/>
              <a:t>للإعتداء</a:t>
            </a:r>
            <a:r>
              <a:rPr lang="ar-SA" dirty="0" smtClean="0"/>
              <a:t> في السابق، يتأكد رأيه عن إنتشار العنف في المجتمع عندما يشاهد مواقف عنيفة في التلفزيون.</a:t>
            </a:r>
            <a:endParaRPr lang="ar-SA" dirty="0"/>
          </a:p>
        </p:txBody>
      </p:sp>
    </p:spTree>
    <p:extLst>
      <p:ext uri="{BB962C8B-B14F-4D97-AF65-F5344CB8AC3E}">
        <p14:creationId xmlns:p14="http://schemas.microsoft.com/office/powerpoint/2010/main" val="674722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أنواع أخرى من </a:t>
            </a:r>
            <a:r>
              <a:rPr lang="ar-SA" dirty="0" err="1" smtClean="0">
                <a:solidFill>
                  <a:srgbClr val="002060"/>
                </a:solidFill>
              </a:rPr>
              <a:t>دراسات </a:t>
            </a:r>
            <a:r>
              <a:rPr lang="ar-SA" dirty="0" smtClean="0">
                <a:solidFill>
                  <a:srgbClr val="002060"/>
                </a:solidFill>
              </a:rPr>
              <a:t>(الغرس</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a:xfrm>
            <a:off x="2915816" y="1600200"/>
            <a:ext cx="5770984" cy="4525963"/>
          </a:xfrm>
        </p:spPr>
        <p:txBody>
          <a:bodyPr>
            <a:normAutofit lnSpcReduction="10000"/>
          </a:bodyPr>
          <a:lstStyle/>
          <a:p>
            <a:pPr marL="0" indent="0">
              <a:buNone/>
            </a:pPr>
            <a:r>
              <a:rPr lang="ar-SA" dirty="0" smtClean="0"/>
              <a:t>بعد دراسات العنف التي قام </a:t>
            </a:r>
            <a:r>
              <a:rPr lang="ar-SA" dirty="0" err="1" smtClean="0"/>
              <a:t>بها</a:t>
            </a:r>
            <a:r>
              <a:rPr lang="ar-SA" dirty="0" smtClean="0"/>
              <a:t> (جورج </a:t>
            </a:r>
            <a:r>
              <a:rPr lang="ar-SA" dirty="0" err="1" smtClean="0"/>
              <a:t>جربنر</a:t>
            </a:r>
            <a:r>
              <a:rPr lang="ar-SA" dirty="0" smtClean="0"/>
              <a:t>) وباحثون آخرون، حاولت دراسات أخرى </a:t>
            </a:r>
            <a:r>
              <a:rPr lang="ar-SA" dirty="0" err="1" smtClean="0"/>
              <a:t>تطبيق </a:t>
            </a:r>
            <a:r>
              <a:rPr lang="ar-SA" dirty="0" smtClean="0"/>
              <a:t>(نظرية الغرس الثقافي) على مواضيع أخرى غير العنف.</a:t>
            </a:r>
          </a:p>
          <a:p>
            <a:pPr marL="0" indent="0">
              <a:buNone/>
            </a:pPr>
            <a:r>
              <a:rPr lang="ar-SA" dirty="0" smtClean="0"/>
              <a:t>مثلاً هناك دراسات </a:t>
            </a:r>
            <a:r>
              <a:rPr lang="ar-SA" dirty="0" err="1" smtClean="0"/>
              <a:t>عن </a:t>
            </a:r>
            <a:r>
              <a:rPr lang="ar-SA" dirty="0" smtClean="0"/>
              <a:t>(صورة المرأة في التلفزيون</a:t>
            </a:r>
            <a:r>
              <a:rPr lang="ar-SA" dirty="0" err="1" smtClean="0"/>
              <a:t>).</a:t>
            </a:r>
            <a:r>
              <a:rPr lang="ar-SA" dirty="0" smtClean="0"/>
              <a:t> فأجرت إحدى الباحثات تأثير </a:t>
            </a:r>
            <a:r>
              <a:rPr lang="ar-SA" dirty="0" err="1" smtClean="0"/>
              <a:t>برامج </a:t>
            </a:r>
            <a:r>
              <a:rPr lang="ar-SA" dirty="0" smtClean="0"/>
              <a:t>(التجميل) </a:t>
            </a:r>
            <a:r>
              <a:rPr lang="ar-SA" dirty="0" err="1" smtClean="0"/>
              <a:t>و </a:t>
            </a:r>
            <a:r>
              <a:rPr lang="ar-SA" dirty="0" smtClean="0"/>
              <a:t>(الرشاقة) و(تخفيف الوزن) على النساء المتابعات لهذه البرامج التلفزيونية.</a:t>
            </a:r>
            <a:endParaRPr lang="ar-SA" dirty="0"/>
          </a:p>
        </p:txBody>
      </p:sp>
      <p:pic>
        <p:nvPicPr>
          <p:cNvPr id="8" name="صورة 7" descr="2012_Fashion_Hot_Sales_replacement_led_tv.jpg"/>
          <p:cNvPicPr>
            <a:picLocks noChangeAspect="1"/>
          </p:cNvPicPr>
          <p:nvPr/>
        </p:nvPicPr>
        <p:blipFill>
          <a:blip r:embed="rId2" cstate="print"/>
          <a:srcRect t="12121" b="12121"/>
          <a:stretch>
            <a:fillRect/>
          </a:stretch>
        </p:blipFill>
        <p:spPr>
          <a:xfrm>
            <a:off x="395536" y="1556792"/>
            <a:ext cx="2376264" cy="1800200"/>
          </a:xfrm>
          <a:prstGeom prst="rect">
            <a:avLst/>
          </a:prstGeom>
        </p:spPr>
      </p:pic>
    </p:spTree>
    <p:extLst>
      <p:ext uri="{BB962C8B-B14F-4D97-AF65-F5344CB8AC3E}">
        <p14:creationId xmlns:p14="http://schemas.microsoft.com/office/powerpoint/2010/main" val="15813868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normAutofit/>
          </a:bodyPr>
          <a:lstStyle/>
          <a:p>
            <a:pPr marL="0" indent="0">
              <a:buNone/>
            </a:pPr>
            <a:r>
              <a:rPr lang="ar-SA" dirty="0" smtClean="0"/>
              <a:t>واتضح من الدراسة أن </a:t>
            </a:r>
            <a:r>
              <a:rPr lang="ar-SA" dirty="0" err="1" smtClean="0"/>
              <a:t>النساء </a:t>
            </a:r>
            <a:r>
              <a:rPr lang="ar-SA" dirty="0" smtClean="0"/>
              <a:t>(كثيفات المشاهدة) لهذه البرامج يتشكل لديهن شعور بعدم الارتياح لأشكالهن، كما يتولد لديهن إحساس بالحاجة إلى إجراء عملية تجميل للظهور بالشكل المطلوب الذي يصوره التلفزيون.</a:t>
            </a:r>
          </a:p>
          <a:p>
            <a:pPr marL="0" indent="0">
              <a:buNone/>
            </a:pPr>
            <a:endParaRPr lang="ar-SA" dirty="0" smtClean="0"/>
          </a:p>
        </p:txBody>
      </p:sp>
      <p:pic>
        <p:nvPicPr>
          <p:cNvPr id="4" name="صورة 3" descr="tv_014.jpg"/>
          <p:cNvPicPr>
            <a:picLocks noChangeAspect="1"/>
          </p:cNvPicPr>
          <p:nvPr/>
        </p:nvPicPr>
        <p:blipFill>
          <a:blip r:embed="rId2" cstate="print"/>
          <a:stretch>
            <a:fillRect/>
          </a:stretch>
        </p:blipFill>
        <p:spPr>
          <a:xfrm>
            <a:off x="611560" y="1628800"/>
            <a:ext cx="2808312" cy="2808312"/>
          </a:xfrm>
          <a:prstGeom prst="rect">
            <a:avLst/>
          </a:prstGeom>
          <a:ln>
            <a:solidFill>
              <a:schemeClr val="tx1"/>
            </a:solidFill>
          </a:ln>
        </p:spPr>
      </p:pic>
    </p:spTree>
    <p:extLst>
      <p:ext uri="{BB962C8B-B14F-4D97-AF65-F5344CB8AC3E}">
        <p14:creationId xmlns:p14="http://schemas.microsoft.com/office/powerpoint/2010/main" val="39227547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11960" y="1600200"/>
            <a:ext cx="4474840" cy="4525963"/>
          </a:xfrm>
        </p:spPr>
        <p:txBody>
          <a:bodyPr/>
          <a:lstStyle/>
          <a:p>
            <a:pPr marL="0" indent="0">
              <a:buNone/>
            </a:pPr>
            <a:r>
              <a:rPr lang="ar-SA" dirty="0" smtClean="0"/>
              <a:t>وهناك دراسات أخرى حديثة على أخبار الجريمة في الجرائد، وأفلام السينما، وألعاب الفيديو، والمواقع الإفتراضية على الإنترنت.</a:t>
            </a:r>
          </a:p>
          <a:p>
            <a:pPr marL="0" indent="0">
              <a:buNone/>
            </a:pPr>
            <a:endParaRPr lang="ar-SA" dirty="0"/>
          </a:p>
        </p:txBody>
      </p:sp>
      <p:pic>
        <p:nvPicPr>
          <p:cNvPr id="4" name="صورة 3" descr="IPadGamesHands2x535.jpg"/>
          <p:cNvPicPr>
            <a:picLocks noChangeAspect="1"/>
          </p:cNvPicPr>
          <p:nvPr/>
        </p:nvPicPr>
        <p:blipFill>
          <a:blip r:embed="rId2" cstate="print"/>
          <a:stretch>
            <a:fillRect/>
          </a:stretch>
        </p:blipFill>
        <p:spPr>
          <a:xfrm>
            <a:off x="827584" y="1628800"/>
            <a:ext cx="2389138" cy="2241771"/>
          </a:xfrm>
          <a:prstGeom prst="rect">
            <a:avLst/>
          </a:prstGeom>
          <a:ln w="12700">
            <a:solidFill>
              <a:schemeClr val="tx1"/>
            </a:solidFill>
          </a:ln>
        </p:spPr>
      </p:pic>
    </p:spTree>
    <p:extLst>
      <p:ext uri="{BB962C8B-B14F-4D97-AF65-F5344CB8AC3E}">
        <p14:creationId xmlns:p14="http://schemas.microsoft.com/office/powerpoint/2010/main" val="3114297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555776" y="1600200"/>
            <a:ext cx="6131024" cy="4525963"/>
          </a:xfrm>
        </p:spPr>
        <p:txBody>
          <a:bodyPr>
            <a:normAutofit/>
          </a:bodyPr>
          <a:lstStyle/>
          <a:p>
            <a:pPr marL="0" indent="0">
              <a:buNone/>
            </a:pPr>
            <a:r>
              <a:rPr lang="ar-SA" sz="4300" dirty="0" smtClean="0">
                <a:solidFill>
                  <a:srgbClr val="002060"/>
                </a:solidFill>
              </a:rPr>
              <a:t>الخلاصة</a:t>
            </a:r>
          </a:p>
          <a:p>
            <a:pPr marL="0" indent="0">
              <a:buNone/>
            </a:pPr>
            <a:r>
              <a:rPr lang="ar-SA" dirty="0" smtClean="0"/>
              <a:t>(نظرية الغرس الثقافي) تقول إن التلفزيون وسيلة هامة في المجتمع، ولكن التلفزيون لا يعكس الواقع كما هو، بل يخلق صورة غير واقعية عن العالم. وهذا يؤثر على </a:t>
            </a:r>
            <a:r>
              <a:rPr lang="ar-SA" dirty="0" err="1" smtClean="0"/>
              <a:t>الجمهور </a:t>
            </a:r>
            <a:r>
              <a:rPr lang="ar-SA" dirty="0" smtClean="0"/>
              <a:t>(كثيف المشاهدة) للتلفزيون، في مجال العنف، وكذلك مجالات أخرى مثل الجمال، والرشاقة، والصورة الذهنية عن العالم، وغير ذلك.</a:t>
            </a:r>
            <a:endParaRPr lang="ar-SA" dirty="0"/>
          </a:p>
        </p:txBody>
      </p:sp>
      <p:pic>
        <p:nvPicPr>
          <p:cNvPr id="4" name="صورة 3" descr="stock-illustration-5949969-tv-violence-cartoon.jpg"/>
          <p:cNvPicPr>
            <a:picLocks noChangeAspect="1"/>
          </p:cNvPicPr>
          <p:nvPr/>
        </p:nvPicPr>
        <p:blipFill>
          <a:blip r:embed="rId2" cstate="print"/>
          <a:stretch>
            <a:fillRect/>
          </a:stretch>
        </p:blipFill>
        <p:spPr>
          <a:xfrm>
            <a:off x="539552" y="1916832"/>
            <a:ext cx="2016224" cy="2796223"/>
          </a:xfrm>
          <a:prstGeom prst="rect">
            <a:avLst/>
          </a:prstGeom>
        </p:spPr>
      </p:pic>
    </p:spTree>
    <p:extLst>
      <p:ext uri="{BB962C8B-B14F-4D97-AF65-F5344CB8AC3E}">
        <p14:creationId xmlns:p14="http://schemas.microsoft.com/office/powerpoint/2010/main" val="4493577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764704"/>
            <a:ext cx="7772400" cy="1470025"/>
          </a:xfrm>
        </p:spPr>
        <p:txBody>
          <a:bodyPr>
            <a:normAutofit fontScale="90000"/>
          </a:bodyPr>
          <a:lstStyle/>
          <a:p>
            <a:r>
              <a:rPr lang="ar-SA" sz="4000" dirty="0" smtClean="0">
                <a:solidFill>
                  <a:srgbClr val="002060"/>
                </a:solidFill>
              </a:rPr>
              <a:t>نظريات الإتصال</a:t>
            </a:r>
            <a:r>
              <a:rPr lang="ar-SA" dirty="0" smtClean="0"/>
              <a:t/>
            </a:r>
            <a:br>
              <a:rPr lang="ar-SA" dirty="0" smtClean="0"/>
            </a:br>
            <a:r>
              <a:rPr lang="ar-SA" sz="3600" dirty="0" smtClean="0">
                <a:solidFill>
                  <a:srgbClr val="00B050"/>
                </a:solidFill>
              </a:rPr>
              <a:t>المحاضرة الثالثة عشر</a:t>
            </a:r>
            <a:br>
              <a:rPr lang="ar-SA" sz="3600" dirty="0" smtClean="0">
                <a:solidFill>
                  <a:srgbClr val="00B050"/>
                </a:solidFill>
              </a:rPr>
            </a:br>
            <a:r>
              <a:rPr lang="ar-SA" dirty="0" smtClean="0">
                <a:solidFill>
                  <a:srgbClr val="C00000"/>
                </a:solidFill>
              </a:rPr>
              <a:t>نظرية دوامة الصمت </a:t>
            </a:r>
            <a:br>
              <a:rPr lang="ar-SA" dirty="0" smtClean="0">
                <a:solidFill>
                  <a:srgbClr val="C00000"/>
                </a:solidFill>
              </a:rPr>
            </a:br>
            <a:r>
              <a:rPr lang="ar-SA" dirty="0" smtClean="0">
                <a:solidFill>
                  <a:srgbClr val="002060"/>
                </a:solidFill>
              </a:rPr>
              <a:t>ونظرية الوسيلة</a:t>
            </a:r>
            <a:endParaRPr lang="ar-SA" dirty="0">
              <a:solidFill>
                <a:srgbClr val="002060"/>
              </a:solidFill>
            </a:endParaRPr>
          </a:p>
        </p:txBody>
      </p:sp>
      <p:pic>
        <p:nvPicPr>
          <p:cNvPr id="4" name="صورة 3" descr="Spiral.jpg"/>
          <p:cNvPicPr>
            <a:picLocks noChangeAspect="1"/>
          </p:cNvPicPr>
          <p:nvPr/>
        </p:nvPicPr>
        <p:blipFill>
          <a:blip r:embed="rId2" cstate="print"/>
          <a:stretch>
            <a:fillRect/>
          </a:stretch>
        </p:blipFill>
        <p:spPr>
          <a:xfrm>
            <a:off x="2771800" y="2924944"/>
            <a:ext cx="3528392" cy="3124775"/>
          </a:xfrm>
          <a:prstGeom prst="rect">
            <a:avLst/>
          </a:prstGeom>
          <a:ln w="9525">
            <a:solidFill>
              <a:schemeClr val="tx1"/>
            </a:solidFill>
          </a:ln>
        </p:spPr>
      </p:pic>
    </p:spTree>
    <p:extLst>
      <p:ext uri="{BB962C8B-B14F-4D97-AF65-F5344CB8AC3E}">
        <p14:creationId xmlns:p14="http://schemas.microsoft.com/office/powerpoint/2010/main" val="3266641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نظرية حلزون الصمت</a:t>
            </a:r>
            <a:endParaRPr lang="ar-SA" dirty="0">
              <a:solidFill>
                <a:srgbClr val="002060"/>
              </a:solidFill>
            </a:endParaRPr>
          </a:p>
        </p:txBody>
      </p:sp>
      <p:sp>
        <p:nvSpPr>
          <p:cNvPr id="3" name="عنصر نائب للمحتوى 2"/>
          <p:cNvSpPr>
            <a:spLocks noGrp="1"/>
          </p:cNvSpPr>
          <p:nvPr>
            <p:ph idx="1"/>
          </p:nvPr>
        </p:nvSpPr>
        <p:spPr>
          <a:xfrm>
            <a:off x="3347864" y="1600200"/>
            <a:ext cx="5338936" cy="4525963"/>
          </a:xfrm>
        </p:spPr>
        <p:txBody>
          <a:bodyPr/>
          <a:lstStyle/>
          <a:p>
            <a:pPr marL="0" indent="0">
              <a:buNone/>
            </a:pPr>
            <a:r>
              <a:rPr lang="ar-SA" dirty="0" err="1" smtClean="0"/>
              <a:t>نظرية </a:t>
            </a:r>
            <a:r>
              <a:rPr lang="ar-SA" dirty="0" smtClean="0"/>
              <a:t>(حلزون الصمت) </a:t>
            </a:r>
            <a:r>
              <a:rPr lang="ar-SA" dirty="0" err="1" smtClean="0"/>
              <a:t>أو </a:t>
            </a:r>
            <a:r>
              <a:rPr lang="ar-SA" dirty="0" smtClean="0"/>
              <a:t>(دوامة الصمت)</a:t>
            </a:r>
            <a:r>
              <a:rPr lang="ar-SA" dirty="0"/>
              <a:t> </a:t>
            </a:r>
            <a:r>
              <a:rPr lang="ar-SA" dirty="0" smtClean="0"/>
              <a:t>هي نظرية </a:t>
            </a:r>
            <a:r>
              <a:rPr lang="ar-SA" dirty="0" err="1" smtClean="0"/>
              <a:t>في </a:t>
            </a:r>
            <a:r>
              <a:rPr lang="ar-SA" dirty="0" smtClean="0"/>
              <a:t>(الرأي العام) صاحبتها الباحثة </a:t>
            </a:r>
            <a:r>
              <a:rPr lang="ar-SA" dirty="0" err="1" smtClean="0"/>
              <a:t>الألمانية </a:t>
            </a:r>
            <a:r>
              <a:rPr lang="ar-SA" dirty="0" smtClean="0"/>
              <a:t>(إليزابيث </a:t>
            </a:r>
            <a:r>
              <a:rPr lang="ar-SA" dirty="0" err="1" smtClean="0"/>
              <a:t>نويل</a:t>
            </a:r>
            <a:r>
              <a:rPr lang="ar-SA" dirty="0" smtClean="0"/>
              <a:t> </a:t>
            </a:r>
            <a:r>
              <a:rPr lang="ar-SA" dirty="0" err="1" smtClean="0"/>
              <a:t>نومان</a:t>
            </a:r>
            <a:r>
              <a:rPr lang="ar-SA" dirty="0" err="1" smtClean="0">
                <a:cs typeface="+mj-cs"/>
              </a:rPr>
              <a:t>)</a:t>
            </a:r>
            <a:endParaRPr lang="en-US" dirty="0">
              <a:cs typeface="+mj-cs"/>
            </a:endParaRPr>
          </a:p>
        </p:txBody>
      </p:sp>
      <p:pic>
        <p:nvPicPr>
          <p:cNvPr id="4" name="صورة 3" descr="Elisabeth_Noelle-Neumann.jpg"/>
          <p:cNvPicPr>
            <a:picLocks noChangeAspect="1"/>
          </p:cNvPicPr>
          <p:nvPr/>
        </p:nvPicPr>
        <p:blipFill>
          <a:blip r:embed="rId2" cstate="print"/>
          <a:stretch>
            <a:fillRect/>
          </a:stretch>
        </p:blipFill>
        <p:spPr>
          <a:xfrm flipH="1">
            <a:off x="827584" y="1628800"/>
            <a:ext cx="1800200" cy="2974243"/>
          </a:xfrm>
          <a:prstGeom prst="rect">
            <a:avLst/>
          </a:prstGeom>
        </p:spPr>
      </p:pic>
      <p:sp>
        <p:nvSpPr>
          <p:cNvPr id="5" name="مربع نص 4"/>
          <p:cNvSpPr txBox="1"/>
          <p:nvPr/>
        </p:nvSpPr>
        <p:spPr>
          <a:xfrm>
            <a:off x="755576" y="4869160"/>
            <a:ext cx="2319866"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2400" dirty="0" err="1" smtClean="0"/>
              <a:t>إليزابيت</a:t>
            </a:r>
            <a:r>
              <a:rPr lang="ar-SA" sz="2400" dirty="0" smtClean="0"/>
              <a:t> </a:t>
            </a:r>
            <a:r>
              <a:rPr lang="ar-SA" sz="2400" dirty="0" err="1" smtClean="0"/>
              <a:t>نويل</a:t>
            </a:r>
            <a:r>
              <a:rPr lang="ar-SA" sz="2400" dirty="0" smtClean="0"/>
              <a:t> </a:t>
            </a:r>
            <a:r>
              <a:rPr lang="ar-SA" sz="2400" dirty="0" err="1" smtClean="0"/>
              <a:t>نومان</a:t>
            </a:r>
            <a:endParaRPr lang="ar-SA" sz="2400" dirty="0" smtClean="0"/>
          </a:p>
          <a:p>
            <a:pPr algn="ctr"/>
            <a:r>
              <a:rPr lang="en-US" sz="2400" dirty="0"/>
              <a:t>Elisabeth </a:t>
            </a:r>
            <a:endParaRPr lang="en-US" sz="2400" dirty="0" smtClean="0"/>
          </a:p>
          <a:p>
            <a:pPr algn="ctr"/>
            <a:r>
              <a:rPr lang="en-US" sz="2400" dirty="0" smtClean="0"/>
              <a:t>Noelle-Neumann</a:t>
            </a:r>
            <a:endParaRPr lang="en-US" sz="2400" dirty="0"/>
          </a:p>
        </p:txBody>
      </p:sp>
    </p:spTree>
    <p:extLst>
      <p:ext uri="{BB962C8B-B14F-4D97-AF65-F5344CB8AC3E}">
        <p14:creationId xmlns:p14="http://schemas.microsoft.com/office/powerpoint/2010/main" val="382806441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5048</Words>
  <Application>Microsoft Office PowerPoint</Application>
  <PresentationFormat>عرض على الشاشة (3:4)‏</PresentationFormat>
  <Paragraphs>334</Paragraphs>
  <Slides>116</Slides>
  <Notes>2</Notes>
  <HiddenSlides>0</HiddenSlides>
  <MMClips>0</MMClips>
  <ScaleCrop>false</ScaleCrop>
  <HeadingPairs>
    <vt:vector size="4" baseType="variant">
      <vt:variant>
        <vt:lpstr>نسق</vt:lpstr>
      </vt:variant>
      <vt:variant>
        <vt:i4>1</vt:i4>
      </vt:variant>
      <vt:variant>
        <vt:lpstr>عناوين الشرائح</vt:lpstr>
      </vt:variant>
      <vt:variant>
        <vt:i4>116</vt:i4>
      </vt:variant>
    </vt:vector>
  </HeadingPairs>
  <TitlesOfParts>
    <vt:vector size="117" baseType="lpstr">
      <vt:lpstr>سمة Office</vt:lpstr>
      <vt:lpstr>نظريات الاتصال المحاضرة التاسعة نظرية الإنتشار ونظرية الفجوة المعرفية</vt:lpstr>
      <vt:lpstr>عرض تقديمي في PowerPoint</vt:lpstr>
      <vt:lpstr>نظرية الإنتشار</vt:lpstr>
      <vt:lpstr>البحوث الأولى في مجال الزراعة</vt:lpstr>
      <vt:lpstr>نظرية الإنتشار تحاول الإجابة على الأسئلة التالية</vt:lpstr>
      <vt:lpstr>عرض تقديمي في PowerPoint</vt:lpstr>
      <vt:lpstr>قاعدة عامة</vt:lpstr>
      <vt:lpstr>أهم ثلاثة عوامل تصف عملية الإنتشار</vt:lpstr>
      <vt:lpstr>عرض تقديمي في PowerPoint</vt:lpstr>
      <vt:lpstr>خمس خطوات لقبول الأفكار الجديدة</vt:lpstr>
      <vt:lpstr>عرض تقديمي في PowerPoint</vt:lpstr>
      <vt:lpstr>دور الإتصال في خطوات القبول</vt:lpstr>
      <vt:lpstr>دور قادة الرأي</vt:lpstr>
      <vt:lpstr>عرض تقديمي في PowerPoint</vt:lpstr>
      <vt:lpstr>نظرية الفجوة المعرفية</vt:lpstr>
      <vt:lpstr>عرض تقديمي في PowerPoint</vt:lpstr>
      <vt:lpstr>عرض تقديمي في PowerPoint</vt:lpstr>
      <vt:lpstr>دور وسائل الإعلام في إحداث الفجوة </vt:lpstr>
      <vt:lpstr>عرض تقديمي في PowerPoint</vt:lpstr>
      <vt:lpstr>عرض تقديمي في PowerPoint</vt:lpstr>
      <vt:lpstr>إختلافات فردية وإجتماعية</vt:lpstr>
      <vt:lpstr>الفجوة المعرفية بين الدول</vt:lpstr>
      <vt:lpstr>الفجوة الرقمية في الإعلام الجديد</vt:lpstr>
      <vt:lpstr>طرق التغلب على الفجوة المعرفية</vt:lpstr>
      <vt:lpstr>عرض تقديمي في PowerPoint</vt:lpstr>
      <vt:lpstr>نظريات الاتصال المحاضرة العاشرة نظرية حارس البوابة </vt:lpstr>
      <vt:lpstr>مقدمة</vt:lpstr>
      <vt:lpstr>عرض تقديمي في PowerPoint</vt:lpstr>
      <vt:lpstr>عرض تقديمي في PowerPoint</vt:lpstr>
      <vt:lpstr>وصف مختصر لعملية حراسة البواية</vt:lpstr>
      <vt:lpstr>عرض تقديمي في PowerPoint</vt:lpstr>
      <vt:lpstr>عرض تقديمي في PowerPoint</vt:lpstr>
      <vt:lpstr>عرض تقديمي في PowerPoint</vt:lpstr>
      <vt:lpstr>عرض تقديمي في PowerPoint</vt:lpstr>
      <vt:lpstr>عرض تقديمي في PowerPoint</vt:lpstr>
      <vt:lpstr>بداية النظرية</vt:lpstr>
      <vt:lpstr>عرض تقديمي في PowerPoint</vt:lpstr>
      <vt:lpstr>عرض تقديمي في PowerPoint</vt:lpstr>
      <vt:lpstr>عرض تقديمي في PowerPoint</vt:lpstr>
      <vt:lpstr>عرض تقديمي في PowerPoint</vt:lpstr>
      <vt:lpstr>عرض تقديمي في PowerPoint</vt:lpstr>
      <vt:lpstr>نموذج حارس البوابة</vt:lpstr>
      <vt:lpstr>العوامل التي تؤثر في حراسة البوابة</vt:lpstr>
      <vt:lpstr>عرض تقديمي في PowerPoint</vt:lpstr>
      <vt:lpstr>عرض تقديمي في PowerPoint</vt:lpstr>
      <vt:lpstr>عرض تقديمي في PowerPoint</vt:lpstr>
      <vt:lpstr>دور الإنترنت والإعلام الجديد</vt:lpstr>
      <vt:lpstr>عرض تقديمي في PowerPoint</vt:lpstr>
      <vt:lpstr>عرض تقديمي في PowerPoint</vt:lpstr>
      <vt:lpstr>عرض تقديمي في PowerPoint</vt:lpstr>
      <vt:lpstr>عرض تقديمي في PowerPoint</vt:lpstr>
      <vt:lpstr>نظريات الإتصال المحاضرة الحادية عشر نظرية ترتيب الأولويات</vt:lpstr>
      <vt:lpstr>مقدمة</vt:lpstr>
      <vt:lpstr>عرض تقديمي في PowerPoint</vt:lpstr>
      <vt:lpstr>بداية النظرية</vt:lpstr>
      <vt:lpstr>عرض تقديمي في PowerPoint</vt:lpstr>
      <vt:lpstr>عرض تقديمي في PowerPoint</vt:lpstr>
      <vt:lpstr>عرض تقديمي في PowerPoint</vt:lpstr>
      <vt:lpstr>طريقة إجراء الدراسة</vt:lpstr>
      <vt:lpstr>العوامل التي تؤثر في ترتيب الأولويات</vt:lpstr>
      <vt:lpstr>عرض تقديمي في PowerPoint</vt:lpstr>
      <vt:lpstr>عرض تقديمي في PowerPoint</vt:lpstr>
      <vt:lpstr>مفهوم (التأطير)</vt:lpstr>
      <vt:lpstr>عرض تقديمي في PowerPoint</vt:lpstr>
      <vt:lpstr>تعريف (التأطير)</vt:lpstr>
      <vt:lpstr>عرض تقديمي في PowerPoint</vt:lpstr>
      <vt:lpstr>عرض تقديمي في PowerPoint</vt:lpstr>
      <vt:lpstr>دور الإنترنت والإعلام الجديد</vt:lpstr>
      <vt:lpstr>عرض تقديمي في PowerPoint</vt:lpstr>
      <vt:lpstr>عرض تقديمي في PowerPoint</vt:lpstr>
      <vt:lpstr>عرض تقديمي في PowerPoint</vt:lpstr>
      <vt:lpstr>عرض تقديمي في PowerPoint</vt:lpstr>
      <vt:lpstr>عرض تقديمي في PowerPoint</vt:lpstr>
      <vt:lpstr>أهمية نظرية (ترتيب الأولويات)</vt:lpstr>
      <vt:lpstr>عرض تقديمي في PowerPoint</vt:lpstr>
      <vt:lpstr>عرض تقديمي في PowerPoint</vt:lpstr>
      <vt:lpstr>عرض تقديمي في PowerPoint</vt:lpstr>
      <vt:lpstr>الخلاصة</vt:lpstr>
      <vt:lpstr>نظريات الإتصال المحاضرة الثانية عشر نظرية الغرس الثقافي  </vt:lpstr>
      <vt:lpstr>مقدمة</vt:lpstr>
      <vt:lpstr>عرض تقديمي في PowerPoint</vt:lpstr>
      <vt:lpstr>عرض تقديمي في PowerPoint</vt:lpstr>
      <vt:lpstr>عرض تقديمي في PowerPoint</vt:lpstr>
      <vt:lpstr>دراسة العنف</vt:lpstr>
      <vt:lpstr>طريقة إجراء الدراسة</vt:lpstr>
      <vt:lpstr>عرض تقديمي في PowerPoint</vt:lpstr>
      <vt:lpstr>عرض تقديمي في PowerPoint</vt:lpstr>
      <vt:lpstr>عرض تقديمي في PowerPoint</vt:lpstr>
      <vt:lpstr>عرض تقديمي في PowerPoint</vt:lpstr>
      <vt:lpstr>عرض تقديمي في PowerPoint</vt:lpstr>
      <vt:lpstr>نوعان من الأثر</vt:lpstr>
      <vt:lpstr>عرض تقديمي في PowerPoint</vt:lpstr>
      <vt:lpstr>عرض تقديمي في PowerPoint</vt:lpstr>
      <vt:lpstr>أنواع أخرى من دراسات (الغرس)</vt:lpstr>
      <vt:lpstr>عرض تقديمي في PowerPoint</vt:lpstr>
      <vt:lpstr>عرض تقديمي في PowerPoint</vt:lpstr>
      <vt:lpstr>عرض تقديمي في PowerPoint</vt:lpstr>
      <vt:lpstr>نظريات الإتصال المحاضرة الثالثة عشر نظرية دوامة الصمت  ونظرية الوسيلة</vt:lpstr>
      <vt:lpstr>نظرية حلزون الصمت</vt:lpstr>
      <vt:lpstr>عرض تقديمي في PowerPoint</vt:lpstr>
      <vt:lpstr>عرض تقديمي في PowerPoint</vt:lpstr>
      <vt:lpstr>عرض تقديمي في PowerPoint</vt:lpstr>
      <vt:lpstr>عرض تقديمي في PowerPoint</vt:lpstr>
      <vt:lpstr>نظرية الوسيلة لـ (مارشل مكلوهان)</vt:lpstr>
      <vt:lpstr>عرض تقديمي في PowerPoint</vt:lpstr>
      <vt:lpstr>الوسيلة هي الرسالة</vt:lpstr>
      <vt:lpstr>عرض تقديمي في PowerPoint</vt:lpstr>
      <vt:lpstr>عرض تقديمي في PowerPoint</vt:lpstr>
      <vt:lpstr>الوسائل إمتداد لحواس الإنسان</vt:lpstr>
      <vt:lpstr>العالم أصبح (قرية عالمية)</vt:lpstr>
      <vt:lpstr>عرض تقديمي في PowerPoint</vt:lpstr>
      <vt:lpstr>عرض تقديمي في PowerPoint</vt:lpstr>
      <vt:lpstr>عيوب نظرية الوسيلة</vt:lpstr>
      <vt:lpstr>عرض تقديمي في PowerPoint</vt:lpstr>
      <vt:lpstr>الخلاصة</vt:lpstr>
      <vt:lpstr>نظريات الاتصال 223 تصل  شكرا جزيلا على حسن متابعتكم للمقرر وحظا سعيدا   د. هالة بن علي برناط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Khalid</dc:creator>
  <cp:lastModifiedBy>nahla</cp:lastModifiedBy>
  <cp:revision>131</cp:revision>
  <dcterms:created xsi:type="dcterms:W3CDTF">2012-12-04T04:06:46Z</dcterms:created>
  <dcterms:modified xsi:type="dcterms:W3CDTF">2017-09-25T09:20:26Z</dcterms:modified>
</cp:coreProperties>
</file>