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00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72" r:id="rId6"/>
    <p:sldId id="260" r:id="rId7"/>
    <p:sldId id="269" r:id="rId8"/>
    <p:sldId id="270" r:id="rId9"/>
    <p:sldId id="273" r:id="rId10"/>
    <p:sldId id="261" r:id="rId11"/>
    <p:sldId id="262" r:id="rId12"/>
    <p:sldId id="274" r:id="rId13"/>
    <p:sldId id="277" r:id="rId14"/>
    <p:sldId id="275" r:id="rId15"/>
    <p:sldId id="263" r:id="rId16"/>
    <p:sldId id="264" r:id="rId17"/>
    <p:sldId id="265" r:id="rId18"/>
    <p:sldId id="266" r:id="rId19"/>
    <p:sldId id="267" r:id="rId20"/>
    <p:sldId id="268" r:id="rId2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7" d="100"/>
          <a:sy n="67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55E71EA-BAF9-4793-813C-74E73945909B}" type="datetimeFigureOut">
              <a:rPr lang="ar-SA" smtClean="0"/>
              <a:pPr/>
              <a:t>04/04/1433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72480B9-5FCE-4428-8C16-74F24151DBB7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573B59-1AB1-4827-8E89-04FDBC157C49}" type="slidenum">
              <a:rPr lang="ar-SA"/>
              <a:pPr/>
              <a:t>13</a:t>
            </a:fld>
            <a:endParaRPr lang="en-US"/>
          </a:p>
        </p:txBody>
      </p:sp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وان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cxnSp>
        <p:nvCxnSpPr>
          <p:cNvPr id="8" name="رابط مستقيم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شكل بيضاوي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عنصر نائب للتاريخ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04/04/1433</a:t>
            </a:fld>
            <a:endParaRPr lang="ar-SA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04/04/1433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04/04/1433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لمحتوى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04/04/1433</a:t>
            </a:fld>
            <a:endParaRPr lang="ar-SA"/>
          </a:p>
        </p:txBody>
      </p:sp>
      <p:sp>
        <p:nvSpPr>
          <p:cNvPr id="15" name="عنصر نائب لرقم الشريحة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6" name="عنصر نائب للتذييل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7" name="عنوان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04/04/1433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cxnSp>
        <p:nvCxnSpPr>
          <p:cNvPr id="7" name="رابط مستقيم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04/04/1433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04/04/1433</a:t>
            </a:fld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32" name="عنصر نائب للمحتوى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34" name="عنصر نائب للمحتوى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2" name="عنصر نائب للنص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cxnSp>
        <p:nvCxnSpPr>
          <p:cNvPr id="10" name="رابط مستقيم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04/04/1433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04/04/1433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عنصر نائب للمحتوى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31" name="عنوان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04/04/1433</a:t>
            </a:fld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04/04/1433</a:t>
            </a:fld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04/04/1433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1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r" rtl="1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-1143040" y="5572140"/>
            <a:ext cx="6400800" cy="1752600"/>
          </a:xfrm>
        </p:spPr>
        <p:txBody>
          <a:bodyPr/>
          <a:lstStyle/>
          <a:p>
            <a:r>
              <a:rPr lang="en-US" dirty="0" err="1" smtClean="0"/>
              <a:t>By:afnan</a:t>
            </a:r>
            <a:r>
              <a:rPr lang="en-US" dirty="0" smtClean="0"/>
              <a:t> </a:t>
            </a:r>
            <a:r>
              <a:rPr lang="en-US" dirty="0" err="1" smtClean="0"/>
              <a:t>bakhsh</a:t>
            </a:r>
            <a:endParaRPr lang="ar-SA" dirty="0"/>
          </a:p>
        </p:txBody>
      </p:sp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PARASITES</a:t>
            </a:r>
            <a:br>
              <a:rPr lang="en-US" dirty="0" smtClean="0"/>
            </a:br>
            <a:endParaRPr lang="ar-S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l" rtl="0"/>
            <a:r>
              <a:rPr lang="en-US" b="1" dirty="0" smtClean="0"/>
              <a:t>Helminthes (worms):</a:t>
            </a:r>
            <a:endParaRPr lang="en-US" dirty="0" smtClean="0"/>
          </a:p>
          <a:p>
            <a:pPr lvl="0" algn="l" rtl="0"/>
            <a:r>
              <a:rPr lang="en-US" dirty="0" err="1" smtClean="0"/>
              <a:t>Multicellular</a:t>
            </a:r>
            <a:r>
              <a:rPr lang="en-US" dirty="0" smtClean="0"/>
              <a:t> eukaryotic organisms.</a:t>
            </a:r>
          </a:p>
          <a:p>
            <a:pPr algn="l" rtl="0"/>
            <a:r>
              <a:rPr lang="en-US" dirty="0" smtClean="0"/>
              <a:t>-  It has two stages:</a:t>
            </a:r>
          </a:p>
          <a:p>
            <a:pPr lvl="0" algn="l" rtl="0"/>
            <a:r>
              <a:rPr lang="en-US" dirty="0" smtClean="0"/>
              <a:t>Larval stage (egg): measure 100-200 Mm.</a:t>
            </a:r>
          </a:p>
          <a:p>
            <a:pPr lvl="0" algn="l" rtl="0"/>
            <a:r>
              <a:rPr lang="en-US" dirty="0" smtClean="0"/>
              <a:t>Adult worms: measure from cm to meters.</a:t>
            </a:r>
          </a:p>
          <a:p>
            <a:endParaRPr lang="ar-SA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l" rtl="0"/>
            <a:r>
              <a:rPr lang="en-US" dirty="0" smtClean="0"/>
              <a:t>Adult worms: measure from cm to meters.</a:t>
            </a:r>
          </a:p>
          <a:p>
            <a:pPr algn="l" rtl="0"/>
            <a:r>
              <a:rPr lang="en-US" b="1" dirty="0" smtClean="0"/>
              <a:t>They can classify into:</a:t>
            </a:r>
            <a:endParaRPr lang="en-US" dirty="0" smtClean="0"/>
          </a:p>
          <a:p>
            <a:pPr lvl="0" algn="l" rtl="0"/>
            <a:r>
              <a:rPr lang="en-US" dirty="0" smtClean="0"/>
              <a:t>Nematode: Ex. </a:t>
            </a:r>
            <a:r>
              <a:rPr lang="en-US" dirty="0" err="1" smtClean="0"/>
              <a:t>Ascaris</a:t>
            </a:r>
            <a:r>
              <a:rPr lang="en-US" dirty="0" smtClean="0"/>
              <a:t>.</a:t>
            </a:r>
          </a:p>
          <a:p>
            <a:pPr lvl="0" algn="l" rtl="0"/>
            <a:r>
              <a:rPr lang="en-US" dirty="0" err="1" smtClean="0"/>
              <a:t>Trematode</a:t>
            </a:r>
            <a:r>
              <a:rPr lang="en-US" dirty="0" smtClean="0"/>
              <a:t>: Ex. </a:t>
            </a:r>
            <a:r>
              <a:rPr lang="en-US" dirty="0" err="1" smtClean="0"/>
              <a:t>Schistosoma</a:t>
            </a:r>
            <a:r>
              <a:rPr lang="en-US" dirty="0" smtClean="0"/>
              <a:t>.</a:t>
            </a:r>
          </a:p>
          <a:p>
            <a:pPr lvl="0" algn="l" rtl="0"/>
            <a:r>
              <a:rPr lang="en-US" dirty="0" err="1" smtClean="0"/>
              <a:t>Cestode</a:t>
            </a:r>
            <a:r>
              <a:rPr lang="en-US" dirty="0" smtClean="0"/>
              <a:t>: Ex. </a:t>
            </a:r>
            <a:r>
              <a:rPr lang="en-US" dirty="0" err="1" smtClean="0"/>
              <a:t>Taenia</a:t>
            </a:r>
            <a:r>
              <a:rPr lang="en-US" dirty="0" smtClean="0"/>
              <a:t>.</a:t>
            </a:r>
          </a:p>
          <a:p>
            <a:pPr rtl="0"/>
            <a:r>
              <a:rPr lang="en-US" dirty="0" smtClean="0"/>
              <a:t> </a:t>
            </a:r>
          </a:p>
          <a:p>
            <a:endParaRPr lang="ar-SA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ascaris</a:t>
            </a:r>
            <a:endParaRPr lang="ar-SA" dirty="0"/>
          </a:p>
        </p:txBody>
      </p:sp>
      <p:sp>
        <p:nvSpPr>
          <p:cNvPr id="5" name="Rectangle 4" descr="Asaris"/>
          <p:cNvSpPr>
            <a:spLocks noChangeArrowheads="1"/>
          </p:cNvSpPr>
          <p:nvPr/>
        </p:nvSpPr>
        <p:spPr bwMode="auto">
          <a:xfrm flipV="1">
            <a:off x="4500562" y="1643049"/>
            <a:ext cx="4464050" cy="4143404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pic>
        <p:nvPicPr>
          <p:cNvPr id="5122" name="Picture 2" descr="http://www.hipernatural.com/images/enfermedades/ascaris_lumbricoid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14488"/>
            <a:ext cx="4500562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 descr="Schist"/>
          <p:cNvSpPr>
            <a:spLocks noChangeArrowheads="1"/>
          </p:cNvSpPr>
          <p:nvPr/>
        </p:nvSpPr>
        <p:spPr bwMode="auto">
          <a:xfrm>
            <a:off x="714348" y="2000240"/>
            <a:ext cx="3392480" cy="230345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500034" y="571480"/>
            <a:ext cx="8229600" cy="1143000"/>
          </a:xfrm>
          <a:noFill/>
          <a:ln/>
          <a:effectLst>
            <a:outerShdw dist="50800" algn="ctr" rotWithShape="0">
              <a:schemeClr val="folHlink"/>
            </a:outerShdw>
          </a:effectLst>
        </p:spPr>
        <p:txBody>
          <a:bodyPr anchor="t">
            <a:spAutoFit/>
          </a:bodyPr>
          <a:lstStyle/>
          <a:p>
            <a:pPr rtl="0"/>
            <a:r>
              <a:rPr lang="en-US" dirty="0" err="1" smtClean="0"/>
              <a:t>Schistosoma</a:t>
            </a:r>
            <a:r>
              <a:rPr lang="en-US" dirty="0" smtClean="0"/>
              <a:t>.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Rockwell Extra Bold" pitchFamily="18" charset="0"/>
            </a:endParaRPr>
          </a:p>
        </p:txBody>
      </p:sp>
      <p:pic>
        <p:nvPicPr>
          <p:cNvPr id="2050" name="Picture 2" descr="http://pathmicro.med.sc.edu/parasitology/smansm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1928802"/>
            <a:ext cx="3429024" cy="25298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 descr="T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3114668" cy="452596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taenia</a:t>
            </a:r>
            <a:endParaRPr lang="ar-SA" dirty="0"/>
          </a:p>
        </p:txBody>
      </p:sp>
      <p:sp>
        <p:nvSpPr>
          <p:cNvPr id="5" name="Rectangle 4" descr="02122006462"/>
          <p:cNvSpPr>
            <a:spLocks noChangeArrowheads="1"/>
          </p:cNvSpPr>
          <p:nvPr/>
        </p:nvSpPr>
        <p:spPr bwMode="auto">
          <a:xfrm>
            <a:off x="4429124" y="1285860"/>
            <a:ext cx="3500462" cy="2214579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pic>
        <p:nvPicPr>
          <p:cNvPr id="4098" name="Picture 2" descr="http://kentsimmons.uwinnipeg.ca/16cm05/16labman05/lb5pg6_files/taeni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3643314"/>
            <a:ext cx="3544041" cy="25570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 smtClean="0"/>
              <a:t> </a:t>
            </a:r>
          </a:p>
          <a:p>
            <a:pPr algn="l" rtl="0"/>
            <a:r>
              <a:rPr lang="en-US" dirty="0" smtClean="0"/>
              <a:t>Ex: mosquitoes, bee, flea and flies.</a:t>
            </a:r>
          </a:p>
          <a:p>
            <a:pPr algn="l" rtl="0"/>
            <a:r>
              <a:rPr lang="en-US" b="1" dirty="0" smtClean="0"/>
              <a:t>Harmful effects of them:</a:t>
            </a:r>
          </a:p>
          <a:p>
            <a:pPr lvl="0" algn="l" rtl="0"/>
            <a:r>
              <a:rPr lang="en-US" dirty="0" smtClean="0"/>
              <a:t>Food poisoning.</a:t>
            </a:r>
          </a:p>
          <a:p>
            <a:pPr lvl="0" algn="l" rtl="0"/>
            <a:r>
              <a:rPr lang="en-US" dirty="0" smtClean="0"/>
              <a:t>Discomfort.</a:t>
            </a:r>
          </a:p>
          <a:p>
            <a:pPr lvl="0" algn="l" rtl="0"/>
            <a:r>
              <a:rPr lang="en-US" dirty="0" smtClean="0"/>
              <a:t>Cause diseases and transmit diseases.</a:t>
            </a:r>
          </a:p>
          <a:p>
            <a:pPr lvl="0" algn="l" rtl="0"/>
            <a:r>
              <a:rPr lang="en-US" dirty="0" smtClean="0"/>
              <a:t>Damage of crops.</a:t>
            </a:r>
          </a:p>
          <a:p>
            <a:endParaRPr lang="ar-SA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ar-SA" dirty="0" smtClean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Arthropods (insects):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 smtClean="0"/>
              <a:t>Benefit of arthropods:</a:t>
            </a:r>
          </a:p>
          <a:p>
            <a:pPr lvl="0" algn="l" rtl="0"/>
            <a:r>
              <a:rPr lang="en-US" dirty="0" smtClean="0"/>
              <a:t>Bees produce honey.</a:t>
            </a:r>
          </a:p>
          <a:p>
            <a:pPr algn="l"/>
            <a:r>
              <a:rPr lang="en-US" dirty="0" smtClean="0"/>
              <a:t>Fertilization of plants and flowers.</a:t>
            </a:r>
            <a:endParaRPr lang="ar-SA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 descr="11112006368"/>
          <p:cNvSpPr>
            <a:spLocks noGrp="1" noChangeArrowheads="1"/>
          </p:cNvSpPr>
          <p:nvPr>
            <p:ph idx="1"/>
          </p:nvPr>
        </p:nvSpPr>
        <p:spPr bwMode="auto">
          <a:xfrm>
            <a:off x="457200" y="3857628"/>
            <a:ext cx="1614470" cy="226853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Rectangle 4" descr="11112006349"/>
          <p:cNvSpPr>
            <a:spLocks noChangeArrowheads="1"/>
          </p:cNvSpPr>
          <p:nvPr/>
        </p:nvSpPr>
        <p:spPr bwMode="auto">
          <a:xfrm>
            <a:off x="179388" y="179388"/>
            <a:ext cx="8712200" cy="64103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 smtClean="0"/>
              <a:t> </a:t>
            </a:r>
          </a:p>
          <a:p>
            <a:pPr lvl="0" algn="l" rtl="0"/>
            <a:r>
              <a:rPr lang="en-US" dirty="0" err="1" smtClean="0"/>
              <a:t>Parasitology</a:t>
            </a:r>
            <a:r>
              <a:rPr lang="en-US" dirty="0" smtClean="0"/>
              <a:t>: the study of parasites.</a:t>
            </a:r>
          </a:p>
          <a:p>
            <a:pPr lvl="0" algn="l" rtl="0"/>
            <a:r>
              <a:rPr lang="en-US" dirty="0" smtClean="0"/>
              <a:t>Parasite: it is organism living in or on other organism.</a:t>
            </a:r>
          </a:p>
          <a:p>
            <a:pPr algn="l"/>
            <a:endParaRPr lang="ar-SA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 smtClean="0"/>
              <a:t>Parasites can be divided to:</a:t>
            </a:r>
            <a:endParaRPr lang="en-US" dirty="0" smtClean="0"/>
          </a:p>
          <a:p>
            <a:pPr algn="l" rtl="0"/>
            <a:r>
              <a:rPr lang="en-US" dirty="0" smtClean="0"/>
              <a:t>Protozoa.                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Bright" pitchFamily="18" charset="0"/>
              </a:rPr>
              <a:t> unicellular</a:t>
            </a:r>
          </a:p>
          <a:p>
            <a:pPr lvl="0" algn="l" rtl="0"/>
            <a:endParaRPr lang="en-US" dirty="0" smtClean="0"/>
          </a:p>
          <a:p>
            <a:pPr algn="l" rtl="0"/>
            <a:r>
              <a:rPr lang="en-US" dirty="0" smtClean="0"/>
              <a:t>Helminthes.           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Bright" pitchFamily="18" charset="0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Bright" pitchFamily="18" charset="0"/>
              </a:rPr>
              <a:t>Multicellular</a:t>
            </a:r>
            <a:endParaRPr lang="en-US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Bright" pitchFamily="18" charset="0"/>
            </a:endParaRPr>
          </a:p>
          <a:p>
            <a:pPr lvl="0" algn="l" rtl="0"/>
            <a:endParaRPr lang="en-US" dirty="0" smtClean="0"/>
          </a:p>
          <a:p>
            <a:pPr algn="l" rtl="0"/>
            <a:r>
              <a:rPr lang="en-US" dirty="0" smtClean="0"/>
              <a:t>Arthropods.            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Bright" pitchFamily="18" charset="0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Bright" pitchFamily="18" charset="0"/>
              </a:rPr>
              <a:t>Multicellular</a:t>
            </a:r>
            <a:endParaRPr lang="en-US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Bright" pitchFamily="18" charset="0"/>
            </a:endParaRPr>
          </a:p>
          <a:p>
            <a:pPr lvl="0" algn="l" rtl="0"/>
            <a:endParaRPr lang="en-US" dirty="0" smtClean="0"/>
          </a:p>
          <a:p>
            <a:pPr algn="l"/>
            <a:endParaRPr lang="ar-SA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3000364" y="2428868"/>
            <a:ext cx="719138" cy="215900"/>
          </a:xfrm>
          <a:prstGeom prst="rightArrow">
            <a:avLst>
              <a:gd name="adj1" fmla="val 50000"/>
              <a:gd name="adj2" fmla="val 83272"/>
            </a:avLst>
          </a:prstGeom>
          <a:solidFill>
            <a:srgbClr val="FFFF66"/>
          </a:solidFill>
          <a:ln w="9525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3071802" y="3643314"/>
            <a:ext cx="719138" cy="214314"/>
          </a:xfrm>
          <a:prstGeom prst="rightArrow">
            <a:avLst>
              <a:gd name="adj1" fmla="val 50000"/>
              <a:gd name="adj2" fmla="val 83272"/>
            </a:avLst>
          </a:prstGeom>
          <a:solidFill>
            <a:srgbClr val="FFFF66"/>
          </a:solidFill>
          <a:ln w="9525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3000364" y="4857760"/>
            <a:ext cx="719138" cy="215900"/>
          </a:xfrm>
          <a:prstGeom prst="rightArrow">
            <a:avLst>
              <a:gd name="adj1" fmla="val 50000"/>
              <a:gd name="adj2" fmla="val 83272"/>
            </a:avLst>
          </a:prstGeom>
          <a:solidFill>
            <a:srgbClr val="FFFF66"/>
          </a:solidFill>
          <a:ln w="9525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None/>
            </a:pPr>
            <a:r>
              <a:rPr lang="ar-SA" dirty="0" smtClean="0"/>
              <a:t> </a:t>
            </a:r>
            <a:endParaRPr lang="en-US" dirty="0" smtClean="0"/>
          </a:p>
          <a:p>
            <a:pPr lvl="0" algn="l" rtl="0"/>
            <a:r>
              <a:rPr lang="en-US" dirty="0" smtClean="0"/>
              <a:t>Single cell (unicellular) eukaryotes.</a:t>
            </a:r>
          </a:p>
          <a:p>
            <a:pPr lvl="0" algn="l" rtl="0"/>
            <a:r>
              <a:rPr lang="en-US" dirty="0" smtClean="0"/>
              <a:t>They can live as free organisms or parasites.</a:t>
            </a:r>
          </a:p>
          <a:p>
            <a:pPr lvl="0" algn="l" rtl="0"/>
            <a:r>
              <a:rPr lang="en-US" dirty="0" smtClean="0"/>
              <a:t>They transmitted by:</a:t>
            </a:r>
          </a:p>
          <a:p>
            <a:pPr lvl="0" algn="l" rtl="0"/>
            <a:r>
              <a:rPr lang="en-US" dirty="0" smtClean="0"/>
              <a:t>Blood sucking insect bites.</a:t>
            </a:r>
          </a:p>
          <a:p>
            <a:pPr lvl="0" algn="l" rtl="0"/>
            <a:r>
              <a:rPr lang="en-US" dirty="0" smtClean="0"/>
              <a:t>Accidental ingestion.</a:t>
            </a:r>
          </a:p>
          <a:p>
            <a:pPr lvl="0" algn="l" rtl="0"/>
            <a:r>
              <a:rPr lang="en-US" dirty="0" smtClean="0"/>
              <a:t>It have two stages:</a:t>
            </a:r>
          </a:p>
          <a:p>
            <a:pPr lvl="0" algn="l" rtl="0"/>
            <a:r>
              <a:rPr lang="en-US" dirty="0" smtClean="0"/>
              <a:t>Cyst: dormant stage outside the body. </a:t>
            </a:r>
          </a:p>
          <a:p>
            <a:pPr lvl="0" algn="l" rtl="0"/>
            <a:r>
              <a:rPr lang="en-US" dirty="0" err="1" smtClean="0"/>
              <a:t>Trophozoite</a:t>
            </a:r>
            <a:r>
              <a:rPr lang="en-US" dirty="0" smtClean="0"/>
              <a:t>: active stage inside the body. </a:t>
            </a:r>
          </a:p>
          <a:p>
            <a:pPr algn="l"/>
            <a:endParaRPr lang="ar-SA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>Protozoa: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0" y="2332037"/>
            <a:ext cx="8229600" cy="4525963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dirty="0" smtClean="0"/>
              <a:t>1-ameobsas</a:t>
            </a:r>
          </a:p>
          <a:p>
            <a:pPr algn="l">
              <a:buNone/>
            </a:pPr>
            <a:r>
              <a:rPr lang="en-US" dirty="0" smtClean="0"/>
              <a:t>2-ciliates </a:t>
            </a:r>
          </a:p>
          <a:p>
            <a:pPr algn="l">
              <a:buNone/>
            </a:pPr>
            <a:r>
              <a:rPr lang="en-US" dirty="0" smtClean="0"/>
              <a:t>3-flagellates</a:t>
            </a:r>
          </a:p>
          <a:p>
            <a:pPr algn="l">
              <a:buNone/>
            </a:pPr>
            <a:r>
              <a:rPr lang="en-US" dirty="0" smtClean="0"/>
              <a:t>4-sporozoa</a:t>
            </a:r>
            <a:br>
              <a:rPr lang="en-US" dirty="0" smtClean="0"/>
            </a:br>
            <a:endParaRPr lang="ar-SA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177485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Protozoa are classified into four classes </a:t>
            </a:r>
            <a:r>
              <a:rPr lang="ar-SA" sz="3200" b="1" dirty="0" smtClean="0"/>
              <a:t/>
            </a:r>
            <a:br>
              <a:rPr lang="ar-SA" sz="3200" b="1" dirty="0" smtClean="0"/>
            </a:br>
            <a:r>
              <a:rPr lang="en-US" sz="3200" b="1" dirty="0" smtClean="0"/>
              <a:t>according to their motility:</a:t>
            </a:r>
            <a:br>
              <a:rPr lang="en-US" sz="3200" b="1" dirty="0" smtClean="0"/>
            </a:br>
            <a:endParaRPr lang="ar-SA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158" y="428604"/>
            <a:ext cx="8229600" cy="4525963"/>
          </a:xfrm>
        </p:spPr>
        <p:txBody>
          <a:bodyPr>
            <a:normAutofit/>
          </a:bodyPr>
          <a:lstStyle/>
          <a:p>
            <a:pPr lvl="0" algn="l" rtl="0"/>
            <a:r>
              <a:rPr lang="en-US" dirty="0" smtClean="0"/>
              <a:t>Amoebas: move by pseudo pods (</a:t>
            </a:r>
            <a:r>
              <a:rPr lang="en-US" dirty="0" err="1" smtClean="0"/>
              <a:t>Ex:Entamoeba</a:t>
            </a:r>
            <a:r>
              <a:rPr lang="en-US" dirty="0" smtClean="0"/>
              <a:t> </a:t>
            </a:r>
            <a:r>
              <a:rPr lang="en-US" dirty="0" err="1" smtClean="0"/>
              <a:t>histolotica</a:t>
            </a:r>
            <a:r>
              <a:rPr lang="en-US" dirty="0" smtClean="0"/>
              <a:t>).                                                                  </a:t>
            </a:r>
          </a:p>
          <a:p>
            <a:pPr rtl="0"/>
            <a:r>
              <a:rPr lang="en-US" dirty="0" smtClean="0"/>
              <a:t> </a:t>
            </a:r>
          </a:p>
          <a:p>
            <a:endParaRPr lang="ar-SA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00034" y="2643182"/>
            <a:ext cx="4071966" cy="312101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785786" y="6072206"/>
            <a:ext cx="371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24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Cyst</a:t>
            </a:r>
            <a:endParaRPr lang="en-US" sz="2400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Rectangle 5" descr="Picture1"/>
          <p:cNvSpPr>
            <a:spLocks noChangeArrowheads="1"/>
          </p:cNvSpPr>
          <p:nvPr/>
        </p:nvSpPr>
        <p:spPr bwMode="auto">
          <a:xfrm>
            <a:off x="5000628" y="2643182"/>
            <a:ext cx="3857652" cy="3105157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5500694" y="6072206"/>
            <a:ext cx="2357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2400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Trophozoite</a:t>
            </a:r>
            <a:endParaRPr lang="en-US" sz="2400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l" rtl="0"/>
            <a:r>
              <a:rPr lang="en-US" dirty="0" smtClean="0"/>
              <a:t>Ciliates: move by cilia (</a:t>
            </a:r>
            <a:r>
              <a:rPr lang="en-US" dirty="0" err="1" smtClean="0"/>
              <a:t>Ex:Balantidium</a:t>
            </a:r>
            <a:r>
              <a:rPr lang="en-US" dirty="0" smtClean="0"/>
              <a:t> coli). </a:t>
            </a:r>
          </a:p>
          <a:p>
            <a:endParaRPr lang="ar-SA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1268" name="Picture 4" descr="http://www.umanitoba.ca/science/zoology/faculty/dick/z346/images/bala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214554"/>
            <a:ext cx="3810000" cy="2857500"/>
          </a:xfrm>
          <a:prstGeom prst="rect">
            <a:avLst/>
          </a:prstGeom>
          <a:noFill/>
        </p:spPr>
      </p:pic>
      <p:sp>
        <p:nvSpPr>
          <p:cNvPr id="7" name="مستطيل 6"/>
          <p:cNvSpPr/>
          <p:nvPr/>
        </p:nvSpPr>
        <p:spPr>
          <a:xfrm>
            <a:off x="1928794" y="5357826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Trophozoite</a:t>
            </a:r>
            <a:endParaRPr lang="ar-SA" dirty="0"/>
          </a:p>
        </p:txBody>
      </p:sp>
      <p:pic>
        <p:nvPicPr>
          <p:cNvPr id="11270" name="Picture 6" descr="Balantidium cy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786058"/>
            <a:ext cx="3319868" cy="2071702"/>
          </a:xfrm>
          <a:prstGeom prst="rect">
            <a:avLst/>
          </a:prstGeom>
          <a:noFill/>
        </p:spPr>
      </p:pic>
      <p:sp>
        <p:nvSpPr>
          <p:cNvPr id="9" name="مستطيل 8"/>
          <p:cNvSpPr/>
          <p:nvPr/>
        </p:nvSpPr>
        <p:spPr>
          <a:xfrm>
            <a:off x="6429388" y="5143512"/>
            <a:ext cx="10715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Cyst</a:t>
            </a:r>
            <a:endParaRPr lang="en-US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l" rtl="0"/>
            <a:r>
              <a:rPr lang="en-US" dirty="0" smtClean="0"/>
              <a:t>Flagellates: move by flagella (</a:t>
            </a:r>
            <a:r>
              <a:rPr lang="en-US" dirty="0" err="1" smtClean="0"/>
              <a:t>Ex:Trypanosoma</a:t>
            </a:r>
            <a:r>
              <a:rPr lang="en-US" dirty="0" smtClean="0"/>
              <a:t>). </a:t>
            </a:r>
          </a:p>
          <a:p>
            <a:endParaRPr lang="ar-SA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Rectangle 4" descr="28102006296"/>
          <p:cNvSpPr>
            <a:spLocks noChangeArrowheads="1"/>
          </p:cNvSpPr>
          <p:nvPr/>
        </p:nvSpPr>
        <p:spPr bwMode="auto">
          <a:xfrm>
            <a:off x="2285984" y="2928934"/>
            <a:ext cx="4786346" cy="2589209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04112006324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 dirty="0"/>
          </a:p>
        </p:txBody>
      </p:sp>
      <p:sp>
        <p:nvSpPr>
          <p:cNvPr id="5" name="عنصر نائب للمحتوى 2"/>
          <p:cNvSpPr txBox="1">
            <a:spLocks/>
          </p:cNvSpPr>
          <p:nvPr/>
        </p:nvSpPr>
        <p:spPr>
          <a:xfrm>
            <a:off x="285720" y="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Sporozoa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intracellular parasite, doesn’t move it transmit through the blood (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Ex:Plasmodium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). Blood parasite.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ar-S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ورق">
  <a:themeElements>
    <a:clrScheme name="ورق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ورق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ور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77</TotalTime>
  <Words>162</Words>
  <PresentationFormat>عرض على الشاشة (3:4)‏</PresentationFormat>
  <Paragraphs>61</Paragraphs>
  <Slides>20</Slides>
  <Notes>1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1" baseType="lpstr">
      <vt:lpstr>ورق</vt:lpstr>
      <vt:lpstr>PARASITES </vt:lpstr>
      <vt:lpstr>الشريحة 2</vt:lpstr>
      <vt:lpstr>الشريحة 3</vt:lpstr>
      <vt:lpstr>Protozoa: </vt:lpstr>
      <vt:lpstr>Protozoa are classified into four classes  according to their motility: 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ascaris</vt:lpstr>
      <vt:lpstr>Schistosoma.</vt:lpstr>
      <vt:lpstr>taenia</vt:lpstr>
      <vt:lpstr>  Arthropods (insects): </vt:lpstr>
      <vt:lpstr>الشريحة 16</vt:lpstr>
      <vt:lpstr>الشريحة 17</vt:lpstr>
      <vt:lpstr>الشريحة 18</vt:lpstr>
      <vt:lpstr>الشريحة 19</vt:lpstr>
      <vt:lpstr>الشريحة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PARASITES </dc:title>
  <cp:lastModifiedBy>Customer</cp:lastModifiedBy>
  <cp:revision>10</cp:revision>
  <dcterms:modified xsi:type="dcterms:W3CDTF">2012-02-25T22:36:24Z</dcterms:modified>
</cp:coreProperties>
</file>