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2"/>
  </p:notesMasterIdLst>
  <p:sldIdLst>
    <p:sldId id="258" r:id="rId2"/>
    <p:sldId id="274" r:id="rId3"/>
    <p:sldId id="275" r:id="rId4"/>
    <p:sldId id="276" r:id="rId5"/>
    <p:sldId id="278" r:id="rId6"/>
    <p:sldId id="285" r:id="rId7"/>
    <p:sldId id="284" r:id="rId8"/>
    <p:sldId id="286" r:id="rId9"/>
    <p:sldId id="279" r:id="rId10"/>
    <p:sldId id="287" r:id="rId1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7E697E2-D50D-4674-9748-79FFD5CD963C}" type="datetimeFigureOut">
              <a:rPr lang="ar-SA" smtClean="0"/>
              <a:t>13/02/1439</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ECCCD58-7AFC-4766-AF9B-E4F01A11336C}" type="slidenum">
              <a:rPr lang="ar-SA" smtClean="0"/>
              <a:t>‹#›</a:t>
            </a:fld>
            <a:endParaRPr lang="ar-SA"/>
          </a:p>
        </p:txBody>
      </p:sp>
    </p:spTree>
    <p:extLst>
      <p:ext uri="{BB962C8B-B14F-4D97-AF65-F5344CB8AC3E}">
        <p14:creationId xmlns:p14="http://schemas.microsoft.com/office/powerpoint/2010/main" val="21293586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https://www.lahc.edu/classes/chemistry/arias/FlowChart101.pdf</a:t>
            </a:r>
            <a:endParaRPr lang="ar-SA" dirty="0"/>
          </a:p>
        </p:txBody>
      </p:sp>
      <p:sp>
        <p:nvSpPr>
          <p:cNvPr id="4" name="Slide Number Placeholder 3"/>
          <p:cNvSpPr>
            <a:spLocks noGrp="1"/>
          </p:cNvSpPr>
          <p:nvPr>
            <p:ph type="sldNum" sz="quarter" idx="10"/>
          </p:nvPr>
        </p:nvSpPr>
        <p:spPr/>
        <p:txBody>
          <a:bodyPr/>
          <a:lstStyle/>
          <a:p>
            <a:fld id="{7ECCCD58-7AFC-4766-AF9B-E4F01A11336C}" type="slidenum">
              <a:rPr lang="ar-SA" smtClean="0"/>
              <a:t>1</a:t>
            </a:fld>
            <a:endParaRPr lang="ar-SA"/>
          </a:p>
        </p:txBody>
      </p:sp>
    </p:spTree>
    <p:extLst>
      <p:ext uri="{BB962C8B-B14F-4D97-AF65-F5344CB8AC3E}">
        <p14:creationId xmlns:p14="http://schemas.microsoft.com/office/powerpoint/2010/main" val="179172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954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725801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1850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296861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0614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298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708672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8933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400818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B56C2-7685-4D87-ADA2-542ECAFEFCE4}" type="datetimeFigureOut">
              <a:rPr lang="ar-SA" smtClean="0"/>
              <a:t>13/02/1439</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138632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0830676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7B56C2-7685-4D87-ADA2-542ECAFEFCE4}" type="datetimeFigureOut">
              <a:rPr lang="ar-SA" smtClean="0"/>
              <a:t>13/02/1439</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34674413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7B56C2-7685-4D87-ADA2-542ECAFEFCE4}" type="datetimeFigureOut">
              <a:rPr lang="ar-SA" smtClean="0"/>
              <a:t>13/02/1439</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215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B56C2-7685-4D87-ADA2-542ECAFEFCE4}" type="datetimeFigureOut">
              <a:rPr lang="ar-SA" smtClean="0"/>
              <a:t>13/02/1439</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241672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5089018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B56C2-7685-4D87-ADA2-542ECAFEFCE4}" type="datetimeFigureOut">
              <a:rPr lang="ar-SA" smtClean="0"/>
              <a:t>13/02/1439</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87DA4E-5498-4563-AED4-0E5C1F5B0D88}" type="slidenum">
              <a:rPr lang="ar-SA" smtClean="0"/>
              <a:t>‹#›</a:t>
            </a:fld>
            <a:endParaRPr lang="ar-SA"/>
          </a:p>
        </p:txBody>
      </p:sp>
    </p:spTree>
    <p:extLst>
      <p:ext uri="{BB962C8B-B14F-4D97-AF65-F5344CB8AC3E}">
        <p14:creationId xmlns:p14="http://schemas.microsoft.com/office/powerpoint/2010/main" val="133633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7B56C2-7685-4D87-ADA2-542ECAFEFCE4}" type="datetimeFigureOut">
              <a:rPr lang="ar-SA" smtClean="0"/>
              <a:t>13/02/1439</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87DA4E-5498-4563-AED4-0E5C1F5B0D88}" type="slidenum">
              <a:rPr lang="ar-SA" smtClean="0"/>
              <a:t>‹#›</a:t>
            </a:fld>
            <a:endParaRPr lang="ar-SA"/>
          </a:p>
        </p:txBody>
      </p:sp>
    </p:spTree>
    <p:extLst>
      <p:ext uri="{BB962C8B-B14F-4D97-AF65-F5344CB8AC3E}">
        <p14:creationId xmlns:p14="http://schemas.microsoft.com/office/powerpoint/2010/main" val="213293749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2324145" y="1999059"/>
            <a:ext cx="8233463" cy="3032370"/>
          </a:xfrm>
          <a:prstGeom prst="rect">
            <a:avLst/>
          </a:prstGeom>
          <a:ln>
            <a:solidFill>
              <a:schemeClr val="tx1">
                <a:lumMod val="50000"/>
                <a:lumOff val="50000"/>
              </a:schemeClr>
            </a:solidFill>
          </a:ln>
        </p:spPr>
      </p:pic>
      <p:sp>
        <p:nvSpPr>
          <p:cNvPr id="6" name="Rectangle 5"/>
          <p:cNvSpPr/>
          <p:nvPr/>
        </p:nvSpPr>
        <p:spPr>
          <a:xfrm>
            <a:off x="3975524" y="1208429"/>
            <a:ext cx="4722768" cy="523220"/>
          </a:xfrm>
          <a:prstGeom prst="rect">
            <a:avLst/>
          </a:prstGeom>
        </p:spPr>
        <p:txBody>
          <a:bodyPr wrap="none">
            <a:spAutoFit/>
          </a:bodyPr>
          <a:lstStyle/>
          <a:p>
            <a:pPr algn="ctr"/>
            <a:r>
              <a:rPr lang="en-US" sz="2800" u="sng" dirty="0" smtClean="0">
                <a:solidFill>
                  <a:schemeClr val="accent2">
                    <a:lumMod val="75000"/>
                  </a:schemeClr>
                </a:solidFill>
                <a:effectLst/>
                <a:latin typeface="Times New Roman" panose="02020603050405020304" pitchFamily="18" charset="0"/>
                <a:ea typeface="MS Mincho" panose="02020609040205080304" pitchFamily="49" charset="-128"/>
              </a:rPr>
              <a:t>Lactate dehydrogenase reaction</a:t>
            </a:r>
            <a:endParaRPr lang="ar-SA" sz="2800" u="sng" dirty="0">
              <a:solidFill>
                <a:schemeClr val="accent2">
                  <a:lumMod val="75000"/>
                </a:schemeClr>
              </a:solidFill>
            </a:endParaRPr>
          </a:p>
        </p:txBody>
      </p:sp>
    </p:spTree>
    <p:extLst>
      <p:ext uri="{BB962C8B-B14F-4D97-AF65-F5344CB8AC3E}">
        <p14:creationId xmlns:p14="http://schemas.microsoft.com/office/powerpoint/2010/main" val="2270325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6-11-07 at 9.34.26 PM.png"/>
          <p:cNvPicPr>
            <a:picLocks noChangeAspect="1"/>
          </p:cNvPicPr>
          <p:nvPr/>
        </p:nvPicPr>
        <p:blipFill rotWithShape="1">
          <a:blip r:embed="rId2">
            <a:extLst>
              <a:ext uri="{28A0092B-C50C-407E-A947-70E740481C1C}">
                <a14:useLocalDpi xmlns:a14="http://schemas.microsoft.com/office/drawing/2010/main" val="0"/>
              </a:ext>
            </a:extLst>
          </a:blip>
          <a:srcRect r="32073"/>
          <a:stretch/>
        </p:blipFill>
        <p:spPr>
          <a:xfrm>
            <a:off x="3759968" y="1330554"/>
            <a:ext cx="4474454" cy="3949700"/>
          </a:xfrm>
          <a:prstGeom prst="rect">
            <a:avLst/>
          </a:prstGeom>
        </p:spPr>
      </p:pic>
      <p:sp>
        <p:nvSpPr>
          <p:cNvPr id="3" name="Rectangle 2"/>
          <p:cNvSpPr/>
          <p:nvPr/>
        </p:nvSpPr>
        <p:spPr>
          <a:xfrm>
            <a:off x="1752687" y="214532"/>
            <a:ext cx="2007281" cy="707886"/>
          </a:xfrm>
          <a:prstGeom prst="rect">
            <a:avLst/>
          </a:prstGeom>
        </p:spPr>
        <p:txBody>
          <a:bodyPr wrap="none">
            <a:spAutoFit/>
          </a:bodyPr>
          <a:lstStyle/>
          <a:p>
            <a:r>
              <a:rPr lang="en-US" sz="4000" b="1" dirty="0">
                <a:solidFill>
                  <a:schemeClr val="accent1">
                    <a:lumMod val="75000"/>
                  </a:schemeClr>
                </a:solidFill>
                <a:latin typeface="Rockwell"/>
                <a:cs typeface="Rockwell"/>
              </a:rPr>
              <a:t>Method</a:t>
            </a:r>
            <a:endParaRPr lang="ar-SA" sz="4000" dirty="0"/>
          </a:p>
        </p:txBody>
      </p:sp>
      <p:sp>
        <p:nvSpPr>
          <p:cNvPr id="4" name="TextBox 3"/>
          <p:cNvSpPr txBox="1"/>
          <p:nvPr/>
        </p:nvSpPr>
        <p:spPr>
          <a:xfrm>
            <a:off x="3794579" y="2424332"/>
            <a:ext cx="588637" cy="369332"/>
          </a:xfrm>
          <a:prstGeom prst="rect">
            <a:avLst/>
          </a:prstGeom>
          <a:noFill/>
        </p:spPr>
        <p:txBody>
          <a:bodyPr wrap="square" rtlCol="1">
            <a:spAutoFit/>
          </a:bodyPr>
          <a:lstStyle/>
          <a:p>
            <a:r>
              <a:rPr lang="en-US" dirty="0" smtClean="0"/>
              <a:t>B20</a:t>
            </a:r>
            <a:endParaRPr lang="ar-SA" dirty="0"/>
          </a:p>
        </p:txBody>
      </p:sp>
      <p:sp>
        <p:nvSpPr>
          <p:cNvPr id="5" name="TextBox 4"/>
          <p:cNvSpPr txBox="1"/>
          <p:nvPr/>
        </p:nvSpPr>
        <p:spPr>
          <a:xfrm>
            <a:off x="5146348" y="2460768"/>
            <a:ext cx="759235" cy="369332"/>
          </a:xfrm>
          <a:prstGeom prst="rect">
            <a:avLst/>
          </a:prstGeom>
          <a:noFill/>
        </p:spPr>
        <p:txBody>
          <a:bodyPr wrap="square" rtlCol="1">
            <a:spAutoFit/>
          </a:bodyPr>
          <a:lstStyle/>
          <a:p>
            <a:r>
              <a:rPr lang="en-US" dirty="0" smtClean="0"/>
              <a:t>B40</a:t>
            </a:r>
            <a:endParaRPr lang="ar-SA" dirty="0"/>
          </a:p>
        </p:txBody>
      </p:sp>
      <p:sp>
        <p:nvSpPr>
          <p:cNvPr id="6" name="TextBox 5"/>
          <p:cNvSpPr txBox="1"/>
          <p:nvPr/>
        </p:nvSpPr>
        <p:spPr>
          <a:xfrm>
            <a:off x="4448641" y="2408409"/>
            <a:ext cx="709183" cy="369332"/>
          </a:xfrm>
          <a:prstGeom prst="rect">
            <a:avLst/>
          </a:prstGeom>
          <a:noFill/>
        </p:spPr>
        <p:txBody>
          <a:bodyPr wrap="square" rtlCol="1">
            <a:spAutoFit/>
          </a:bodyPr>
          <a:lstStyle/>
          <a:p>
            <a:r>
              <a:rPr lang="en-US" dirty="0" smtClean="0"/>
              <a:t>B30</a:t>
            </a:r>
            <a:endParaRPr lang="ar-SA" dirty="0"/>
          </a:p>
        </p:txBody>
      </p:sp>
      <p:sp>
        <p:nvSpPr>
          <p:cNvPr id="7" name="TextBox 6"/>
          <p:cNvSpPr txBox="1"/>
          <p:nvPr/>
        </p:nvSpPr>
        <p:spPr>
          <a:xfrm>
            <a:off x="3458847" y="4442347"/>
            <a:ext cx="925502" cy="369332"/>
          </a:xfrm>
          <a:prstGeom prst="rect">
            <a:avLst/>
          </a:prstGeom>
          <a:noFill/>
        </p:spPr>
        <p:txBody>
          <a:bodyPr wrap="square" rtlCol="1">
            <a:spAutoFit/>
          </a:bodyPr>
          <a:lstStyle/>
          <a:p>
            <a:r>
              <a:rPr lang="en-US" dirty="0" smtClean="0"/>
              <a:t>T20</a:t>
            </a:r>
            <a:endParaRPr lang="ar-SA" dirty="0"/>
          </a:p>
        </p:txBody>
      </p:sp>
      <p:sp>
        <p:nvSpPr>
          <p:cNvPr id="8" name="TextBox 7"/>
          <p:cNvSpPr txBox="1"/>
          <p:nvPr/>
        </p:nvSpPr>
        <p:spPr>
          <a:xfrm>
            <a:off x="5920956" y="2424332"/>
            <a:ext cx="687978" cy="369332"/>
          </a:xfrm>
          <a:prstGeom prst="rect">
            <a:avLst/>
          </a:prstGeom>
          <a:noFill/>
        </p:spPr>
        <p:txBody>
          <a:bodyPr wrap="square" rtlCol="1">
            <a:spAutoFit/>
          </a:bodyPr>
          <a:lstStyle/>
          <a:p>
            <a:r>
              <a:rPr lang="en-US" dirty="0" smtClean="0"/>
              <a:t>B50</a:t>
            </a:r>
            <a:endParaRPr lang="ar-SA" dirty="0"/>
          </a:p>
        </p:txBody>
      </p:sp>
      <p:sp>
        <p:nvSpPr>
          <p:cNvPr id="9" name="TextBox 8"/>
          <p:cNvSpPr txBox="1"/>
          <p:nvPr/>
        </p:nvSpPr>
        <p:spPr>
          <a:xfrm>
            <a:off x="5146348" y="4436872"/>
            <a:ext cx="782038" cy="369332"/>
          </a:xfrm>
          <a:prstGeom prst="rect">
            <a:avLst/>
          </a:prstGeom>
          <a:noFill/>
        </p:spPr>
        <p:txBody>
          <a:bodyPr wrap="square" rtlCol="1">
            <a:spAutoFit/>
          </a:bodyPr>
          <a:lstStyle/>
          <a:p>
            <a:r>
              <a:rPr lang="en-US" dirty="0" smtClean="0"/>
              <a:t> T40</a:t>
            </a:r>
            <a:endParaRPr lang="ar-SA" dirty="0"/>
          </a:p>
        </p:txBody>
      </p:sp>
      <p:sp>
        <p:nvSpPr>
          <p:cNvPr id="10" name="TextBox 9"/>
          <p:cNvSpPr txBox="1"/>
          <p:nvPr/>
        </p:nvSpPr>
        <p:spPr>
          <a:xfrm>
            <a:off x="4540807" y="4436872"/>
            <a:ext cx="605541" cy="369332"/>
          </a:xfrm>
          <a:prstGeom prst="rect">
            <a:avLst/>
          </a:prstGeom>
          <a:noFill/>
        </p:spPr>
        <p:txBody>
          <a:bodyPr wrap="square" rtlCol="1">
            <a:spAutoFit/>
          </a:bodyPr>
          <a:lstStyle/>
          <a:p>
            <a:r>
              <a:rPr lang="en-US" dirty="0" smtClean="0"/>
              <a:t>T30</a:t>
            </a:r>
            <a:endParaRPr lang="ar-SA" dirty="0"/>
          </a:p>
        </p:txBody>
      </p:sp>
      <p:sp>
        <p:nvSpPr>
          <p:cNvPr id="12" name="TextBox 11"/>
          <p:cNvSpPr txBox="1"/>
          <p:nvPr/>
        </p:nvSpPr>
        <p:spPr>
          <a:xfrm>
            <a:off x="5946309" y="4446392"/>
            <a:ext cx="662625" cy="369332"/>
          </a:xfrm>
          <a:prstGeom prst="rect">
            <a:avLst/>
          </a:prstGeom>
          <a:noFill/>
        </p:spPr>
        <p:txBody>
          <a:bodyPr wrap="square" rtlCol="1">
            <a:spAutoFit/>
          </a:bodyPr>
          <a:lstStyle/>
          <a:p>
            <a:r>
              <a:rPr lang="en-US" dirty="0" smtClean="0"/>
              <a:t> T50</a:t>
            </a:r>
            <a:endParaRPr lang="ar-SA" dirty="0"/>
          </a:p>
        </p:txBody>
      </p:sp>
      <p:sp>
        <p:nvSpPr>
          <p:cNvPr id="13" name="TextBox 12"/>
          <p:cNvSpPr txBox="1"/>
          <p:nvPr/>
        </p:nvSpPr>
        <p:spPr>
          <a:xfrm>
            <a:off x="7528411" y="2440675"/>
            <a:ext cx="670259" cy="369332"/>
          </a:xfrm>
          <a:prstGeom prst="rect">
            <a:avLst/>
          </a:prstGeom>
          <a:noFill/>
        </p:spPr>
        <p:txBody>
          <a:bodyPr wrap="square" rtlCol="1">
            <a:spAutoFit/>
          </a:bodyPr>
          <a:lstStyle/>
          <a:p>
            <a:r>
              <a:rPr lang="en-US" dirty="0" smtClean="0"/>
              <a:t>B70</a:t>
            </a:r>
            <a:endParaRPr lang="ar-SA" dirty="0"/>
          </a:p>
        </p:txBody>
      </p:sp>
      <p:sp>
        <p:nvSpPr>
          <p:cNvPr id="14" name="TextBox 13"/>
          <p:cNvSpPr txBox="1"/>
          <p:nvPr/>
        </p:nvSpPr>
        <p:spPr>
          <a:xfrm>
            <a:off x="6708308" y="4426637"/>
            <a:ext cx="625580" cy="369332"/>
          </a:xfrm>
          <a:prstGeom prst="rect">
            <a:avLst/>
          </a:prstGeom>
          <a:noFill/>
        </p:spPr>
        <p:txBody>
          <a:bodyPr wrap="square" rtlCol="1">
            <a:spAutoFit/>
          </a:bodyPr>
          <a:lstStyle/>
          <a:p>
            <a:r>
              <a:rPr lang="en-US" dirty="0" smtClean="0"/>
              <a:t>T60</a:t>
            </a:r>
            <a:endParaRPr lang="ar-SA" dirty="0"/>
          </a:p>
        </p:txBody>
      </p:sp>
      <p:sp>
        <p:nvSpPr>
          <p:cNvPr id="15" name="TextBox 14"/>
          <p:cNvSpPr txBox="1"/>
          <p:nvPr/>
        </p:nvSpPr>
        <p:spPr>
          <a:xfrm>
            <a:off x="6624307" y="2440675"/>
            <a:ext cx="729562" cy="369332"/>
          </a:xfrm>
          <a:prstGeom prst="rect">
            <a:avLst/>
          </a:prstGeom>
          <a:noFill/>
        </p:spPr>
        <p:txBody>
          <a:bodyPr wrap="square" rtlCol="1">
            <a:spAutoFit/>
          </a:bodyPr>
          <a:lstStyle/>
          <a:p>
            <a:r>
              <a:rPr lang="en-US" dirty="0" smtClean="0"/>
              <a:t>B60</a:t>
            </a:r>
            <a:endParaRPr lang="ar-SA" dirty="0"/>
          </a:p>
        </p:txBody>
      </p:sp>
      <p:sp>
        <p:nvSpPr>
          <p:cNvPr id="16" name="TextBox 15"/>
          <p:cNvSpPr txBox="1"/>
          <p:nvPr/>
        </p:nvSpPr>
        <p:spPr>
          <a:xfrm>
            <a:off x="7490346" y="4447742"/>
            <a:ext cx="652602" cy="369332"/>
          </a:xfrm>
          <a:prstGeom prst="rect">
            <a:avLst/>
          </a:prstGeom>
          <a:noFill/>
        </p:spPr>
        <p:txBody>
          <a:bodyPr wrap="square" rtlCol="1">
            <a:spAutoFit/>
          </a:bodyPr>
          <a:lstStyle/>
          <a:p>
            <a:r>
              <a:rPr lang="en-US" dirty="0" smtClean="0"/>
              <a:t> T70</a:t>
            </a:r>
            <a:endParaRPr lang="ar-SA" dirty="0"/>
          </a:p>
        </p:txBody>
      </p:sp>
      <p:sp>
        <p:nvSpPr>
          <p:cNvPr id="18" name="TextBox 17"/>
          <p:cNvSpPr txBox="1"/>
          <p:nvPr/>
        </p:nvSpPr>
        <p:spPr>
          <a:xfrm>
            <a:off x="9266830" y="2777741"/>
            <a:ext cx="236106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l"/>
            <a:r>
              <a:rPr lang="en-US" dirty="0" smtClean="0"/>
              <a:t>In each 2.7 ml of buffer</a:t>
            </a:r>
          </a:p>
          <a:p>
            <a:pPr algn="l"/>
            <a:r>
              <a:rPr lang="en-US" dirty="0" smtClean="0"/>
              <a:t>0.1 ml substrate </a:t>
            </a:r>
          </a:p>
          <a:p>
            <a:pPr algn="l"/>
            <a:r>
              <a:rPr lang="en-US" dirty="0" smtClean="0"/>
              <a:t>0.1 ml of NADH</a:t>
            </a:r>
            <a:endParaRPr lang="ar-SA" dirty="0"/>
          </a:p>
        </p:txBody>
      </p:sp>
      <p:sp>
        <p:nvSpPr>
          <p:cNvPr id="19" name="TextBox 18"/>
          <p:cNvSpPr txBox="1"/>
          <p:nvPr/>
        </p:nvSpPr>
        <p:spPr>
          <a:xfrm>
            <a:off x="9280478" y="4446392"/>
            <a:ext cx="234741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l"/>
            <a:r>
              <a:rPr lang="en-US" dirty="0" smtClean="0"/>
              <a:t>Read the absorbance at 340 nm</a:t>
            </a:r>
            <a:endParaRPr lang="ar-SA" dirty="0"/>
          </a:p>
        </p:txBody>
      </p:sp>
    </p:spTree>
    <p:extLst>
      <p:ext uri="{BB962C8B-B14F-4D97-AF65-F5344CB8AC3E}">
        <p14:creationId xmlns:p14="http://schemas.microsoft.com/office/powerpoint/2010/main" val="348313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6931" y="2787134"/>
            <a:ext cx="9167510" cy="769441"/>
          </a:xfrm>
          <a:prstGeom prst="rect">
            <a:avLst/>
          </a:prstGeom>
        </p:spPr>
        <p:txBody>
          <a:bodyPr wrap="none">
            <a:spAutoFit/>
          </a:bodyPr>
          <a:lstStyle/>
          <a:p>
            <a:pPr>
              <a:spcAft>
                <a:spcPts val="1200"/>
              </a:spcAft>
            </a:pPr>
            <a:r>
              <a:rPr lang="en-US" sz="4400" dirty="0">
                <a:solidFill>
                  <a:schemeClr val="tx1">
                    <a:lumMod val="85000"/>
                    <a:lumOff val="15000"/>
                  </a:schemeClr>
                </a:solidFill>
                <a:latin typeface="Times New Roman" panose="02020603050405020304" pitchFamily="18" charset="0"/>
                <a:ea typeface="MS Mincho" panose="02020609040205080304" pitchFamily="49" charset="-128"/>
                <a:cs typeface="Arial" panose="020B0604020202020204" pitchFamily="34" charset="0"/>
              </a:rPr>
              <a:t>Factors that Affect Enzymatic Analysis:</a:t>
            </a:r>
            <a:endParaRPr lang="en-US" sz="44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218583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9440" y="834658"/>
            <a:ext cx="6096000" cy="4438651"/>
          </a:xfrm>
          <a:prstGeom prst="rect">
            <a:avLst/>
          </a:prstGeom>
        </p:spPr>
        <p:txBody>
          <a:bodyPr>
            <a:spAutoFit/>
          </a:bodyPr>
          <a:lstStyle/>
          <a:p>
            <a:pPr algn="l" rtl="0">
              <a:lnSpc>
                <a:spcPct val="200000"/>
              </a:lnSpc>
            </a:pPr>
            <a:r>
              <a:rPr lang="en-US" dirty="0">
                <a:latin typeface="Times New Roman" panose="02020603050405020304" pitchFamily="18" charset="0"/>
                <a:ea typeface="MS Mincho" panose="02020609040205080304" pitchFamily="49" charset="-128"/>
              </a:rPr>
              <a:t>Enzyme activity is measured in vitro under conditions that often do not closely resemble those in vivo. The objective of measuring enzyme activity is normally to determine the amount of enzyme present under defined conditions, so that activity can be compared between one sample and another, and between one laboratory and another.  </a:t>
            </a:r>
            <a:endParaRPr lang="en-US" dirty="0" smtClean="0">
              <a:latin typeface="Times New Roman" panose="02020603050405020304" pitchFamily="18" charset="0"/>
              <a:ea typeface="MS Mincho" panose="02020609040205080304" pitchFamily="49" charset="-128"/>
            </a:endParaRPr>
          </a:p>
          <a:p>
            <a:pPr algn="l" rtl="0">
              <a:lnSpc>
                <a:spcPct val="200000"/>
              </a:lnSpc>
            </a:pPr>
            <a:r>
              <a:rPr lang="en-US" b="1" u="sng" dirty="0" smtClean="0">
                <a:latin typeface="Times New Roman" panose="02020603050405020304" pitchFamily="18" charset="0"/>
                <a:ea typeface="MS Mincho" panose="02020609040205080304" pitchFamily="49" charset="-128"/>
              </a:rPr>
              <a:t>The </a:t>
            </a:r>
            <a:r>
              <a:rPr lang="en-US" b="1" u="sng" dirty="0">
                <a:latin typeface="Times New Roman" panose="02020603050405020304" pitchFamily="18" charset="0"/>
                <a:ea typeface="MS Mincho" panose="02020609040205080304" pitchFamily="49" charset="-128"/>
              </a:rPr>
              <a:t>factors that affect the activity of an enzyme include substrate concentrations(s), pH, inhibitors and temperature. </a:t>
            </a:r>
            <a:endParaRPr lang="ar-SA" b="1" u="sng" dirty="0"/>
          </a:p>
        </p:txBody>
      </p:sp>
    </p:spTree>
    <p:extLst>
      <p:ext uri="{BB962C8B-B14F-4D97-AF65-F5344CB8AC3E}">
        <p14:creationId xmlns:p14="http://schemas.microsoft.com/office/powerpoint/2010/main" val="1088363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5889" y="745588"/>
            <a:ext cx="10093570" cy="4816703"/>
          </a:xfrm>
          <a:prstGeom prst="rect">
            <a:avLst/>
          </a:prstGeom>
          <a:ln>
            <a:solidFill>
              <a:schemeClr val="accent1"/>
            </a:solidFill>
          </a:ln>
        </p:spPr>
        <p:txBody>
          <a:bodyPr wrap="square">
            <a:spAutoFit/>
          </a:bodyPr>
          <a:lstStyle/>
          <a:p>
            <a:pPr algn="just" rtl="0">
              <a:lnSpc>
                <a:spcPct val="150000"/>
              </a:lnSpc>
              <a:spcAft>
                <a:spcPts val="1200"/>
              </a:spcAft>
            </a:pPr>
            <a:r>
              <a:rPr lang="en-US" b="1" u="sng" dirty="0" smtClean="0">
                <a:solidFill>
                  <a:srgbClr val="548DD4"/>
                </a:solidFill>
                <a:latin typeface="Times New Roman" panose="02020603050405020304" pitchFamily="18" charset="0"/>
                <a:ea typeface="MS Mincho" panose="02020609040205080304" pitchFamily="49" charset="-128"/>
                <a:cs typeface="Arial" panose="020B0604020202020204" pitchFamily="34" charset="0"/>
              </a:rPr>
              <a:t>Reagent  </a:t>
            </a:r>
            <a:endParaRPr lang="en-US" u="sng" dirty="0">
              <a:latin typeface="Cambria" panose="02040503050406030204" pitchFamily="18" charset="0"/>
              <a:ea typeface="MS Mincho" panose="02020609040205080304" pitchFamily="49" charset="-128"/>
              <a:cs typeface="Arial" panose="020B0604020202020204" pitchFamily="34" charset="0"/>
            </a:endParaRPr>
          </a:p>
          <a:p>
            <a:pPr algn="just" rtl="0">
              <a:spcAft>
                <a:spcPts val="1200"/>
              </a:spcAft>
            </a:pPr>
            <a:r>
              <a:rPr lang="en-US" u="sng" dirty="0">
                <a:latin typeface="Times New Roman" panose="02020603050405020304" pitchFamily="18" charset="0"/>
                <a:ea typeface="MS Mincho" panose="02020609040205080304" pitchFamily="49" charset="-128"/>
                <a:cs typeface="Arial" panose="020B0604020202020204" pitchFamily="34" charset="0"/>
              </a:rPr>
              <a:t>For </a:t>
            </a:r>
            <a:r>
              <a:rPr lang="en-US" u="sng" dirty="0" smtClean="0">
                <a:latin typeface="Times New Roman" panose="02020603050405020304" pitchFamily="18" charset="0"/>
                <a:ea typeface="MS Mincho" panose="02020609040205080304" pitchFamily="49" charset="-128"/>
                <a:cs typeface="Arial" panose="020B0604020202020204" pitchFamily="34" charset="0"/>
              </a:rPr>
              <a:t>liver &amp; kidney </a:t>
            </a:r>
            <a:r>
              <a:rPr lang="en-US" u="sng" dirty="0">
                <a:latin typeface="Times New Roman" panose="02020603050405020304" pitchFamily="18" charset="0"/>
                <a:ea typeface="MS Mincho" panose="02020609040205080304" pitchFamily="49" charset="-128"/>
                <a:cs typeface="Arial" panose="020B0604020202020204" pitchFamily="34" charset="0"/>
              </a:rPr>
              <a:t>LDH</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0.1 </a:t>
            </a:r>
            <a:r>
              <a:rPr lang="en-US" dirty="0">
                <a:latin typeface="Times New Roman" panose="02020603050405020304" pitchFamily="18" charset="0"/>
                <a:ea typeface="MS Mincho" panose="02020609040205080304" pitchFamily="49" charset="-128"/>
                <a:cs typeface="Arial" panose="020B0604020202020204" pitchFamily="34" charset="0"/>
              </a:rPr>
              <a:t>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a:t>
            </a:r>
            <a:r>
              <a:rPr lang="en-US" dirty="0" smtClean="0">
                <a:latin typeface="Times New Roman" panose="02020603050405020304" pitchFamily="18" charset="0"/>
                <a:ea typeface="MS Mincho" panose="02020609040205080304" pitchFamily="49" charset="-128"/>
                <a:cs typeface="Arial" panose="020B0604020202020204" pitchFamily="34" charset="0"/>
              </a:rPr>
              <a:t>7.4,</a:t>
            </a: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1.5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sodium pyruvate - dilution </a:t>
            </a:r>
            <a:r>
              <a:rPr lang="en-US" dirty="0" smtClean="0">
                <a:latin typeface="Times New Roman" panose="02020603050405020304" pitchFamily="18" charset="0"/>
                <a:ea typeface="MS Mincho" panose="02020609040205080304" pitchFamily="49" charset="-128"/>
                <a:cs typeface="Arial" panose="020B0604020202020204" pitchFamily="34" charset="0"/>
              </a:rPr>
              <a:t>range 0.05 </a:t>
            </a:r>
            <a:r>
              <a:rPr lang="en-US" dirty="0">
                <a:latin typeface="Times New Roman" panose="02020603050405020304" pitchFamily="18" charset="0"/>
                <a:ea typeface="MS Mincho" panose="02020609040205080304" pitchFamily="49" charset="-128"/>
                <a:cs typeface="Arial" panose="020B0604020202020204" pitchFamily="34" charset="0"/>
              </a:rPr>
              <a:t>to 0.5 </a:t>
            </a:r>
            <a:r>
              <a:rPr lang="en-US" dirty="0" err="1">
                <a:latin typeface="Times New Roman" panose="02020603050405020304" pitchFamily="18" charset="0"/>
                <a:ea typeface="MS Mincho" panose="02020609040205080304" pitchFamily="49" charset="-128"/>
                <a:cs typeface="Arial" panose="020B0604020202020204" pitchFamily="34" charset="0"/>
              </a:rPr>
              <a:t>mM</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5 </a:t>
            </a:r>
            <a:r>
              <a:rPr lang="en-US" dirty="0" err="1" smtClean="0">
                <a:latin typeface="Times New Roman" panose="02020603050405020304" pitchFamily="18" charset="0"/>
                <a:ea typeface="MS Mincho" panose="02020609040205080304" pitchFamily="49" charset="-128"/>
                <a:cs typeface="Arial" panose="020B0604020202020204" pitchFamily="34" charset="0"/>
              </a:rPr>
              <a:t>mM</a:t>
            </a:r>
            <a:r>
              <a:rPr lang="en-US" dirty="0" smtClean="0">
                <a:latin typeface="Times New Roman" panose="02020603050405020304" pitchFamily="18" charset="0"/>
                <a:ea typeface="MS Mincho" panose="02020609040205080304" pitchFamily="49" charset="-128"/>
                <a:cs typeface="Arial" panose="020B0604020202020204" pitchFamily="34" charset="0"/>
              </a:rPr>
              <a:t> </a:t>
            </a:r>
            <a:r>
              <a:rPr lang="en-US" dirty="0">
                <a:latin typeface="Times New Roman" panose="02020603050405020304" pitchFamily="18" charset="0"/>
                <a:ea typeface="MS Mincho" panose="02020609040205080304" pitchFamily="49" charset="-128"/>
                <a:cs typeface="Arial" panose="020B0604020202020204" pitchFamily="34" charset="0"/>
              </a:rPr>
              <a:t>NADH (</a:t>
            </a:r>
            <a:r>
              <a:rPr lang="en-US" b="1" i="1" dirty="0">
                <a:latin typeface="Times New Roman" panose="02020603050405020304" pitchFamily="18" charset="0"/>
                <a:ea typeface="MS Mincho" panose="02020609040205080304" pitchFamily="49" charset="-128"/>
                <a:cs typeface="Arial" panose="020B0604020202020204" pitchFamily="34" charset="0"/>
              </a:rPr>
              <a:t>prepared fresh</a:t>
            </a:r>
            <a:r>
              <a:rPr lang="en-US" dirty="0">
                <a:latin typeface="Times New Roman" panose="02020603050405020304" pitchFamily="18" charset="0"/>
                <a:ea typeface="MS Mincho" panose="02020609040205080304" pitchFamily="49" charset="-128"/>
                <a:cs typeface="Arial" panose="020B0604020202020204" pitchFamily="34" charset="0"/>
              </a:rPr>
              <a:t>) </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E</a:t>
            </a:r>
            <a:r>
              <a:rPr lang="en-US" dirty="0" smtClean="0">
                <a:latin typeface="Times New Roman" panose="02020603050405020304" pitchFamily="18" charset="0"/>
                <a:ea typeface="MS Mincho" panose="02020609040205080304" pitchFamily="49" charset="-128"/>
                <a:cs typeface="Arial" panose="020B0604020202020204" pitchFamily="34" charset="0"/>
              </a:rPr>
              <a:t>nzyme extract </a:t>
            </a:r>
          </a:p>
          <a:p>
            <a:pPr algn="just" rtl="0">
              <a:spcAft>
                <a:spcPts val="1200"/>
              </a:spcAft>
            </a:pPr>
            <a:r>
              <a:rPr lang="en-US" u="sng" dirty="0" smtClean="0">
                <a:latin typeface="Times New Roman" panose="02020603050405020304" pitchFamily="18" charset="0"/>
                <a:ea typeface="MS Mincho" panose="02020609040205080304" pitchFamily="49" charset="-128"/>
                <a:cs typeface="Arial" panose="020B0604020202020204" pitchFamily="34" charset="0"/>
              </a:rPr>
              <a:t>For </a:t>
            </a:r>
            <a:r>
              <a:rPr lang="en-US" u="sng" dirty="0">
                <a:latin typeface="Times New Roman" panose="02020603050405020304" pitchFamily="18" charset="0"/>
                <a:ea typeface="MS Mincho" panose="02020609040205080304" pitchFamily="49" charset="-128"/>
                <a:cs typeface="Arial" panose="020B0604020202020204" pitchFamily="34" charset="0"/>
              </a:rPr>
              <a:t>muscle LDH</a:t>
            </a:r>
            <a:r>
              <a:rPr lang="en-US" dirty="0">
                <a:latin typeface="Times New Roman" panose="02020603050405020304" pitchFamily="18" charset="0"/>
                <a:ea typeface="MS Mincho" panose="02020609040205080304" pitchFamily="49" charset="-128"/>
                <a:cs typeface="Arial" panose="020B0604020202020204" pitchFamily="34" charset="0"/>
              </a:rPr>
              <a:t>, </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smtClean="0">
                <a:latin typeface="Times New Roman" panose="02020603050405020304" pitchFamily="18" charset="0"/>
                <a:ea typeface="MS Mincho" panose="02020609040205080304" pitchFamily="49" charset="-128"/>
                <a:cs typeface="Arial" panose="020B0604020202020204" pitchFamily="34" charset="0"/>
              </a:rPr>
              <a:t> 0.1 </a:t>
            </a:r>
            <a:r>
              <a:rPr lang="en-US" dirty="0">
                <a:latin typeface="Times New Roman" panose="02020603050405020304" pitchFamily="18" charset="0"/>
                <a:ea typeface="MS Mincho" panose="02020609040205080304" pitchFamily="49" charset="-128"/>
                <a:cs typeface="Arial" panose="020B0604020202020204" pitchFamily="34" charset="0"/>
              </a:rPr>
              <a:t>M </a:t>
            </a:r>
            <a:r>
              <a:rPr lang="en-US" dirty="0" err="1">
                <a:latin typeface="Times New Roman" panose="02020603050405020304" pitchFamily="18" charset="0"/>
                <a:ea typeface="MS Mincho" panose="02020609040205080304" pitchFamily="49" charset="-128"/>
                <a:cs typeface="Arial" panose="020B0604020202020204" pitchFamily="34" charset="0"/>
              </a:rPr>
              <a:t>Tris</a:t>
            </a:r>
            <a:r>
              <a:rPr lang="en-US" dirty="0">
                <a:latin typeface="Times New Roman" panose="02020603050405020304" pitchFamily="18" charset="0"/>
                <a:ea typeface="MS Mincho" panose="02020609040205080304" pitchFamily="49" charset="-128"/>
                <a:cs typeface="Arial" panose="020B0604020202020204" pitchFamily="34" charset="0"/>
              </a:rPr>
              <a:t>, pH </a:t>
            </a:r>
            <a:r>
              <a:rPr lang="en-US" dirty="0" smtClean="0">
                <a:latin typeface="Times New Roman" panose="02020603050405020304" pitchFamily="18" charset="0"/>
                <a:ea typeface="MS Mincho" panose="02020609040205080304" pitchFamily="49" charset="-128"/>
                <a:cs typeface="Arial" panose="020B0604020202020204" pitchFamily="34" charset="0"/>
              </a:rPr>
              <a:t>7.4</a:t>
            </a: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0.1 M lactate stock solution </a:t>
            </a:r>
            <a:r>
              <a:rPr lang="en-US" dirty="0" smtClean="0">
                <a:latin typeface="Times New Roman" panose="02020603050405020304" pitchFamily="18" charset="0"/>
                <a:ea typeface="MS Mincho" panose="02020609040205080304" pitchFamily="49" charset="-128"/>
                <a:cs typeface="Arial" panose="020B0604020202020204" pitchFamily="34" charset="0"/>
              </a:rPr>
              <a:t>  - dilution range5 </a:t>
            </a:r>
            <a:r>
              <a:rPr lang="en-US" dirty="0">
                <a:latin typeface="Times New Roman" panose="02020603050405020304" pitchFamily="18" charset="0"/>
                <a:ea typeface="MS Mincho" panose="02020609040205080304" pitchFamily="49" charset="-128"/>
                <a:cs typeface="Arial" panose="020B0604020202020204" pitchFamily="34" charset="0"/>
              </a:rPr>
              <a:t>to 13 </a:t>
            </a:r>
            <a:r>
              <a:rPr lang="en-US" dirty="0" err="1" smtClean="0">
                <a:latin typeface="Times New Roman" panose="02020603050405020304" pitchFamily="18" charset="0"/>
                <a:ea typeface="MS Mincho" panose="02020609040205080304" pitchFamily="49" charset="-128"/>
                <a:cs typeface="Arial" panose="020B0604020202020204" pitchFamily="34" charset="0"/>
              </a:rPr>
              <a:t>mM</a:t>
            </a:r>
            <a:endParaRPr lang="en-US" dirty="0" smtClean="0">
              <a:latin typeface="Times New Roman" panose="02020603050405020304" pitchFamily="18" charset="0"/>
              <a:ea typeface="MS Mincho" panose="02020609040205080304" pitchFamily="49" charset="-128"/>
              <a:cs typeface="Arial" panose="020B0604020202020204" pitchFamily="34" charset="0"/>
            </a:endParaRP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5 </a:t>
            </a:r>
            <a:r>
              <a:rPr lang="en-US" dirty="0" err="1">
                <a:latin typeface="Times New Roman" panose="02020603050405020304" pitchFamily="18" charset="0"/>
                <a:ea typeface="MS Mincho" panose="02020609040205080304" pitchFamily="49" charset="-128"/>
                <a:cs typeface="Arial" panose="020B0604020202020204" pitchFamily="34" charset="0"/>
              </a:rPr>
              <a:t>mM</a:t>
            </a:r>
            <a:r>
              <a:rPr lang="en-US" dirty="0">
                <a:latin typeface="Times New Roman" panose="02020603050405020304" pitchFamily="18" charset="0"/>
                <a:ea typeface="MS Mincho" panose="02020609040205080304" pitchFamily="49" charset="-128"/>
                <a:cs typeface="Arial" panose="020B0604020202020204" pitchFamily="34" charset="0"/>
              </a:rPr>
              <a:t> NAD+ (</a:t>
            </a:r>
            <a:r>
              <a:rPr lang="en-US" b="1" i="1" dirty="0">
                <a:latin typeface="Times New Roman" panose="02020603050405020304" pitchFamily="18" charset="0"/>
                <a:ea typeface="MS Mincho" panose="02020609040205080304" pitchFamily="49" charset="-128"/>
                <a:cs typeface="Arial" panose="020B0604020202020204" pitchFamily="34" charset="0"/>
              </a:rPr>
              <a:t>Prepared fresh</a:t>
            </a:r>
            <a:r>
              <a:rPr lang="en-US" dirty="0">
                <a:latin typeface="Times New Roman" panose="02020603050405020304" pitchFamily="18" charset="0"/>
                <a:ea typeface="MS Mincho" panose="02020609040205080304" pitchFamily="49" charset="-128"/>
                <a:cs typeface="Arial" panose="020B0604020202020204" pitchFamily="34" charset="0"/>
              </a:rPr>
              <a:t>) </a:t>
            </a:r>
          </a:p>
          <a:p>
            <a:pPr algn="just" rtl="0">
              <a:spcAft>
                <a:spcPts val="1200"/>
              </a:spcAft>
            </a:pPr>
            <a:r>
              <a:rPr lang="en-US" dirty="0">
                <a:latin typeface="Times New Roman" panose="02020603050405020304" pitchFamily="18" charset="0"/>
                <a:ea typeface="MS Mincho" panose="02020609040205080304" pitchFamily="49" charset="-128"/>
                <a:cs typeface="Arial" panose="020B0604020202020204" pitchFamily="34" charset="0"/>
              </a:rPr>
              <a:t>E</a:t>
            </a:r>
            <a:r>
              <a:rPr lang="en-US" dirty="0" smtClean="0">
                <a:latin typeface="Times New Roman" panose="02020603050405020304" pitchFamily="18" charset="0"/>
                <a:ea typeface="MS Mincho" panose="02020609040205080304" pitchFamily="49" charset="-128"/>
                <a:cs typeface="Arial" panose="020B0604020202020204" pitchFamily="34" charset="0"/>
              </a:rPr>
              <a:t>nzyme </a:t>
            </a:r>
            <a:r>
              <a:rPr lang="en-US" dirty="0">
                <a:latin typeface="Times New Roman" panose="02020603050405020304" pitchFamily="18" charset="0"/>
                <a:ea typeface="MS Mincho" panose="02020609040205080304" pitchFamily="49" charset="-128"/>
                <a:cs typeface="Arial" panose="020B0604020202020204" pitchFamily="34" charset="0"/>
              </a:rPr>
              <a:t>extract</a:t>
            </a:r>
            <a:r>
              <a:rPr lang="en-GB"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endParaRPr lang="en-GB"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085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7542663" cy="2308324"/>
          </a:xfrm>
          <a:prstGeom prst="rect">
            <a:avLst/>
          </a:prstGeom>
        </p:spPr>
        <p:txBody>
          <a:bodyPr wrap="square">
            <a:spAutoFit/>
          </a:bodyPr>
          <a:lstStyle/>
          <a:p>
            <a:pPr algn="l" rtl="0"/>
            <a:r>
              <a:rPr lang="en-US" dirty="0">
                <a:solidFill>
                  <a:srgbClr val="0070C0"/>
                </a:solidFill>
              </a:rPr>
              <a:t>The effect of pH on enzyme activity:</a:t>
            </a:r>
          </a:p>
          <a:p>
            <a:pPr algn="l" rtl="0"/>
            <a:r>
              <a:rPr lang="en-US" dirty="0" smtClean="0"/>
              <a:t>1- Enzymes </a:t>
            </a:r>
            <a:r>
              <a:rPr lang="en-US" dirty="0"/>
              <a:t>are active only within a limited range of </a:t>
            </a:r>
            <a:r>
              <a:rPr lang="en-US" dirty="0"/>
              <a:t>PH e.g. pH 5 to </a:t>
            </a:r>
            <a:r>
              <a:rPr lang="en-US" dirty="0" smtClean="0"/>
              <a:t>10</a:t>
            </a:r>
          </a:p>
          <a:p>
            <a:pPr algn="l" rtl="0"/>
            <a:r>
              <a:rPr lang="en-US" dirty="0" smtClean="0"/>
              <a:t>2- The optimum PH </a:t>
            </a:r>
            <a:r>
              <a:rPr lang="en-US" dirty="0"/>
              <a:t>which </a:t>
            </a:r>
            <a:r>
              <a:rPr lang="en-US" dirty="0" smtClean="0"/>
              <a:t>is the </a:t>
            </a:r>
            <a:r>
              <a:rPr lang="en-US" dirty="0"/>
              <a:t>maximum activity is </a:t>
            </a:r>
            <a:r>
              <a:rPr lang="en-US" dirty="0" smtClean="0"/>
              <a:t>attained. </a:t>
            </a:r>
          </a:p>
          <a:p>
            <a:pPr algn="l" rtl="0"/>
            <a:r>
              <a:rPr lang="en-US" dirty="0" smtClean="0"/>
              <a:t>3- </a:t>
            </a:r>
            <a:r>
              <a:rPr lang="en-US" dirty="0" smtClean="0"/>
              <a:t>Six </a:t>
            </a:r>
            <a:r>
              <a:rPr lang="en-US" dirty="0"/>
              <a:t>different PH buffers ranged from 4 to 9 have been </a:t>
            </a:r>
            <a:r>
              <a:rPr lang="en-US" dirty="0" smtClean="0"/>
              <a:t>used:</a:t>
            </a:r>
          </a:p>
          <a:p>
            <a:pPr algn="l" rtl="0"/>
            <a:r>
              <a:rPr lang="en-US" b="1" dirty="0" smtClean="0"/>
              <a:t>PH </a:t>
            </a:r>
            <a:r>
              <a:rPr lang="en-US" b="1" dirty="0"/>
              <a:t>4</a:t>
            </a:r>
            <a:r>
              <a:rPr lang="en-US" b="1" dirty="0" smtClean="0"/>
              <a:t>, and 5 </a:t>
            </a:r>
            <a:r>
              <a:rPr lang="en-US" b="1" dirty="0"/>
              <a:t>were Acetate </a:t>
            </a:r>
            <a:r>
              <a:rPr lang="en-US" b="1" dirty="0" smtClean="0"/>
              <a:t>buffers</a:t>
            </a:r>
          </a:p>
          <a:p>
            <a:pPr algn="l" rtl="0"/>
            <a:r>
              <a:rPr lang="en-US" b="1" dirty="0" smtClean="0"/>
              <a:t>PH </a:t>
            </a:r>
            <a:r>
              <a:rPr lang="en-US" b="1" dirty="0"/>
              <a:t>6</a:t>
            </a:r>
            <a:r>
              <a:rPr lang="en-US" b="1" dirty="0" smtClean="0"/>
              <a:t>, and 7 </a:t>
            </a:r>
            <a:r>
              <a:rPr lang="en-US" b="1" dirty="0"/>
              <a:t>were potassium phosphate buffers </a:t>
            </a:r>
            <a:endParaRPr lang="en-US" b="1" dirty="0" smtClean="0"/>
          </a:p>
          <a:p>
            <a:pPr algn="l" rtl="0"/>
            <a:r>
              <a:rPr lang="en-US" b="1" dirty="0"/>
              <a:t>PH 8</a:t>
            </a:r>
            <a:r>
              <a:rPr lang="en-US" b="1" dirty="0" smtClean="0"/>
              <a:t>, and 9  </a:t>
            </a:r>
            <a:r>
              <a:rPr lang="en-US" b="1" dirty="0" err="1" smtClean="0"/>
              <a:t>Tris</a:t>
            </a:r>
            <a:r>
              <a:rPr lang="en-US" b="1" dirty="0" smtClean="0"/>
              <a:t> </a:t>
            </a:r>
            <a:r>
              <a:rPr lang="en-US" b="1" dirty="0"/>
              <a:t>buffer for </a:t>
            </a:r>
            <a:r>
              <a:rPr lang="en-US" b="1" dirty="0" err="1" smtClean="0"/>
              <a:t>for</a:t>
            </a:r>
            <a:r>
              <a:rPr lang="en-US" b="1" dirty="0" smtClean="0"/>
              <a:t> </a:t>
            </a:r>
            <a:r>
              <a:rPr lang="en-US" b="1" dirty="0"/>
              <a:t>preparation see appendix).  </a:t>
            </a:r>
          </a:p>
        </p:txBody>
      </p:sp>
    </p:spTree>
    <p:extLst>
      <p:ext uri="{BB962C8B-B14F-4D97-AF65-F5344CB8AC3E}">
        <p14:creationId xmlns:p14="http://schemas.microsoft.com/office/powerpoint/2010/main" val="273143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5600" y="691797"/>
            <a:ext cx="11248095" cy="5419814"/>
          </a:xfrm>
          <a:prstGeom prst="rect">
            <a:avLst/>
          </a:prstGeom>
        </p:spPr>
      </p:pic>
      <p:pic>
        <p:nvPicPr>
          <p:cNvPr id="3" name="Picture 2" descr="download (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038" y="3008350"/>
            <a:ext cx="1890176" cy="1440927"/>
          </a:xfrm>
          <a:prstGeom prst="rect">
            <a:avLst/>
          </a:prstGeom>
          <a:ln>
            <a:noFill/>
          </a:ln>
          <a:effectLst>
            <a:outerShdw blurRad="190500" algn="tl" rotWithShape="0">
              <a:srgbClr val="000000">
                <a:alpha val="70000"/>
              </a:srgbClr>
            </a:outerShdw>
          </a:effectLst>
        </p:spPr>
      </p:pic>
      <p:sp>
        <p:nvSpPr>
          <p:cNvPr id="4" name="Rectangle 3"/>
          <p:cNvSpPr/>
          <p:nvPr/>
        </p:nvSpPr>
        <p:spPr>
          <a:xfrm>
            <a:off x="4959038" y="2370877"/>
            <a:ext cx="2064144" cy="646331"/>
          </a:xfrm>
          <a:prstGeom prst="rect">
            <a:avLst/>
          </a:prstGeom>
        </p:spPr>
        <p:txBody>
          <a:bodyPr wrap="square">
            <a:spAutoFit/>
          </a:bodyPr>
          <a:lstStyle/>
          <a:p>
            <a:pPr algn="ctr"/>
            <a:r>
              <a:rPr lang="en-US" b="1" dirty="0">
                <a:solidFill>
                  <a:srgbClr val="FFFFFF"/>
                </a:solidFill>
              </a:rPr>
              <a:t>Bell-Shaped curve</a:t>
            </a:r>
          </a:p>
        </p:txBody>
      </p:sp>
    </p:spTree>
    <p:extLst>
      <p:ext uri="{BB962C8B-B14F-4D97-AF65-F5344CB8AC3E}">
        <p14:creationId xmlns:p14="http://schemas.microsoft.com/office/powerpoint/2010/main" val="3036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7574" y="1714260"/>
            <a:ext cx="7038122" cy="4222516"/>
          </a:xfrm>
          <a:prstGeom prst="rect">
            <a:avLst/>
          </a:prstGeom>
        </p:spPr>
      </p:pic>
    </p:spTree>
    <p:extLst>
      <p:ext uri="{BB962C8B-B14F-4D97-AF65-F5344CB8AC3E}">
        <p14:creationId xmlns:p14="http://schemas.microsoft.com/office/powerpoint/2010/main" val="188202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6-11-07 at 9.34.26 PM.png"/>
          <p:cNvPicPr>
            <a:picLocks noChangeAspect="1"/>
          </p:cNvPicPr>
          <p:nvPr/>
        </p:nvPicPr>
        <p:blipFill rotWithShape="1">
          <a:blip r:embed="rId2">
            <a:extLst>
              <a:ext uri="{28A0092B-C50C-407E-A947-70E740481C1C}">
                <a14:useLocalDpi xmlns:a14="http://schemas.microsoft.com/office/drawing/2010/main" val="0"/>
              </a:ext>
            </a:extLst>
          </a:blip>
          <a:srcRect r="32073"/>
          <a:stretch/>
        </p:blipFill>
        <p:spPr>
          <a:xfrm>
            <a:off x="3759968" y="1330554"/>
            <a:ext cx="4474454" cy="3949700"/>
          </a:xfrm>
          <a:prstGeom prst="rect">
            <a:avLst/>
          </a:prstGeom>
        </p:spPr>
      </p:pic>
      <p:sp>
        <p:nvSpPr>
          <p:cNvPr id="3" name="Rectangle 2"/>
          <p:cNvSpPr/>
          <p:nvPr/>
        </p:nvSpPr>
        <p:spPr>
          <a:xfrm>
            <a:off x="1752687" y="214532"/>
            <a:ext cx="2007281" cy="707886"/>
          </a:xfrm>
          <a:prstGeom prst="rect">
            <a:avLst/>
          </a:prstGeom>
        </p:spPr>
        <p:txBody>
          <a:bodyPr wrap="none">
            <a:spAutoFit/>
          </a:bodyPr>
          <a:lstStyle/>
          <a:p>
            <a:r>
              <a:rPr lang="en-US" sz="4000" b="1" dirty="0">
                <a:solidFill>
                  <a:schemeClr val="accent1">
                    <a:lumMod val="75000"/>
                  </a:schemeClr>
                </a:solidFill>
                <a:latin typeface="Rockwell"/>
                <a:cs typeface="Rockwell"/>
              </a:rPr>
              <a:t>Method</a:t>
            </a:r>
            <a:endParaRPr lang="ar-SA" sz="4000" dirty="0"/>
          </a:p>
        </p:txBody>
      </p:sp>
      <p:sp>
        <p:nvSpPr>
          <p:cNvPr id="4" name="TextBox 3"/>
          <p:cNvSpPr txBox="1"/>
          <p:nvPr/>
        </p:nvSpPr>
        <p:spPr>
          <a:xfrm>
            <a:off x="3794579" y="2424332"/>
            <a:ext cx="588637" cy="369332"/>
          </a:xfrm>
          <a:prstGeom prst="rect">
            <a:avLst/>
          </a:prstGeom>
          <a:noFill/>
        </p:spPr>
        <p:txBody>
          <a:bodyPr wrap="square" rtlCol="1">
            <a:spAutoFit/>
          </a:bodyPr>
          <a:lstStyle/>
          <a:p>
            <a:r>
              <a:rPr lang="en-US" dirty="0"/>
              <a:t>B</a:t>
            </a:r>
            <a:r>
              <a:rPr lang="en-US" dirty="0" smtClean="0"/>
              <a:t>4</a:t>
            </a:r>
            <a:endParaRPr lang="ar-SA" dirty="0"/>
          </a:p>
        </p:txBody>
      </p:sp>
      <p:sp>
        <p:nvSpPr>
          <p:cNvPr id="5" name="TextBox 4"/>
          <p:cNvSpPr txBox="1"/>
          <p:nvPr/>
        </p:nvSpPr>
        <p:spPr>
          <a:xfrm>
            <a:off x="5368118" y="2416427"/>
            <a:ext cx="504968" cy="369332"/>
          </a:xfrm>
          <a:prstGeom prst="rect">
            <a:avLst/>
          </a:prstGeom>
          <a:noFill/>
        </p:spPr>
        <p:txBody>
          <a:bodyPr wrap="square" rtlCol="1">
            <a:spAutoFit/>
          </a:bodyPr>
          <a:lstStyle/>
          <a:p>
            <a:r>
              <a:rPr lang="en-US" dirty="0" smtClean="0"/>
              <a:t>B6</a:t>
            </a:r>
            <a:endParaRPr lang="ar-SA" dirty="0"/>
          </a:p>
        </p:txBody>
      </p:sp>
      <p:sp>
        <p:nvSpPr>
          <p:cNvPr id="6" name="TextBox 5"/>
          <p:cNvSpPr txBox="1"/>
          <p:nvPr/>
        </p:nvSpPr>
        <p:spPr>
          <a:xfrm>
            <a:off x="4623183" y="2408409"/>
            <a:ext cx="504968" cy="369332"/>
          </a:xfrm>
          <a:prstGeom prst="rect">
            <a:avLst/>
          </a:prstGeom>
          <a:noFill/>
        </p:spPr>
        <p:txBody>
          <a:bodyPr wrap="square" rtlCol="1">
            <a:spAutoFit/>
          </a:bodyPr>
          <a:lstStyle/>
          <a:p>
            <a:r>
              <a:rPr lang="en-US" dirty="0" smtClean="0"/>
              <a:t>B5</a:t>
            </a:r>
            <a:endParaRPr lang="ar-SA" dirty="0"/>
          </a:p>
        </p:txBody>
      </p:sp>
      <p:sp>
        <p:nvSpPr>
          <p:cNvPr id="7" name="TextBox 6"/>
          <p:cNvSpPr txBox="1"/>
          <p:nvPr/>
        </p:nvSpPr>
        <p:spPr>
          <a:xfrm>
            <a:off x="3879381" y="4442347"/>
            <a:ext cx="504968" cy="369332"/>
          </a:xfrm>
          <a:prstGeom prst="rect">
            <a:avLst/>
          </a:prstGeom>
          <a:noFill/>
        </p:spPr>
        <p:txBody>
          <a:bodyPr wrap="square" rtlCol="1">
            <a:spAutoFit/>
          </a:bodyPr>
          <a:lstStyle/>
          <a:p>
            <a:r>
              <a:rPr lang="en-US" dirty="0" smtClean="0"/>
              <a:t>T4</a:t>
            </a:r>
            <a:endParaRPr lang="ar-SA" dirty="0"/>
          </a:p>
        </p:txBody>
      </p:sp>
      <p:sp>
        <p:nvSpPr>
          <p:cNvPr id="8" name="TextBox 7"/>
          <p:cNvSpPr txBox="1"/>
          <p:nvPr/>
        </p:nvSpPr>
        <p:spPr>
          <a:xfrm>
            <a:off x="6103966" y="2424332"/>
            <a:ext cx="504968" cy="369332"/>
          </a:xfrm>
          <a:prstGeom prst="rect">
            <a:avLst/>
          </a:prstGeom>
          <a:noFill/>
        </p:spPr>
        <p:txBody>
          <a:bodyPr wrap="square" rtlCol="1">
            <a:spAutoFit/>
          </a:bodyPr>
          <a:lstStyle/>
          <a:p>
            <a:r>
              <a:rPr lang="en-US" dirty="0" smtClean="0"/>
              <a:t>B7</a:t>
            </a:r>
            <a:endParaRPr lang="ar-SA" dirty="0"/>
          </a:p>
        </p:txBody>
      </p:sp>
      <p:sp>
        <p:nvSpPr>
          <p:cNvPr id="9" name="TextBox 8"/>
          <p:cNvSpPr txBox="1"/>
          <p:nvPr/>
        </p:nvSpPr>
        <p:spPr>
          <a:xfrm>
            <a:off x="5423418" y="4436872"/>
            <a:ext cx="504968" cy="369332"/>
          </a:xfrm>
          <a:prstGeom prst="rect">
            <a:avLst/>
          </a:prstGeom>
          <a:noFill/>
        </p:spPr>
        <p:txBody>
          <a:bodyPr wrap="square" rtlCol="1">
            <a:spAutoFit/>
          </a:bodyPr>
          <a:lstStyle/>
          <a:p>
            <a:r>
              <a:rPr lang="en-US" dirty="0" smtClean="0"/>
              <a:t> T6</a:t>
            </a:r>
            <a:endParaRPr lang="ar-SA" dirty="0"/>
          </a:p>
        </p:txBody>
      </p:sp>
      <p:sp>
        <p:nvSpPr>
          <p:cNvPr id="10" name="TextBox 9"/>
          <p:cNvSpPr txBox="1"/>
          <p:nvPr/>
        </p:nvSpPr>
        <p:spPr>
          <a:xfrm>
            <a:off x="4641380" y="4436872"/>
            <a:ext cx="504968" cy="369332"/>
          </a:xfrm>
          <a:prstGeom prst="rect">
            <a:avLst/>
          </a:prstGeom>
          <a:noFill/>
        </p:spPr>
        <p:txBody>
          <a:bodyPr wrap="square" rtlCol="1">
            <a:spAutoFit/>
          </a:bodyPr>
          <a:lstStyle/>
          <a:p>
            <a:r>
              <a:rPr lang="en-US" dirty="0" smtClean="0"/>
              <a:t>T5</a:t>
            </a:r>
            <a:endParaRPr lang="ar-SA" dirty="0"/>
          </a:p>
        </p:txBody>
      </p:sp>
      <p:sp>
        <p:nvSpPr>
          <p:cNvPr id="12" name="TextBox 11"/>
          <p:cNvSpPr txBox="1"/>
          <p:nvPr/>
        </p:nvSpPr>
        <p:spPr>
          <a:xfrm>
            <a:off x="6103966" y="4446392"/>
            <a:ext cx="504968" cy="369332"/>
          </a:xfrm>
          <a:prstGeom prst="rect">
            <a:avLst/>
          </a:prstGeom>
          <a:noFill/>
        </p:spPr>
        <p:txBody>
          <a:bodyPr wrap="square" rtlCol="1">
            <a:spAutoFit/>
          </a:bodyPr>
          <a:lstStyle/>
          <a:p>
            <a:r>
              <a:rPr lang="en-US" dirty="0" smtClean="0"/>
              <a:t> T7</a:t>
            </a:r>
            <a:endParaRPr lang="ar-SA" dirty="0"/>
          </a:p>
        </p:txBody>
      </p:sp>
      <p:sp>
        <p:nvSpPr>
          <p:cNvPr id="13" name="TextBox 12"/>
          <p:cNvSpPr txBox="1"/>
          <p:nvPr/>
        </p:nvSpPr>
        <p:spPr>
          <a:xfrm>
            <a:off x="7528411" y="2440675"/>
            <a:ext cx="670259" cy="369332"/>
          </a:xfrm>
          <a:prstGeom prst="rect">
            <a:avLst/>
          </a:prstGeom>
          <a:noFill/>
        </p:spPr>
        <p:txBody>
          <a:bodyPr wrap="square" rtlCol="1">
            <a:spAutoFit/>
          </a:bodyPr>
          <a:lstStyle/>
          <a:p>
            <a:r>
              <a:rPr lang="en-US" dirty="0" smtClean="0"/>
              <a:t>B10</a:t>
            </a:r>
            <a:endParaRPr lang="ar-SA" dirty="0"/>
          </a:p>
        </p:txBody>
      </p:sp>
      <p:sp>
        <p:nvSpPr>
          <p:cNvPr id="14" name="TextBox 13"/>
          <p:cNvSpPr txBox="1"/>
          <p:nvPr/>
        </p:nvSpPr>
        <p:spPr>
          <a:xfrm>
            <a:off x="6828920" y="4426637"/>
            <a:ext cx="504968" cy="369332"/>
          </a:xfrm>
          <a:prstGeom prst="rect">
            <a:avLst/>
          </a:prstGeom>
          <a:noFill/>
        </p:spPr>
        <p:txBody>
          <a:bodyPr wrap="square" rtlCol="1">
            <a:spAutoFit/>
          </a:bodyPr>
          <a:lstStyle/>
          <a:p>
            <a:r>
              <a:rPr lang="en-US" dirty="0" smtClean="0"/>
              <a:t>T8</a:t>
            </a:r>
            <a:endParaRPr lang="ar-SA" dirty="0"/>
          </a:p>
        </p:txBody>
      </p:sp>
      <p:sp>
        <p:nvSpPr>
          <p:cNvPr id="15" name="TextBox 14"/>
          <p:cNvSpPr txBox="1"/>
          <p:nvPr/>
        </p:nvSpPr>
        <p:spPr>
          <a:xfrm>
            <a:off x="6848901" y="2440675"/>
            <a:ext cx="504968" cy="369332"/>
          </a:xfrm>
          <a:prstGeom prst="rect">
            <a:avLst/>
          </a:prstGeom>
          <a:noFill/>
        </p:spPr>
        <p:txBody>
          <a:bodyPr wrap="square" rtlCol="1">
            <a:spAutoFit/>
          </a:bodyPr>
          <a:lstStyle/>
          <a:p>
            <a:r>
              <a:rPr lang="en-US" dirty="0" smtClean="0"/>
              <a:t>B8</a:t>
            </a:r>
            <a:endParaRPr lang="ar-SA" dirty="0"/>
          </a:p>
        </p:txBody>
      </p:sp>
      <p:sp>
        <p:nvSpPr>
          <p:cNvPr id="16" name="TextBox 15"/>
          <p:cNvSpPr txBox="1"/>
          <p:nvPr/>
        </p:nvSpPr>
        <p:spPr>
          <a:xfrm>
            <a:off x="7490346" y="4447742"/>
            <a:ext cx="652602" cy="369332"/>
          </a:xfrm>
          <a:prstGeom prst="rect">
            <a:avLst/>
          </a:prstGeom>
          <a:noFill/>
        </p:spPr>
        <p:txBody>
          <a:bodyPr wrap="square" rtlCol="1">
            <a:spAutoFit/>
          </a:bodyPr>
          <a:lstStyle/>
          <a:p>
            <a:r>
              <a:rPr lang="en-US" dirty="0" smtClean="0"/>
              <a:t> T10</a:t>
            </a:r>
            <a:endParaRPr lang="ar-SA" dirty="0"/>
          </a:p>
        </p:txBody>
      </p:sp>
      <p:sp>
        <p:nvSpPr>
          <p:cNvPr id="18" name="TextBox 17"/>
          <p:cNvSpPr txBox="1"/>
          <p:nvPr/>
        </p:nvSpPr>
        <p:spPr>
          <a:xfrm>
            <a:off x="9266830" y="2777741"/>
            <a:ext cx="2361063"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l"/>
            <a:r>
              <a:rPr lang="en-US" dirty="0" smtClean="0"/>
              <a:t>In each 2.7 ml of buffer</a:t>
            </a:r>
          </a:p>
          <a:p>
            <a:pPr algn="l"/>
            <a:r>
              <a:rPr lang="en-US" dirty="0" smtClean="0"/>
              <a:t>0.1 ml substrate </a:t>
            </a:r>
          </a:p>
          <a:p>
            <a:pPr algn="l"/>
            <a:r>
              <a:rPr lang="en-US" dirty="0" smtClean="0"/>
              <a:t>0.1 ml of NADH</a:t>
            </a:r>
            <a:endParaRPr lang="ar-SA" dirty="0"/>
          </a:p>
        </p:txBody>
      </p:sp>
      <p:sp>
        <p:nvSpPr>
          <p:cNvPr id="19" name="TextBox 18"/>
          <p:cNvSpPr txBox="1"/>
          <p:nvPr/>
        </p:nvSpPr>
        <p:spPr>
          <a:xfrm>
            <a:off x="9273653" y="4611303"/>
            <a:ext cx="234741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l"/>
            <a:r>
              <a:rPr lang="en-US" dirty="0" smtClean="0"/>
              <a:t>Read the absorbance at 340 nm</a:t>
            </a:r>
            <a:endParaRPr lang="ar-SA" dirty="0"/>
          </a:p>
        </p:txBody>
      </p:sp>
    </p:spTree>
    <p:extLst>
      <p:ext uri="{BB962C8B-B14F-4D97-AF65-F5344CB8AC3E}">
        <p14:creationId xmlns:p14="http://schemas.microsoft.com/office/powerpoint/2010/main" val="89941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pPr algn="l" rtl="0"/>
            <a:r>
              <a:rPr lang="en-US" dirty="0">
                <a:solidFill>
                  <a:srgbClr val="0070C0"/>
                </a:solidFill>
              </a:rPr>
              <a:t>The effect of Temperature on enzyme activity:</a:t>
            </a:r>
          </a:p>
          <a:p>
            <a:pPr algn="l" rtl="0"/>
            <a:r>
              <a:rPr lang="en-US" dirty="0"/>
              <a:t>Temperature affects enzyme activity in much the same way as it affects other chemical reactions. Thus it is important when carrying out an enzyme assay to ensure that the temperature remains constant, and also that you know exactly what it is. Enzyme activity has been studied at different temperature 20, 30, 40, 50, 60 and 70 °C.</a:t>
            </a:r>
          </a:p>
        </p:txBody>
      </p:sp>
    </p:spTree>
    <p:extLst>
      <p:ext uri="{BB962C8B-B14F-4D97-AF65-F5344CB8AC3E}">
        <p14:creationId xmlns:p14="http://schemas.microsoft.com/office/powerpoint/2010/main" val="198924460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5025</TotalTime>
  <Words>380</Words>
  <Application>Microsoft Office PowerPoint</Application>
  <PresentationFormat>Widescreen</PresentationFormat>
  <Paragraphs>61</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MS Mincho</vt:lpstr>
      <vt:lpstr>Arial</vt:lpstr>
      <vt:lpstr>Calibri</vt:lpstr>
      <vt:lpstr>Cambria</vt:lpstr>
      <vt:lpstr>Century Gothic</vt:lpstr>
      <vt:lpstr>Rockwell</vt:lpstr>
      <vt:lpstr>Tahoma</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134</cp:revision>
  <dcterms:created xsi:type="dcterms:W3CDTF">2017-09-22T06:40:13Z</dcterms:created>
  <dcterms:modified xsi:type="dcterms:W3CDTF">2017-11-02T15:36:16Z</dcterms:modified>
</cp:coreProperties>
</file>