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0" r:id="rId3"/>
    <p:sldId id="271" r:id="rId4"/>
    <p:sldId id="272" r:id="rId5"/>
    <p:sldId id="273" r:id="rId6"/>
    <p:sldId id="274" r:id="rId7"/>
    <p:sldId id="277" r:id="rId8"/>
    <p:sldId id="275" r:id="rId9"/>
    <p:sldId id="276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8EE9B-B1C3-644E-A86C-00FD07B7BF2D}" type="datetimeFigureOut">
              <a:rPr lang="en-US" smtClean="0"/>
              <a:t>9/29/18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B3BB7-281B-7940-848B-1A3B62645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322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84093-18AD-554B-80E8-0C59874BCD25}" type="datetimeFigureOut">
              <a:rPr lang="en-US" smtClean="0"/>
              <a:t>9/29/18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9667C-0656-334D-B644-2C0988A7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71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84A-BADA-7842-B3EA-EF64E2070D00}" type="datetime1">
              <a:rPr lang="en-US" smtClean="0"/>
              <a:t>9/29/18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699B-79B7-4047-AF4C-CAC5F6AD503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621B-3722-4345-B237-0F4C07F59873}" type="datetime1">
              <a:rPr lang="en-US" smtClean="0"/>
              <a:t>9/29/18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699B-79B7-4047-AF4C-CAC5F6AD5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CA2E-79F8-5744-9D19-4D0D17A28966}" type="datetime1">
              <a:rPr lang="en-US" smtClean="0"/>
              <a:t>9/29/18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699B-79B7-4047-AF4C-CAC5F6AD5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1D93-089D-F141-84D7-DE3D2BA7F0A2}" type="datetime1">
              <a:rPr lang="en-US" smtClean="0"/>
              <a:t>9/29/18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699B-79B7-4047-AF4C-CAC5F6AD5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0BE63-5EE1-C24F-9DD8-D5F9EEEE49B7}" type="datetime1">
              <a:rPr lang="en-US" smtClean="0"/>
              <a:t>9/29/18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699B-79B7-4047-AF4C-CAC5F6AD503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EA18-E177-F343-BA44-768658BD7CB9}" type="datetime1">
              <a:rPr lang="en-US" smtClean="0"/>
              <a:t>9/29/18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699B-79B7-4047-AF4C-CAC5F6AD5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92D2-9512-5041-A3D6-7B3AD16C5137}" type="datetime1">
              <a:rPr lang="en-US" smtClean="0"/>
              <a:t>9/29/18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699B-79B7-4047-AF4C-CAC5F6AD503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DC61-90D9-5A4C-A3D5-E85AADBAC47C}" type="datetime1">
              <a:rPr lang="en-US" smtClean="0"/>
              <a:t>9/29/18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699B-79B7-4047-AF4C-CAC5F6AD5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0C6C-0D2E-BB44-8EFC-7B96FD8EE42C}" type="datetime1">
              <a:rPr lang="en-US" smtClean="0"/>
              <a:t>9/29/18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699B-79B7-4047-AF4C-CAC5F6AD5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3A31-D883-3645-9E6E-9AF48410A8DA}" type="datetime1">
              <a:rPr lang="en-US" smtClean="0"/>
              <a:t>9/29/18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699B-79B7-4047-AF4C-CAC5F6AD503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38C4-D28D-7A41-9C8D-B628E5BE8486}" type="datetime1">
              <a:rPr lang="en-US" smtClean="0"/>
              <a:t>9/29/18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699B-79B7-4047-AF4C-CAC5F6AD5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0079166-6C79-3340-B340-B16DBE098925}" type="datetime1">
              <a:rPr lang="en-US" smtClean="0"/>
              <a:t>9/29/18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E8E699B-79B7-4047-AF4C-CAC5F6AD50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89796"/>
          </a:xfrm>
        </p:spPr>
        <p:txBody>
          <a:bodyPr>
            <a:noAutofit/>
          </a:bodyPr>
          <a:lstStyle/>
          <a:p>
            <a:r>
              <a:rPr lang="en-US" sz="4800" smtClean="0"/>
              <a:t>PHYS 111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1</a:t>
            </a:r>
            <a:r>
              <a:rPr lang="en-US" sz="4800" baseline="30000" dirty="0" smtClean="0"/>
              <a:t>st</a:t>
            </a:r>
            <a:r>
              <a:rPr lang="en-US" sz="4800" dirty="0" smtClean="0"/>
              <a:t> </a:t>
            </a:r>
            <a:r>
              <a:rPr lang="en-US" sz="4800" cap="none" dirty="0" smtClean="0"/>
              <a:t>semester</a:t>
            </a:r>
            <a:r>
              <a:rPr lang="en-US" sz="4800" dirty="0" smtClean="0"/>
              <a:t> 1439-1440</a:t>
            </a:r>
            <a:br>
              <a:rPr lang="en-US" sz="4800" dirty="0" smtClean="0"/>
            </a:br>
            <a:r>
              <a:rPr lang="en-US" sz="4800" cap="none" dirty="0" smtClean="0"/>
              <a:t>Dr. Nadyah Alanazi</a:t>
            </a:r>
            <a:endParaRPr lang="en-US" sz="48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76480"/>
            <a:ext cx="6400800" cy="1162319"/>
          </a:xfrm>
        </p:spPr>
        <p:txBody>
          <a:bodyPr/>
          <a:lstStyle/>
          <a:p>
            <a:pPr algn="ctr"/>
            <a:r>
              <a:rPr lang="en-US" b="1" dirty="0" smtClean="0"/>
              <a:t>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699B-79B7-4047-AF4C-CAC5F6AD50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19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699B-79B7-4047-AF4C-CAC5F6AD503B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2620"/>
            <a:ext cx="9144000" cy="572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626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chemeClr val="tx2"/>
                </a:solidFill>
              </a:rPr>
              <a:t>Chapter 26 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chemeClr val="tx2"/>
                </a:solidFill>
              </a:rPr>
              <a:t>Capacitance </a:t>
            </a:r>
            <a:r>
              <a:rPr lang="en-US" sz="4400" b="1" dirty="0">
                <a:solidFill>
                  <a:schemeClr val="tx2"/>
                </a:solidFill>
              </a:rPr>
              <a:t>and Dielectrics 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699B-79B7-4047-AF4C-CAC5F6AD503B}" type="slidenum">
              <a:rPr lang="en-US" smtClean="0"/>
              <a:t>2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144" y="3339820"/>
            <a:ext cx="3276634" cy="3137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08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9480"/>
            <a:ext cx="8229600" cy="75223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26.6 Electric Dipole in an Electric Field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1713"/>
            <a:ext cx="8229600" cy="5315287"/>
          </a:xfrm>
        </p:spPr>
        <p:txBody>
          <a:bodyPr/>
          <a:lstStyle/>
          <a:p>
            <a:r>
              <a:rPr lang="en-US" dirty="0"/>
              <a:t>The electric dipole consists of two charges of equal magnitude and opposite sign separated by a distance 2</a:t>
            </a:r>
            <a:r>
              <a:rPr lang="en-US" i="1" dirty="0"/>
              <a:t>a</a:t>
            </a:r>
            <a:r>
              <a:rPr lang="en-US" dirty="0"/>
              <a:t>, </a:t>
            </a:r>
          </a:p>
          <a:p>
            <a:r>
              <a:rPr lang="en-US" dirty="0"/>
              <a:t>The </a:t>
            </a:r>
            <a:r>
              <a:rPr lang="en-US" b="1" dirty="0"/>
              <a:t>electric dipole moment </a:t>
            </a:r>
            <a:r>
              <a:rPr lang="en-US" dirty="0"/>
              <a:t>of this configuration is defined as the vector </a:t>
            </a:r>
            <a:r>
              <a:rPr lang="en-US" b="1" dirty="0"/>
              <a:t>p </a:t>
            </a:r>
            <a:r>
              <a:rPr lang="en-US" dirty="0"/>
              <a:t>directed from </a:t>
            </a:r>
            <a:r>
              <a:rPr lang="en-US" dirty="0" smtClean="0"/>
              <a:t>-</a:t>
            </a:r>
            <a:r>
              <a:rPr lang="en-US" i="1" dirty="0" smtClean="0"/>
              <a:t>q </a:t>
            </a:r>
            <a:r>
              <a:rPr lang="en-US" dirty="0"/>
              <a:t>toward </a:t>
            </a:r>
            <a:r>
              <a:rPr lang="en-US" dirty="0" smtClean="0"/>
              <a:t>+</a:t>
            </a:r>
            <a:r>
              <a:rPr lang="en-US" i="1" dirty="0" smtClean="0"/>
              <a:t>q </a:t>
            </a:r>
            <a:r>
              <a:rPr lang="en-US" dirty="0"/>
              <a:t>along the line joining the charges and having magnitude 2</a:t>
            </a:r>
            <a:r>
              <a:rPr lang="en-US" i="1" dirty="0"/>
              <a:t>aq </a:t>
            </a:r>
            <a:r>
              <a:rPr lang="en-US" dirty="0"/>
              <a:t>: </a:t>
            </a:r>
          </a:p>
          <a:p>
            <a:pPr marL="0" indent="0" algn="ctr">
              <a:buNone/>
            </a:pPr>
            <a:r>
              <a:rPr lang="en-US" i="1" dirty="0"/>
              <a:t>p </a:t>
            </a:r>
            <a:r>
              <a:rPr lang="en-US" dirty="0" smtClean="0"/>
              <a:t>= </a:t>
            </a:r>
            <a:r>
              <a:rPr lang="en-US" dirty="0"/>
              <a:t>2</a:t>
            </a:r>
            <a:r>
              <a:rPr lang="en-US" i="1" dirty="0"/>
              <a:t>aq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699B-79B7-4047-AF4C-CAC5F6AD503B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6342" y="4213159"/>
            <a:ext cx="3058303" cy="214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737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9966"/>
            <a:ext cx="8229600" cy="6533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26.6 Electric Dipole in an Electric Field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0737"/>
            <a:ext cx="5614277" cy="5580141"/>
          </a:xfrm>
        </p:spPr>
        <p:txBody>
          <a:bodyPr>
            <a:normAutofit/>
          </a:bodyPr>
          <a:lstStyle/>
          <a:p>
            <a:r>
              <a:rPr lang="en-US" sz="2000" dirty="0"/>
              <a:t>Now suppose that an electric dipole is placed in a uniform electric field </a:t>
            </a:r>
            <a:r>
              <a:rPr lang="en-US" sz="2000" b="1" dirty="0"/>
              <a:t>E</a:t>
            </a:r>
            <a:r>
              <a:rPr lang="en-US" sz="2000" dirty="0"/>
              <a:t>, </a:t>
            </a:r>
          </a:p>
          <a:p>
            <a:r>
              <a:rPr lang="en-US" sz="2000" dirty="0" smtClean="0"/>
              <a:t>T</a:t>
            </a:r>
            <a:r>
              <a:rPr lang="en-US" sz="2000" dirty="0"/>
              <a:t>he electric forces acting on the two charges are equal in magnitude (</a:t>
            </a:r>
            <a:r>
              <a:rPr lang="en-US" sz="2000" i="1" dirty="0" smtClean="0"/>
              <a:t>F</a:t>
            </a:r>
            <a:r>
              <a:rPr lang="en-US" sz="2000" dirty="0" smtClean="0"/>
              <a:t>=</a:t>
            </a:r>
            <a:r>
              <a:rPr lang="en-US" sz="2000" i="1" dirty="0" err="1" smtClean="0"/>
              <a:t>qE</a:t>
            </a:r>
            <a:r>
              <a:rPr lang="en-US" sz="2000" dirty="0" smtClean="0"/>
              <a:t>) </a:t>
            </a:r>
            <a:r>
              <a:rPr lang="en-US" sz="2000" dirty="0"/>
              <a:t>and opposite in </a:t>
            </a:r>
            <a:r>
              <a:rPr lang="en-US" sz="2000" dirty="0" smtClean="0"/>
              <a:t>direction. </a:t>
            </a:r>
            <a:endParaRPr lang="en-US" sz="2000" dirty="0"/>
          </a:p>
          <a:p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two forces produce a net </a:t>
            </a:r>
            <a:r>
              <a:rPr lang="en-US" sz="2000" b="1" dirty="0"/>
              <a:t>torque</a:t>
            </a:r>
            <a:r>
              <a:rPr lang="en-US" sz="2000" dirty="0"/>
              <a:t> on the dipole; as a result, the dipole </a:t>
            </a:r>
            <a:r>
              <a:rPr lang="en-US" sz="2000" dirty="0" smtClean="0"/>
              <a:t>rotates. </a:t>
            </a:r>
            <a:endParaRPr lang="en-US" sz="2000" dirty="0"/>
          </a:p>
          <a:p>
            <a:r>
              <a:rPr lang="en-US" sz="2000" dirty="0"/>
              <a:t>This </a:t>
            </a:r>
            <a:r>
              <a:rPr lang="en-US" sz="2000" dirty="0" smtClean="0"/>
              <a:t>forces tend </a:t>
            </a:r>
            <a:r>
              <a:rPr lang="en-US" sz="2000" dirty="0"/>
              <a:t>to produce a clockwise rotation. </a:t>
            </a:r>
          </a:p>
          <a:p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magnitude of the net torque about </a:t>
            </a:r>
            <a:r>
              <a:rPr lang="en-US" sz="2000" i="1" dirty="0"/>
              <a:t>O </a:t>
            </a:r>
            <a:r>
              <a:rPr lang="en-US" sz="2000" dirty="0" smtClean="0"/>
              <a:t>is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/>
              <a:t>Because </a:t>
            </a:r>
            <a:r>
              <a:rPr lang="en-US" sz="2000" i="1" dirty="0" smtClean="0"/>
              <a:t>F</a:t>
            </a:r>
            <a:r>
              <a:rPr lang="en-US" sz="2000" dirty="0" smtClean="0"/>
              <a:t>=</a:t>
            </a:r>
            <a:r>
              <a:rPr lang="en-US" sz="2000" i="1" dirty="0" err="1" smtClean="0"/>
              <a:t>qE</a:t>
            </a:r>
            <a:r>
              <a:rPr lang="en-US" sz="2000" i="1" dirty="0" smtClean="0"/>
              <a:t> </a:t>
            </a:r>
            <a:r>
              <a:rPr lang="en-US" sz="2000" dirty="0"/>
              <a:t>and </a:t>
            </a:r>
            <a:r>
              <a:rPr lang="en-US" sz="2000" i="1" dirty="0" smtClean="0"/>
              <a:t>p=</a:t>
            </a:r>
            <a:r>
              <a:rPr lang="en-US" sz="2000" dirty="0" smtClean="0"/>
              <a:t>2</a:t>
            </a:r>
            <a:r>
              <a:rPr lang="en-US" sz="2000" i="1" dirty="0" smtClean="0"/>
              <a:t>aq</a:t>
            </a:r>
            <a:r>
              <a:rPr lang="en-US" sz="2000" i="1" dirty="0"/>
              <a:t>, </a:t>
            </a:r>
            <a:r>
              <a:rPr lang="en-US" sz="2000" dirty="0"/>
              <a:t>we can express </a:t>
            </a:r>
            <a:r>
              <a:rPr lang="en-US" sz="2000" dirty="0" err="1" smtClean="0"/>
              <a:t>τ</a:t>
            </a:r>
            <a:r>
              <a:rPr lang="en-US" sz="2000" dirty="0" smtClean="0"/>
              <a:t> </a:t>
            </a:r>
            <a:r>
              <a:rPr lang="en-US" sz="2000" dirty="0"/>
              <a:t>as </a:t>
            </a:r>
          </a:p>
          <a:p>
            <a:r>
              <a:rPr lang="en-US" sz="2000" b="1" dirty="0"/>
              <a:t>Torque on an electric dipole in an external electric field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699B-79B7-4047-AF4C-CAC5F6AD503B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083" y="4483244"/>
            <a:ext cx="2171700" cy="431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1477" y="2144464"/>
            <a:ext cx="2958939" cy="2971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0605" y="5233870"/>
            <a:ext cx="3975100" cy="3733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3271" y="5981700"/>
            <a:ext cx="2032000" cy="72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117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0460"/>
            <a:ext cx="8229600" cy="519890"/>
          </a:xfrm>
        </p:spPr>
        <p:txBody>
          <a:bodyPr>
            <a:noAutofit/>
          </a:bodyPr>
          <a:lstStyle/>
          <a:p>
            <a:r>
              <a:rPr lang="en-US" sz="3200" b="1" dirty="0"/>
              <a:t>26.6 Electric Dipole in an Electric Field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837" y="1084269"/>
            <a:ext cx="8704515" cy="5392731"/>
          </a:xfrm>
        </p:spPr>
        <p:txBody>
          <a:bodyPr/>
          <a:lstStyle/>
          <a:p>
            <a:r>
              <a:rPr lang="en-US" dirty="0" smtClean="0"/>
              <a:t>The change </a:t>
            </a:r>
            <a:r>
              <a:rPr lang="en-US" dirty="0"/>
              <a:t>in potential </a:t>
            </a:r>
            <a:r>
              <a:rPr lang="en-US" dirty="0" smtClean="0"/>
              <a:t>energy of </a:t>
            </a:r>
            <a:r>
              <a:rPr lang="en-US" dirty="0"/>
              <a:t>the system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Potential </a:t>
            </a:r>
            <a:r>
              <a:rPr lang="en-US" b="1" dirty="0"/>
              <a:t>energy of the system of an electric dipole in an external electric field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699B-79B7-4047-AF4C-CAC5F6AD503B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985" y="1561368"/>
            <a:ext cx="6257015" cy="13661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989486"/>
            <a:ext cx="8229600" cy="15334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6000" y="5464370"/>
            <a:ext cx="203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070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699B-79B7-4047-AF4C-CAC5F6AD503B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7473"/>
            <a:ext cx="9144000" cy="36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286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9. </a:t>
            </a:r>
            <a:r>
              <a:rPr lang="en-US" dirty="0" smtClean="0"/>
              <a:t>When </a:t>
            </a:r>
            <a:r>
              <a:rPr lang="en-US" dirty="0"/>
              <a:t>a potential difference of 150 V is applied to the plates of a parallel-plate capacitor, the plates carry a surface charge density of 30.0nC/cm</a:t>
            </a:r>
            <a:r>
              <a:rPr lang="en-US" baseline="30000" dirty="0"/>
              <a:t>2</a:t>
            </a:r>
            <a:r>
              <a:rPr lang="en-US" dirty="0"/>
              <a:t>. What is the spacing between the plates?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699B-79B7-4047-AF4C-CAC5F6AD503B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072" y="3303528"/>
            <a:ext cx="8113727" cy="240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716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6645"/>
            <a:ext cx="8229600" cy="595035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13. </a:t>
            </a:r>
            <a:r>
              <a:rPr lang="en-US" dirty="0"/>
              <a:t>An air-filled spherical capacitor is constructed with inner and outer shell radii of 7.00 and 14.0 cm, respectively. </a:t>
            </a:r>
            <a:endParaRPr lang="en-US" dirty="0" smtClean="0"/>
          </a:p>
          <a:p>
            <a:pPr marL="457200" indent="-457200">
              <a:buAutoNum type="alphaLcParenBoth"/>
            </a:pPr>
            <a:r>
              <a:rPr lang="en-US" dirty="0" smtClean="0"/>
              <a:t>Calculate </a:t>
            </a:r>
            <a:r>
              <a:rPr lang="en-US" dirty="0"/>
              <a:t>the capacitance of the device. </a:t>
            </a:r>
            <a:endParaRPr lang="en-US" dirty="0" smtClean="0"/>
          </a:p>
          <a:p>
            <a:pPr marL="457200" indent="-457200">
              <a:buAutoNum type="alphaLcParenBoth"/>
            </a:pPr>
            <a:r>
              <a:rPr lang="en-US" dirty="0" smtClean="0"/>
              <a:t>What </a:t>
            </a:r>
            <a:r>
              <a:rPr lang="en-US" dirty="0"/>
              <a:t>potential difference between the spheres results in a charge of 4.00 </a:t>
            </a:r>
            <a:r>
              <a:rPr lang="en-US" dirty="0" err="1" smtClean="0"/>
              <a:t>μC</a:t>
            </a:r>
            <a:r>
              <a:rPr lang="en-US" dirty="0" smtClean="0"/>
              <a:t> </a:t>
            </a:r>
            <a:r>
              <a:rPr lang="en-US" dirty="0"/>
              <a:t>on the capacitor?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699B-79B7-4047-AF4C-CAC5F6AD503B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562" y="2655911"/>
            <a:ext cx="7930092" cy="2676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555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666"/>
            <a:ext cx="8229600" cy="5981334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21. </a:t>
            </a:r>
            <a:r>
              <a:rPr lang="en-US" dirty="0" smtClean="0"/>
              <a:t>Four </a:t>
            </a:r>
            <a:r>
              <a:rPr lang="en-US" dirty="0"/>
              <a:t>capacitors are connected as shown in Figure P26.21. </a:t>
            </a:r>
            <a:endParaRPr lang="en-US" dirty="0" smtClean="0"/>
          </a:p>
          <a:p>
            <a:pPr marL="457200" indent="-457200">
              <a:buAutoNum type="alphaLcParenBoth"/>
            </a:pPr>
            <a:r>
              <a:rPr lang="en-US" dirty="0" smtClean="0"/>
              <a:t>Find </a:t>
            </a:r>
            <a:r>
              <a:rPr lang="en-US" dirty="0"/>
              <a:t>the equivalent capacitance between points </a:t>
            </a:r>
            <a:r>
              <a:rPr lang="en-US" i="1" dirty="0"/>
              <a:t>a </a:t>
            </a:r>
            <a:r>
              <a:rPr lang="en-US" dirty="0"/>
              <a:t>and </a:t>
            </a:r>
            <a:r>
              <a:rPr lang="en-US" i="1" dirty="0"/>
              <a:t>b</a:t>
            </a:r>
            <a:r>
              <a:rPr lang="en-US" dirty="0"/>
              <a:t>. </a:t>
            </a:r>
            <a:endParaRPr lang="en-US" dirty="0" smtClean="0"/>
          </a:p>
          <a:p>
            <a:pPr marL="457200" indent="-457200">
              <a:buAutoNum type="alphaLcParenBoth"/>
            </a:pPr>
            <a:r>
              <a:rPr lang="en-US" dirty="0" smtClean="0"/>
              <a:t>Calculate </a:t>
            </a:r>
            <a:r>
              <a:rPr lang="en-US" dirty="0"/>
              <a:t>the charge on each capacitor if </a:t>
            </a:r>
            <a:r>
              <a:rPr lang="en-US" dirty="0" err="1" smtClean="0"/>
              <a:t>Δ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ab</a:t>
            </a:r>
            <a:r>
              <a:rPr lang="en-US" i="1" dirty="0" smtClean="0"/>
              <a:t> </a:t>
            </a:r>
            <a:r>
              <a:rPr lang="en-US" dirty="0" smtClean="0"/>
              <a:t>=15.0 </a:t>
            </a:r>
            <a:r>
              <a:rPr lang="en-US" dirty="0"/>
              <a:t>V.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699B-79B7-4047-AF4C-CAC5F6AD503B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1227" y="3142234"/>
            <a:ext cx="3231850" cy="2916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5752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5417</TotalTime>
  <Words>339</Words>
  <Application>Microsoft Macintosh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PHYS 111  1st semester 1439-1440 Dr. Nadyah Alanazi</vt:lpstr>
      <vt:lpstr>PowerPoint Presentation</vt:lpstr>
      <vt:lpstr>26.6 Electric Dipole in an Electric Field </vt:lpstr>
      <vt:lpstr>26.6 Electric Dipole in an Electric Field </vt:lpstr>
      <vt:lpstr>26.6 Electric Dipole in an Electric Field </vt:lpstr>
      <vt:lpstr>PowerPoint Presentation</vt:lpstr>
      <vt:lpstr>Problems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111  1st semester 1439-1440 Dr. Nadyah Alanazi</dc:title>
  <dc:creator>Nadyah Alanazi</dc:creator>
  <cp:lastModifiedBy>Nadyah Alanazi</cp:lastModifiedBy>
  <cp:revision>397</cp:revision>
  <dcterms:created xsi:type="dcterms:W3CDTF">2018-09-02T18:56:29Z</dcterms:created>
  <dcterms:modified xsi:type="dcterms:W3CDTF">2018-09-29T20:24:06Z</dcterms:modified>
</cp:coreProperties>
</file>