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9" r:id="rId4"/>
    <p:sldId id="274" r:id="rId5"/>
    <p:sldId id="263" r:id="rId6"/>
    <p:sldId id="264" r:id="rId7"/>
    <p:sldId id="260" r:id="rId8"/>
    <p:sldId id="258" r:id="rId9"/>
    <p:sldId id="261" r:id="rId10"/>
    <p:sldId id="265" r:id="rId11"/>
    <p:sldId id="266" r:id="rId12"/>
    <p:sldId id="270" r:id="rId13"/>
    <p:sldId id="271" r:id="rId14"/>
    <p:sldId id="273" r:id="rId15"/>
    <p:sldId id="267" r:id="rId16"/>
    <p:sldId id="303" r:id="rId17"/>
    <p:sldId id="275" r:id="rId18"/>
    <p:sldId id="276" r:id="rId19"/>
    <p:sldId id="304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305" r:id="rId35"/>
    <p:sldId id="298" r:id="rId36"/>
    <p:sldId id="317" r:id="rId37"/>
    <p:sldId id="318" r:id="rId38"/>
    <p:sldId id="300" r:id="rId39"/>
    <p:sldId id="311" r:id="rId40"/>
    <p:sldId id="312" r:id="rId41"/>
    <p:sldId id="319" r:id="rId42"/>
    <p:sldId id="314" r:id="rId43"/>
    <p:sldId id="315" r:id="rId44"/>
    <p:sldId id="316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4534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815E7-594E-4713-B53A-4FBA4F3799CC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DF31-31FD-4E82-9325-BE96503BF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4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A034B-AEC2-46E0-BA1E-9C72D136FDAD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0AC8-3372-466F-9085-D75D0CAA5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3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0AC8-3372-466F-9085-D75D0CAA55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0AC8-3372-466F-9085-D75D0CAA55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Examples: family leave act, Sarbanes Oxley, use 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0341E-B334-4D78-BEB5-028B200563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0AC8-3372-466F-9085-D75D0CAA553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First identify criteria important to the project selection process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Then assign weights (percentages) to each criterion so they add up to 100%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Then assign scores to each criterion for each project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Multiply the scores by the weights and get the total weighted scores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57D0A-39B2-4657-A17F-5A85688C28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Remind students not to panic if they don’t understand some of the sections in the charter; the text has covered only a few of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its elements. During the next several chapters, the other elements will be explained, and they will learn exactly how to fill out each part of the charter.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“Should” is in quotes because this is something many projects don’t do even those that create a charter.  Having the level of authority outlined for all stakeholders including the project manager from the start makes everything run much smoother throughout the project.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D01CA-1F13-481D-A62C-D42B6B4555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Should not be created in isolation</a:t>
            </a:r>
          </a:p>
          <a:p>
            <a:pPr eaLnBrk="1" hangingPunct="1"/>
            <a:r>
              <a:rPr lang="en-US" dirty="0" smtClean="0"/>
              <a:t>It is not a novel, keep it short and to the point</a:t>
            </a:r>
          </a:p>
          <a:p>
            <a:pPr lvl="1" eaLnBrk="1" hangingPunct="1"/>
            <a:r>
              <a:rPr lang="en-US" dirty="0" smtClean="0"/>
              <a:t>Implementing an entire ERP application can be summarized in a project charter in 3 or 4 pages max</a:t>
            </a:r>
          </a:p>
          <a:p>
            <a:pPr lvl="1" eaLnBrk="1" hangingPunct="1"/>
            <a:r>
              <a:rPr lang="en-US" dirty="0" smtClean="0"/>
              <a:t>Tough to get stakeholder buy-in  and understanding when the charter is 20 plus pages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Like the project selection process, the charter requires input from many sources to be accurate and encourage buy-in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0AC8-3372-466F-9085-D75D0CAA553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Project title—</a:t>
            </a:r>
            <a:r>
              <a:rPr lang="en-US" b="1" i="1" dirty="0" err="1" smtClean="0"/>
              <a:t>Aproject</a:t>
            </a:r>
            <a:r>
              <a:rPr lang="en-US" b="1" i="1" dirty="0" smtClean="0"/>
              <a:t> charter needs a short, action-oriented title, usually starting with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an action verb. Many organizations like to create a short form of the title, using the first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letter of each word, such as Upgrade Project Software (UPS). The title needs to be long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enough for people to differentiate from others but short enough to be remembered.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Project date—This is the date the charter was completed and ready for authorized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signatures.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Version—Once signed, the project charter is under configuration version control. If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anything in the project changes and affects this document, a new version should be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created, and a new version number should be assigned.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Description—This includes business needs, project purpose, justification for the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project based on market demand, business need, customer request, technological advance,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legal requirement, social need, and information that will tie in with the organization’s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strategic plan.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Project manager—This is the name of the person assigned as the manager of the project,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who could be internal or external to the organization.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Authority level—The charter needs to specify the amount of authority the project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manager and others have to make project decisions without approval from others.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authority level covers all aspects of the project, including scope, time, and cost.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example, a certain authority level may allow the project manager to make decisions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that have an impact on cost of less than 10 percent of the entire budget and/or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less than a fixed dollar amount of, say, $1,000.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Objectives—Objectives are written at a high level and cover the major project objectives.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template contains bullet points to reinforce the idea that these do not need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be complete sentences. The key purpose in the objectives section is to clearly 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boundaries of the project. It is just as important to state what is </a:t>
            </a:r>
            <a:r>
              <a:rPr lang="en-US" i="1" dirty="0" smtClean="0"/>
              <a:t>not included as 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is to state what is included. The objective statements should be future outcome based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(for example, “the update to the inventory control software will allow the warehouse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cut overhead expenses by 25 percent”).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Major deliverable schedule—Each objective needs to be listed in this section, along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with a projected delivery date. Keep in mind that you are very early in the </a:t>
            </a:r>
            <a:r>
              <a:rPr lang="en-US" dirty="0" err="1" smtClean="0"/>
              <a:t>processand</a:t>
            </a:r>
            <a:r>
              <a:rPr lang="en-US" dirty="0" smtClean="0"/>
              <a:t> haven’t even begun the project, so coming up with a specific date will be difficult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or even impossible. If the sponsor or the organization’s management team requires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date, you should try to use a month (April) or quarter (third quarter) and not get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locked into an exact date. This section also shows the order in which the objectives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will be worked on and completed. For some projects, customers have exact “need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by” dates for parts of the project due to government regulations, interdependencies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with other projects, or competitive pressures. In these cases, you need to make sure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these dates are noted and explained. The explanation should include the negative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consequences of not meeting the due dates.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Critical success factors—This is a list of metrics that will be tracked to measure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success. The metrics may be different on every project and need to be generated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project sponsor. Like the objectives, these need to be short and to the point.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They should be defined in the form of goals. George Doran coined the acronym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SMART (for specific, measurable, assignable [preferably to one person or at a minimum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one group], realistic, and time related) as a way to aid in the goal creation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process. When all the goals or success factors have been achieved, the project 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complete and successful.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Assumptions/constraints/risks—The project charter needs to contain a list of issues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that can affect the outcome of one or more of the objectives and thus the project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need to be monitored or mitigated. These are items significant enough that they need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be brought to the attention of the sponsor and upper management. Relevant regulatory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agency policies and procedures should be noted in this section. Any specific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security issues should be described in this section.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Key roles and responsibilities—The project charter needs to list the names, roles,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responsibilities required to complete the project successfully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Approvals—Finally, a project charter needs a list of names and signatures of people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who agree with the stated objectives and critical success factors and who authorize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start of the project</a:t>
            </a: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154AD-68CD-4B0C-8D1A-5A46171E01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4378E6-A140-4E82-BDC5-60962EFC80E7}" type="datetime1">
              <a:rPr lang="ar-SA" smtClean="0"/>
              <a:t>14/05/1438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0B3FE-0E15-413C-852A-BBD8CA4FC55E}" type="datetime1">
              <a:rPr lang="ar-SA" smtClean="0"/>
              <a:t>14/05/1438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3A3B0-3775-46D3-AC5D-CD86446F5899}" type="datetime1">
              <a:rPr lang="ar-SA" smtClean="0"/>
              <a:t>14/05/1438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4B089-0577-4E09-AA41-7A2BA6043888}" type="datetime1">
              <a:rPr lang="ar-SA" smtClean="0"/>
              <a:t>14/05/1438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F9B4F7-8504-43EA-B332-4ACF6E21FD29}" type="datetime1">
              <a:rPr lang="ar-SA" smtClean="0"/>
              <a:t>14/05/1438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143F0-EC7B-47FC-B852-72A00A694A7B}" type="datetime1">
              <a:rPr lang="ar-SA" smtClean="0"/>
              <a:t>14/05/1438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9826A-C38B-43DF-AA0F-40994D7E866B}" type="datetime1">
              <a:rPr lang="ar-SA" smtClean="0"/>
              <a:t>14/05/1438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D6C9C-D549-494F-8405-2B3DB3F5E07F}" type="datetime1">
              <a:rPr lang="ar-SA" smtClean="0"/>
              <a:t>14/05/1438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F86D-86B4-4887-B4D2-AFB658783043}" type="datetime1">
              <a:rPr lang="ar-SA" smtClean="0"/>
              <a:t>14/05/1438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CCE915-6867-4584-9DCA-ECF562722CB6}" type="datetime1">
              <a:rPr lang="ar-SA" smtClean="0"/>
              <a:t>14/05/1438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C9C858-210F-457C-80E2-EF82966F228B}" type="datetime1">
              <a:rPr lang="ar-SA" smtClean="0"/>
              <a:t>14/05/1438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CEA289-F7AB-4707-AAD6-F0079CA0631E}" type="datetime1">
              <a:rPr lang="ar-SA" smtClean="0"/>
              <a:t>14/05/1438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A116CC-4ECA-4348-8D5A-7717C08AA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4:</a:t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Initiation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Text Books:</a:t>
            </a:r>
          </a:p>
          <a:p>
            <a:pPr algn="l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Information Technology Project Management, (chapter#4)</a:t>
            </a:r>
          </a:p>
          <a:p>
            <a:pPr algn="l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Methods of IT Project  Management, (chapter#4)</a:t>
            </a:r>
          </a:p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819400" cy="1554163"/>
          </a:xfrm>
        </p:spPr>
        <p:txBody>
          <a:bodyPr/>
          <a:lstStyle/>
          <a:p>
            <a:pPr eaLnBrk="1" hangingPunct="1"/>
            <a:r>
              <a:rPr lang="en-US" sz="2900" smtClean="0"/>
              <a:t>Business Case Example from Text Case Study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571802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An often used tool to build the strategic plan is called SWOT analysis. An information gathering technique to evaluate external influences against internal capabilities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Strengths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Weaknesses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Opportunities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Threats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SWOT analysis</a:t>
            </a:r>
            <a:endParaRPr lang="en-US" sz="3200" dirty="0"/>
          </a:p>
        </p:txBody>
      </p:sp>
      <p:pic>
        <p:nvPicPr>
          <p:cNvPr id="1026" name="Picture 2" descr="https://encrypted-tbn3.google.com/images?q=tbn:ANd9GcQye29P6xuqJ5-ZsrVOse3_xsztX4SgH6rUqF8v549-ElHjYLdU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3312368" cy="372641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A group of four people want to start new business in film industry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They create SWOT analysis as follows: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Strengths: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have numerous contact in the film industry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Two of us have strong sales and interpersonal skills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Two has strong technical skills and familiar with SW tools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all have impressive samples of completed projects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Weakness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 accounting/financial experience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 clear marketing strategy for product and services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SWOT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Little money to invest in new projects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 company website and limited use of technology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Opportunities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Current client has mentioned a large project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Film industry continues to grow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Two major conferences this year where we could promote our company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Threats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Other companies can provide services we provide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Customers prefer well established organization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High risk in film business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Mind Map of a SWOT Analysis to Help Identify Potential Projects</a:t>
            </a:r>
            <a:endParaRPr lang="en-US" sz="3200" dirty="0"/>
          </a:p>
        </p:txBody>
      </p:sp>
      <p:pic>
        <p:nvPicPr>
          <p:cNvPr id="27653" name="Picture 6" descr="86921_04_F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2106613"/>
            <a:ext cx="88455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Qualitative Models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(based on SME’s knowledge + expertise)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 smtClean="0"/>
              <a:t>Subject matter expert judgments</a:t>
            </a:r>
          </a:p>
          <a:p>
            <a:pPr lvl="1">
              <a:defRPr/>
            </a:pPr>
            <a:r>
              <a:rPr lang="en-US" dirty="0" smtClean="0"/>
              <a:t>“Sacred Cow” </a:t>
            </a:r>
          </a:p>
          <a:p>
            <a:pPr lvl="1">
              <a:defRPr/>
            </a:pPr>
            <a:r>
              <a:rPr lang="en-US" dirty="0" smtClean="0"/>
              <a:t>Mandates</a:t>
            </a:r>
          </a:p>
          <a:p>
            <a:pPr>
              <a:defRPr/>
            </a:pPr>
            <a:r>
              <a:rPr lang="en-US" dirty="0" smtClean="0"/>
              <a:t>Quantitative Models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(based on financial considerations that can be calculated)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 smtClean="0"/>
              <a:t>Net Present Value (NPV)</a:t>
            </a:r>
          </a:p>
          <a:p>
            <a:pPr lvl="1">
              <a:defRPr/>
            </a:pPr>
            <a:r>
              <a:rPr lang="en-US" dirty="0" smtClean="0"/>
              <a:t>Internal Rate of Return (IRR)</a:t>
            </a:r>
          </a:p>
          <a:p>
            <a:pPr lvl="1">
              <a:defRPr/>
            </a:pPr>
            <a:r>
              <a:rPr lang="en-US" dirty="0" smtClean="0"/>
              <a:t>Return on Investment</a:t>
            </a:r>
          </a:p>
          <a:p>
            <a:pPr lvl="1">
              <a:defRPr/>
            </a:pPr>
            <a:r>
              <a:rPr lang="en-US" dirty="0" smtClean="0"/>
              <a:t>Payback Period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tools and techniques of project selection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969767" cy="145488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2.The </a:t>
            </a:r>
            <a:r>
              <a:rPr lang="en-US" sz="3200" b="1" dirty="0" smtClean="0"/>
              <a:t>Qualitative methods</a:t>
            </a:r>
          </a:p>
          <a:p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Qualitative Models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Subject matter expert (SME) judgments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Individuals either within the company or outside the company who possess expertise or unique knowledge in a particular facet of the business either by work experience, education, or a combination of 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SME’s can be used to evaluate projects with or without more complex quantitative models and categorize projects with low, medium, and high priority rankings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“Sacred Cow”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sz="2400" smtClean="0"/>
              <a:t>“Sacred Cow” decisions are made because someone – generally in upper management – really wants the project to get done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Qualitative Models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Mandates</a:t>
            </a:r>
          </a:p>
          <a:p>
            <a:pPr lvl="1" eaLnBrk="1" hangingPunct="1"/>
            <a:r>
              <a:rPr lang="en-US" smtClean="0"/>
              <a:t>Generated from vendors, government agencies, industry sectors, or markets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tools and techniques of project selection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3.The </a:t>
            </a:r>
            <a:r>
              <a:rPr lang="en-US" sz="3200" b="1" dirty="0" smtClean="0"/>
              <a:t>Quantitative methods</a:t>
            </a:r>
          </a:p>
          <a:p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Learn the tools and techniques of project selection, including:</a:t>
            </a:r>
          </a:p>
          <a:p>
            <a:pPr algn="l" rtl="0"/>
            <a:r>
              <a:rPr lang="en-US" dirty="0" smtClean="0"/>
              <a:t>1. The strategic planning process for the organization and IT department</a:t>
            </a:r>
          </a:p>
          <a:p>
            <a:pPr algn="l" rtl="0"/>
            <a:r>
              <a:rPr lang="en-US" dirty="0" smtClean="0"/>
              <a:t>2. Quantitative methods, including the following:</a:t>
            </a:r>
          </a:p>
          <a:p>
            <a:pPr lvl="1" algn="l" rtl="0"/>
            <a:r>
              <a:rPr lang="en-US" dirty="0" smtClean="0"/>
              <a:t>1. Return on investment (ROI)</a:t>
            </a:r>
          </a:p>
          <a:p>
            <a:pPr lvl="1" algn="l" rtl="0"/>
            <a:r>
              <a:rPr lang="en-US" dirty="0" smtClean="0"/>
              <a:t>2. Net present value (NPV)</a:t>
            </a:r>
          </a:p>
          <a:p>
            <a:pPr lvl="1" algn="l" rtl="0"/>
            <a:r>
              <a:rPr lang="en-US" dirty="0" smtClean="0"/>
              <a:t>3. Internal rate of return (IRR)</a:t>
            </a:r>
          </a:p>
          <a:p>
            <a:pPr lvl="1" algn="l" rtl="0"/>
            <a:r>
              <a:rPr lang="en-US" dirty="0" smtClean="0"/>
              <a:t>4. Payback analysis</a:t>
            </a:r>
          </a:p>
          <a:p>
            <a:pPr algn="l" rtl="0"/>
            <a:r>
              <a:rPr lang="en-US" dirty="0" smtClean="0"/>
              <a:t>3. Qualitative methods</a:t>
            </a:r>
          </a:p>
          <a:p>
            <a:pPr algn="l" rtl="0"/>
            <a:r>
              <a:rPr lang="en-US" dirty="0" smtClean="0"/>
              <a:t>4. The weighted scoring model (WSM)</a:t>
            </a:r>
          </a:p>
          <a:p>
            <a:pPr algn="l" rtl="0"/>
            <a:r>
              <a:rPr lang="en-US" dirty="0" smtClean="0"/>
              <a:t>5. Project charter</a:t>
            </a:r>
          </a:p>
          <a:p>
            <a:pPr algn="l" rtl="0"/>
            <a:r>
              <a:rPr lang="en-US" dirty="0" smtClean="0"/>
              <a:t>6. Stakeholder assessment matrix 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Quantitative Models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Financial considerations are often an important factor in selecting projects but not always!</a:t>
            </a:r>
          </a:p>
          <a:p>
            <a:pPr eaLnBrk="1" hangingPunct="1"/>
            <a:r>
              <a:rPr lang="en-US" smtClean="0"/>
              <a:t>Four primary methods for determining the estimated financial value of projects:</a:t>
            </a:r>
          </a:p>
          <a:p>
            <a:pPr lvl="1" eaLnBrk="1" hangingPunct="1"/>
            <a:r>
              <a:rPr lang="en-US" smtClean="0"/>
              <a:t>Net present value (NPV) analysis</a:t>
            </a:r>
          </a:p>
          <a:p>
            <a:pPr lvl="1" eaLnBrk="1" hangingPunct="1"/>
            <a:r>
              <a:rPr lang="en-US" smtClean="0"/>
              <a:t>Return on investment (ROI)</a:t>
            </a:r>
          </a:p>
          <a:p>
            <a:pPr lvl="1" eaLnBrk="1" hangingPunct="1"/>
            <a:r>
              <a:rPr lang="en-US" smtClean="0"/>
              <a:t>Payback analysis</a:t>
            </a:r>
          </a:p>
          <a:p>
            <a:pPr lvl="1" eaLnBrk="1" hangingPunct="1"/>
            <a:r>
              <a:rPr lang="en-US" smtClean="0"/>
              <a:t>Internal Rate of Return (IRR)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Value of Money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sum of money is more valuable the sooner it is received. A dollar today is worth more than the promise of a dollar tomorrow</a:t>
            </a:r>
          </a:p>
          <a:p>
            <a:pPr eaLnBrk="1" hangingPunct="1"/>
            <a:r>
              <a:rPr lang="en-US" smtClean="0"/>
              <a:t>Due to: Inflation and risk</a:t>
            </a:r>
          </a:p>
          <a:p>
            <a:pPr eaLnBrk="1" hangingPunct="1"/>
            <a:r>
              <a:rPr lang="en-US" smtClean="0"/>
              <a:t>Before you invest money in a project you must compare its rate of return against other opportunities (other projects)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Value of Money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FV = PV(1 + i)</a:t>
            </a:r>
            <a:r>
              <a:rPr lang="en-US" sz="2500" baseline="30000" smtClean="0"/>
              <a:t>n</a:t>
            </a:r>
            <a:endParaRPr lang="en-US" sz="25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Where: FV = Future Value of an investment (project)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              PV = Present Value of that same investment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              i     = Interest rate, discount rate or cost of capital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              n    = Number of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Example: Invest $1000 today (PV) for 1 year(n) at an interest rate of 10% (i), the investment is worth $1000(1+.1)</a:t>
            </a:r>
            <a:r>
              <a:rPr lang="en-US" sz="2500" baseline="30000" smtClean="0"/>
              <a:t>1  </a:t>
            </a:r>
            <a:r>
              <a:rPr lang="en-US" sz="2500" smtClean="0"/>
              <a:t>or $1210 at the end of year one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500" i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i="1" smtClean="0"/>
              <a:t>What happens when you have two different investments with varying rates of return?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	You must find a way to put both on equal terms.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500" smtClean="0"/>
              <a:t>							&lt;next slide&gt;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Value of Money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You put both on equal terms by changing the formula slightly to evaluate all future cash flows at time zero or today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	PV =    FV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	          (1+i)</a:t>
            </a:r>
            <a:r>
              <a:rPr lang="en-US" sz="2500" baseline="30000" smtClean="0"/>
              <a:t>n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Example:  You have a project that promises you $1000 of profit at the end of the first year with the discount rate at 10%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		PV = </a:t>
            </a:r>
            <a:r>
              <a:rPr lang="en-US" sz="2500" u="sng" smtClean="0"/>
              <a:t>$1,000 </a:t>
            </a:r>
            <a:r>
              <a:rPr lang="en-US" sz="2500" smtClean="0"/>
              <a:t>     = $909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       	         (1+0.1)</a:t>
            </a:r>
            <a:r>
              <a:rPr lang="en-US" sz="2500" baseline="30000" smtClean="0"/>
              <a:t>1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The project is worth only $909 today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743200"/>
            <a:ext cx="60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Present Value Analysis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NPV is a method of calculating the expected net monetary gain or loss from an investment (project) by discounting all future costs and benefits to the present time</a:t>
            </a:r>
          </a:p>
          <a:p>
            <a:pPr eaLnBrk="1" hangingPunct="1"/>
            <a:r>
              <a:rPr lang="en-US" smtClean="0"/>
              <a:t>Projects with a positive NPV should be considered </a:t>
            </a:r>
            <a:r>
              <a:rPr lang="en-US" b="1" i="1" smtClean="0"/>
              <a:t>if</a:t>
            </a:r>
            <a:r>
              <a:rPr lang="en-US" smtClean="0"/>
              <a:t> financial value is a key criterion</a:t>
            </a:r>
          </a:p>
          <a:p>
            <a:pPr eaLnBrk="1" hangingPunct="1"/>
            <a:r>
              <a:rPr lang="en-US" smtClean="0"/>
              <a:t>Generally, the higher the NPV, the better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NPV Example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407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838200" y="4114800"/>
            <a:ext cx="731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NPV is calculated using the following formula: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		NPV = ∑</a:t>
            </a:r>
            <a:r>
              <a:rPr lang="en-US" baseline="-25000">
                <a:latin typeface="Calibri" pitchFamily="34" charset="0"/>
              </a:rPr>
              <a:t>t=0…n</a:t>
            </a:r>
            <a:r>
              <a:rPr lang="en-US">
                <a:latin typeface="Calibri" pitchFamily="34" charset="0"/>
              </a:rPr>
              <a:t> CF/ (1+i)</a:t>
            </a:r>
            <a:r>
              <a:rPr lang="en-US" baseline="30000">
                <a:latin typeface="Calibri" pitchFamily="34" charset="0"/>
              </a:rPr>
              <a:t>t</a:t>
            </a: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	Where 		t = the year of the cash flow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			n = the last year of the cash flow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			CF = the cash flow at time t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			i = interest rate or discount rate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NPV Example Calculations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990600"/>
          <a:ext cx="5943600" cy="532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15"/>
                <a:gridCol w="2451735"/>
                <a:gridCol w="2228850"/>
              </a:tblGrid>
              <a:tr h="37088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 the Math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Discounted Cash Flow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Project 1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($120,000)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($120,000)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1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($40,000) /</a:t>
                      </a:r>
                      <a:r>
                        <a:rPr lang="en-US" sz="1400" baseline="0" dirty="0" smtClean="0"/>
                        <a:t> (1 + .08)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baseline="300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($37,037)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2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$25,000</a:t>
                      </a:r>
                      <a:r>
                        <a:rPr lang="en-US" sz="1400" baseline="0" dirty="0" smtClean="0"/>
                        <a:t> / (1 + .08)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$21,433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3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$70,000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3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$55,569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$130,000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$95,553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$80,000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$54,448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NPV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 them up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   $69,966</a:t>
                      </a:r>
                      <a:endParaRPr lang="en-US" sz="1400" b="1" dirty="0"/>
                    </a:p>
                  </a:txBody>
                  <a:tcPr marT="45725" marB="45725"/>
                </a:tc>
              </a:tr>
              <a:tr h="31499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Project 2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($75,000)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($75,000)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1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($5,000)</a:t>
                      </a:r>
                      <a:r>
                        <a:rPr lang="en-US" sz="1400" baseline="0" dirty="0" smtClean="0"/>
                        <a:t> / (1 + .08)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($4,630)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2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$70,000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$60,014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3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$45,000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3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$35,723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$30,000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$22,051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 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$5,000 / </a:t>
                      </a:r>
                      <a:r>
                        <a:rPr lang="en-US" sz="1400" baseline="0" dirty="0" smtClean="0"/>
                        <a:t>(1 + .08)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$3,403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NPV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 them up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$41,561</a:t>
                      </a:r>
                      <a:endParaRPr lang="en-US" sz="1400" b="1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 on Investment (ROI)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Return on investment (ROI) is income divided by investment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ROI = (total discounted benefits – total discounted costs) / total discounted costs</a:t>
            </a:r>
          </a:p>
          <a:p>
            <a:pPr eaLnBrk="1" hangingPunct="1"/>
            <a:r>
              <a:rPr lang="en-US" smtClean="0"/>
              <a:t>The higher the ROI or higher the ratio of benefits to costs, the better	</a:t>
            </a:r>
          </a:p>
          <a:p>
            <a:pPr eaLnBrk="1" hangingPunct="1"/>
            <a:r>
              <a:rPr lang="en-US" smtClean="0"/>
              <a:t>Many organizations have a required rate of return or minimum acceptable rate of return on investment for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ROI Example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0005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1447800" y="4419600"/>
            <a:ext cx="7300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alibri" pitchFamily="34" charset="0"/>
              </a:rPr>
              <a:t>Step 1: determine discount factor for each year.</a:t>
            </a:r>
          </a:p>
          <a:p>
            <a:pPr algn="l" rtl="0"/>
            <a:r>
              <a:rPr lang="en-US" sz="2800" dirty="0">
                <a:latin typeface="Calibri" pitchFamily="34" charset="0"/>
              </a:rPr>
              <a:t>Step 2: calculate discounted benefits and costs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ROI Example</a:t>
            </a: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95388"/>
            <a:ext cx="610552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Project Initiation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Before a project manager begins working on a project, he or she needs to understand how</a:t>
            </a:r>
            <a:r>
              <a:rPr lang="tr-TR" dirty="0" smtClean="0"/>
              <a:t> </a:t>
            </a:r>
            <a:r>
              <a:rPr lang="en-US" dirty="0" smtClean="0"/>
              <a:t>and why the organization decided to spend valuable resources-money and time-on the</a:t>
            </a:r>
            <a:r>
              <a:rPr lang="tr-TR" dirty="0" smtClean="0"/>
              <a:t> </a:t>
            </a:r>
            <a:r>
              <a:rPr lang="en-US" dirty="0" smtClean="0"/>
              <a:t>project.</a:t>
            </a:r>
            <a:endParaRPr lang="tr-TR" dirty="0" smtClean="0"/>
          </a:p>
          <a:p>
            <a:pPr eaLnBrk="1" hangingPunct="1"/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will understand the project management initiation process when you 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ROI Example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ROI Project 1 = ($436,000 - $367,100) / $357,100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      = 19%</a:t>
            </a:r>
          </a:p>
          <a:p>
            <a:pPr eaLnBrk="1" hangingPunct="1"/>
            <a:r>
              <a:rPr lang="en-US" sz="2800" smtClean="0"/>
              <a:t>ROI Project 2 = ($335,000 - $256,000) / $256,000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      = 31%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Payback Period</a:t>
            </a:r>
            <a:endParaRPr lang="en-US" smtClean="0"/>
          </a:p>
        </p:txBody>
      </p:sp>
      <p:sp>
        <p:nvSpPr>
          <p:cNvPr id="7066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payback period is the amount of time it will take a project before the</a:t>
            </a:r>
            <a:r>
              <a:rPr lang="tr-TR" sz="2800" dirty="0" smtClean="0"/>
              <a:t> </a:t>
            </a:r>
            <a:r>
              <a:rPr lang="en-US" sz="2800" dirty="0" smtClean="0"/>
              <a:t>accrued benefits surpass accrued costs, or how much time an investment takes to recover its</a:t>
            </a:r>
            <a:r>
              <a:rPr lang="tr-TR" sz="2800" dirty="0" smtClean="0"/>
              <a:t> </a:t>
            </a:r>
            <a:r>
              <a:rPr lang="en-US" sz="2800" dirty="0" smtClean="0"/>
              <a:t>initial cost.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 longer payback period generally infers a</a:t>
            </a:r>
            <a:r>
              <a:rPr lang="tr-TR" sz="2800" dirty="0" smtClean="0"/>
              <a:t> </a:t>
            </a:r>
            <a:r>
              <a:rPr lang="en-US" sz="2800" dirty="0" smtClean="0"/>
              <a:t>riskier project. </a:t>
            </a:r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longer it takes before a project begins to make money for the organization , the greater the chances that things can go wrong on the project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Payback Analysis</a:t>
            </a: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smtClean="0"/>
              <a:t>The payback period is the amount of time it will take a project before the accrued benefits surpass accrued costs or how much time an investment takes to recover its initial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track the net cash flow across each year to determine the year that net benefits overtake net costs (not discounted cash flows)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Many organizations want IT projects to have a fairly short payback period (&lt; 1 year)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Payback Example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</a:pPr>
            <a:r>
              <a:rPr lang="en-US" sz="2500" smtClean="0"/>
              <a:t>Same numbers as earlier examples. Table shows net cash flows</a:t>
            </a:r>
          </a:p>
          <a:p>
            <a:pPr marL="344488" indent="-344488" eaLnBrk="1" hangingPunct="1">
              <a:lnSpc>
                <a:spcPct val="80000"/>
              </a:lnSpc>
            </a:pPr>
            <a:r>
              <a:rPr lang="en-US" sz="2500" smtClean="0"/>
              <a:t>Project 1 payback occurs sometime during year 4</a:t>
            </a:r>
          </a:p>
          <a:p>
            <a:pPr marL="344488" indent="-344488" eaLnBrk="1" hangingPunct="1">
              <a:lnSpc>
                <a:spcPct val="80000"/>
              </a:lnSpc>
            </a:pPr>
            <a:r>
              <a:rPr lang="en-US" sz="2500" smtClean="0"/>
              <a:t>Project 2 payback occurs sometime during year 3</a:t>
            </a: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80406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Selecting a Portfolio of Projects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WSM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Weighted Scoring Model (WSM)</a:t>
            </a:r>
          </a:p>
        </p:txBody>
      </p:sp>
      <p:sp>
        <p:nvSpPr>
          <p:cNvPr id="7578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The weighted scoring model (WSM)  </a:t>
            </a:r>
            <a:r>
              <a:rPr lang="en-US" sz="3200" dirty="0"/>
              <a:t>is a tool that provides a systematic process for selecting </a:t>
            </a:r>
            <a:r>
              <a:rPr lang="en-US" sz="3200" dirty="0" smtClean="0"/>
              <a:t>projects based </a:t>
            </a:r>
            <a:r>
              <a:rPr lang="en-US" sz="3200" dirty="0"/>
              <a:t>on many criteria</a:t>
            </a:r>
            <a:r>
              <a:rPr lang="en-US" sz="3200" dirty="0" smtClean="0"/>
              <a:t>.</a:t>
            </a:r>
            <a:endParaRPr lang="en-US" sz="3000" dirty="0" smtClean="0"/>
          </a:p>
          <a:p>
            <a:r>
              <a:rPr lang="en-US" sz="3000" dirty="0" smtClean="0"/>
              <a:t> </a:t>
            </a:r>
            <a:r>
              <a:rPr lang="en-US" sz="3200" dirty="0"/>
              <a:t>The first step in creating a weighted scoring model is to identify criteria important to </a:t>
            </a:r>
            <a:r>
              <a:rPr lang="en-US" sz="3200" dirty="0" smtClean="0"/>
              <a:t>the project </a:t>
            </a:r>
            <a:r>
              <a:rPr lang="en-US" sz="3200" dirty="0"/>
              <a:t>selection process.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The criterion used to compare projects differs from one organization to another and may differ between types and classes of projects within the same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Some possible criteria for information technology projects include:</a:t>
            </a:r>
          </a:p>
          <a:p>
            <a:r>
              <a:rPr lang="en-US" dirty="0"/>
              <a:t>Supports key business objectives</a:t>
            </a:r>
          </a:p>
          <a:p>
            <a:r>
              <a:rPr lang="en-US" dirty="0"/>
              <a:t>Has strong internal sponsor</a:t>
            </a:r>
          </a:p>
          <a:p>
            <a:r>
              <a:rPr lang="en-US" dirty="0"/>
              <a:t>Has strong customer support</a:t>
            </a:r>
          </a:p>
          <a:p>
            <a:r>
              <a:rPr lang="en-US" dirty="0"/>
              <a:t>Uses realistic level of technology</a:t>
            </a:r>
          </a:p>
          <a:p>
            <a:r>
              <a:rPr lang="en-US" dirty="0"/>
              <a:t>Can be implemented in one year or less</a:t>
            </a:r>
          </a:p>
          <a:p>
            <a:r>
              <a:rPr lang="en-US" dirty="0"/>
              <a:t>Provides positive NPV</a:t>
            </a:r>
          </a:p>
          <a:p>
            <a:r>
              <a:rPr lang="en-US" dirty="0"/>
              <a:t>Has low risk in meeting scope, time, and cost goals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36</a:t>
            </a:fld>
            <a:endParaRPr lang="ar-S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Scoring Model (WSM)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47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First identify criteria important to the project selection process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Then assign weights (percentages) to each criterion so they add up to 100%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Then assign scores to each criterion for each project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Multiply the scores by the weights and get the total weighted scores</a:t>
            </a:r>
          </a:p>
          <a:p>
            <a:pPr marL="109728" indent="0">
              <a:buNone/>
            </a:pP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37</a:t>
            </a:fld>
            <a:endParaRPr lang="ar-S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Steeps to get WSM: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537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you calculate the weighted score for Project </a:t>
            </a:r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Weighted Scoring Model Example</a:t>
            </a:r>
          </a:p>
        </p:txBody>
      </p: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5522" y="2902815"/>
            <a:ext cx="238847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38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8" y="6015347"/>
            <a:ext cx="6858000" cy="5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7410"/>
            <a:ext cx="6267450" cy="365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Charter</a:t>
            </a:r>
          </a:p>
        </p:txBody>
      </p:sp>
      <p:sp>
        <p:nvSpPr>
          <p:cNvPr id="9728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Is the first tangible work product created in </a:t>
            </a:r>
            <a:r>
              <a:rPr lang="en-US" sz="2700" u="sng" dirty="0" smtClean="0"/>
              <a:t>all</a:t>
            </a:r>
            <a:r>
              <a:rPr lang="en-US" sz="2700" dirty="0" smtClean="0"/>
              <a:t> projects, regardless of size and type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After deciding what projects to work on, it is important to formalize the project start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A project charter is a document (</a:t>
            </a:r>
            <a:r>
              <a:rPr lang="en-US" sz="2700" i="1" dirty="0" smtClean="0"/>
              <a:t>legal</a:t>
            </a:r>
            <a:r>
              <a:rPr lang="en-US" sz="2700" dirty="0" smtClean="0"/>
              <a:t>) which formally authorizes the work to begin on a project and provides an overview of objectives and resource requirements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tools and techniques of project selection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1.The strategic planning</a:t>
            </a:r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Charter</a:t>
            </a:r>
          </a:p>
        </p:txBody>
      </p:sp>
      <p:sp>
        <p:nvSpPr>
          <p:cNvPr id="9830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Key project stakeholders should sign a project charter to acknowledge agreement on the need and intent of the project</a:t>
            </a:r>
            <a:endParaRPr lang="tr-TR" sz="2700" smtClean="0"/>
          </a:p>
          <a:p>
            <a:pPr eaLnBrk="1" hangingPunct="1">
              <a:lnSpc>
                <a:spcPct val="80000"/>
              </a:lnSpc>
            </a:pPr>
            <a:endParaRPr lang="tr-TR" sz="2700" smtClean="0"/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First project artifact placed under change control.</a:t>
            </a:r>
            <a:endParaRPr lang="tr-TR" sz="2700" smtClean="0"/>
          </a:p>
          <a:p>
            <a:pPr eaLnBrk="1" hangingPunct="1">
              <a:lnSpc>
                <a:spcPct val="80000"/>
              </a:lnSpc>
            </a:pPr>
            <a:endParaRPr lang="tr-TR" sz="2700" smtClean="0"/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  <a:p>
            <a:pPr eaLnBrk="1" hangingPunct="1">
              <a:lnSpc>
                <a:spcPct val="80000"/>
              </a:lnSpc>
            </a:pPr>
            <a:r>
              <a:rPr lang="en-US" sz="2700" b="1" i="1" smtClean="0"/>
              <a:t>“Should”</a:t>
            </a:r>
            <a:r>
              <a:rPr lang="en-US" sz="2700" smtClean="0"/>
              <a:t> define Project Manager’s level of authority and responsibility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Although the format of project charters can vary tremendously, they should include at </a:t>
            </a:r>
            <a:r>
              <a:rPr lang="en-US" sz="9600" dirty="0" smtClean="0"/>
              <a:t>least the </a:t>
            </a:r>
            <a:r>
              <a:rPr lang="en-US" sz="9600" dirty="0"/>
              <a:t>following basic information</a:t>
            </a:r>
            <a:r>
              <a:rPr lang="en-US" sz="9600" dirty="0" smtClean="0"/>
              <a:t>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The project s title and date of authorization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The project manager s name and contact information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A summary schedule, including the planned start and finish </a:t>
            </a:r>
            <a:r>
              <a:rPr lang="en-US" sz="7200" dirty="0" smtClean="0"/>
              <a:t>dates.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 smtClean="0"/>
              <a:t>A </a:t>
            </a:r>
            <a:r>
              <a:rPr lang="en-US" sz="7200" dirty="0"/>
              <a:t>summary of the project s budget or reference to budgetary documents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A brief description of the project objectives, including the business need or </a:t>
            </a:r>
            <a:r>
              <a:rPr lang="en-US" sz="7200" dirty="0" smtClean="0"/>
              <a:t>other  justification </a:t>
            </a:r>
            <a:r>
              <a:rPr lang="en-US" sz="7200" dirty="0"/>
              <a:t>for authorizing the </a:t>
            </a:r>
            <a:r>
              <a:rPr lang="en-US" sz="7200" dirty="0" smtClean="0"/>
              <a:t>project.</a:t>
            </a:r>
            <a:endParaRPr lang="en-US" sz="72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Project success criteria, including project approval requirements and who </a:t>
            </a:r>
            <a:r>
              <a:rPr lang="en-US" sz="7200" dirty="0" smtClean="0"/>
              <a:t>signs  off </a:t>
            </a:r>
            <a:r>
              <a:rPr lang="en-US" sz="7200" dirty="0"/>
              <a:t>on the </a:t>
            </a:r>
            <a:r>
              <a:rPr lang="en-US" sz="7200" dirty="0" smtClean="0"/>
              <a:t>project.</a:t>
            </a:r>
            <a:endParaRPr lang="en-US" sz="72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A summary of the planned approach for managing the project, which </a:t>
            </a:r>
            <a:r>
              <a:rPr lang="en-US" sz="7200" dirty="0" smtClean="0"/>
              <a:t>should describe </a:t>
            </a:r>
            <a:r>
              <a:rPr lang="en-US" sz="7200" dirty="0"/>
              <a:t>stakeholder needs and expectations, important assumptions, </a:t>
            </a:r>
            <a:r>
              <a:rPr lang="en-US" sz="7200" dirty="0" smtClean="0"/>
              <a:t>and  constraints</a:t>
            </a:r>
            <a:r>
              <a:rPr lang="en-US" sz="7200" dirty="0"/>
              <a:t>, and refer to related documents, such as a </a:t>
            </a:r>
            <a:r>
              <a:rPr lang="en-US" sz="7200" dirty="0" smtClean="0"/>
              <a:t>communications management  plan</a:t>
            </a:r>
            <a:r>
              <a:rPr lang="en-US" sz="7200" dirty="0"/>
              <a:t>, as </a:t>
            </a:r>
            <a:r>
              <a:rPr lang="en-US" sz="7200" dirty="0" smtClean="0"/>
              <a:t>available.</a:t>
            </a:r>
            <a:endParaRPr lang="en-US" sz="72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A roles and responsibilities matrix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A sign-off section for signatures of key project stakeholders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A comments section in which stakeholders can provide important </a:t>
            </a:r>
            <a:r>
              <a:rPr lang="en-US" sz="7200" dirty="0" smtClean="0"/>
              <a:t>comments related </a:t>
            </a:r>
            <a:r>
              <a:rPr lang="en-US" sz="7200" dirty="0"/>
              <a:t>to the project</a:t>
            </a:r>
            <a:endParaRPr lang="ar-SA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5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4543425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Box 7"/>
          <p:cNvSpPr txBox="1">
            <a:spLocks noChangeArrowheads="1"/>
          </p:cNvSpPr>
          <p:nvPr/>
        </p:nvSpPr>
        <p:spPr bwMode="auto">
          <a:xfrm>
            <a:off x="381000" y="533400"/>
            <a:ext cx="2362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Sample Project Charter from Running Case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42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Kick-Off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With the completion of the stakeholder analysis and the signing of the project charter, it’s time to schedule and conduct the kickoff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step, use the stakeholder analysis to make sure to invite the right people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Everyone at the start of the project hears the same message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 agreement from everyone on Project Charter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43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Organizations need to follow a</a:t>
            </a:r>
            <a:r>
              <a:rPr lang="tr-TR" sz="2400" b="1" dirty="0" smtClean="0"/>
              <a:t> </a:t>
            </a:r>
            <a:r>
              <a:rPr lang="en-US" sz="2400" b="1" dirty="0" smtClean="0"/>
              <a:t>disciplined project-selection process to ensure</a:t>
            </a:r>
            <a:r>
              <a:rPr lang="tr-TR" sz="2400" b="1" dirty="0" smtClean="0"/>
              <a:t> </a:t>
            </a:r>
            <a:r>
              <a:rPr lang="en-US" sz="2400" b="1" dirty="0" smtClean="0"/>
              <a:t>that they are working on the correct</a:t>
            </a:r>
            <a:r>
              <a:rPr lang="tr-TR" sz="2400" b="1" dirty="0" smtClean="0"/>
              <a:t> </a:t>
            </a:r>
            <a:r>
              <a:rPr lang="en-US" sz="2400" b="1" dirty="0" smtClean="0"/>
              <a:t>mix of projects.</a:t>
            </a:r>
          </a:p>
          <a:p>
            <a:r>
              <a:rPr lang="en-US" sz="2400" b="1" dirty="0" smtClean="0"/>
              <a:t> IT professionals must understand the systems</a:t>
            </a:r>
            <a:r>
              <a:rPr lang="tr-TR" sz="2400" b="1" dirty="0" smtClean="0"/>
              <a:t> </a:t>
            </a:r>
            <a:r>
              <a:rPr lang="en-US" sz="2400" b="1" dirty="0" smtClean="0"/>
              <a:t>context in which the project they are</a:t>
            </a:r>
            <a:r>
              <a:rPr lang="tr-TR" sz="2400" b="1" dirty="0" smtClean="0"/>
              <a:t> </a:t>
            </a:r>
            <a:r>
              <a:rPr lang="en-US" sz="2400" b="1" dirty="0" smtClean="0"/>
              <a:t>working on exists.</a:t>
            </a:r>
          </a:p>
          <a:p>
            <a:r>
              <a:rPr lang="en-US" sz="2400" b="1" dirty="0" smtClean="0"/>
              <a:t> Project selection techniques fall into two</a:t>
            </a:r>
            <a:r>
              <a:rPr lang="tr-TR" sz="2400" b="1" dirty="0" smtClean="0"/>
              <a:t> </a:t>
            </a:r>
            <a:r>
              <a:rPr lang="en-US" sz="2400" b="1" dirty="0" smtClean="0"/>
              <a:t>groups: qualitative models and quantitative</a:t>
            </a:r>
            <a:r>
              <a:rPr lang="tr-TR" sz="2400" b="1" dirty="0" smtClean="0"/>
              <a:t> </a:t>
            </a:r>
            <a:r>
              <a:rPr lang="en-US" sz="2400" b="1" dirty="0" smtClean="0"/>
              <a:t>models.</a:t>
            </a:r>
          </a:p>
          <a:p>
            <a:r>
              <a:rPr lang="en-US" sz="2400" b="1" dirty="0" smtClean="0"/>
              <a:t>The WSM is used to compare the merits of</a:t>
            </a:r>
            <a:r>
              <a:rPr lang="tr-TR" sz="2400" b="1" dirty="0" smtClean="0"/>
              <a:t> </a:t>
            </a:r>
            <a:r>
              <a:rPr lang="en-US" sz="2400" b="1" dirty="0" smtClean="0"/>
              <a:t>projects based on the organization's specific</a:t>
            </a:r>
            <a:r>
              <a:rPr lang="tr-TR" sz="2400" b="1" dirty="0" smtClean="0"/>
              <a:t> </a:t>
            </a:r>
            <a:r>
              <a:rPr lang="en-US" sz="2400" b="1" dirty="0" smtClean="0"/>
              <a:t>priorities</a:t>
            </a:r>
          </a:p>
          <a:p>
            <a:r>
              <a:rPr lang="en-US" sz="2400" b="1" dirty="0" smtClean="0"/>
              <a:t>This information of Stakeholder Analysis</a:t>
            </a:r>
            <a:r>
              <a:rPr lang="tr-TR" sz="2400" b="1" dirty="0" smtClean="0"/>
              <a:t> </a:t>
            </a:r>
            <a:r>
              <a:rPr lang="en-US" sz="2400" b="1" dirty="0" smtClean="0"/>
              <a:t>will form the basis of the scope</a:t>
            </a:r>
            <a:r>
              <a:rPr lang="tr-TR" sz="2400" b="1" dirty="0" smtClean="0"/>
              <a:t> </a:t>
            </a:r>
            <a:r>
              <a:rPr lang="en-US" sz="2400" b="1" dirty="0" smtClean="0"/>
              <a:t>statement</a:t>
            </a:r>
          </a:p>
          <a:p>
            <a:r>
              <a:rPr lang="en-US" sz="2400" b="1" dirty="0" smtClean="0"/>
              <a:t>A project charter is the key deliverable of</a:t>
            </a:r>
            <a:r>
              <a:rPr lang="tr-TR" sz="2400" b="1" dirty="0" smtClean="0"/>
              <a:t> </a:t>
            </a:r>
            <a:r>
              <a:rPr lang="en-US" sz="2400" b="1" dirty="0" smtClean="0"/>
              <a:t>the initiation phase of every project,</a:t>
            </a:r>
            <a:r>
              <a:rPr lang="tr-TR" sz="2400" b="1" dirty="0" smtClean="0"/>
              <a:t> </a:t>
            </a:r>
            <a:r>
              <a:rPr lang="en-US" sz="2400" b="1" dirty="0" smtClean="0"/>
              <a:t>regardless of size. </a:t>
            </a:r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before initiating projects is to look at the big picture “</a:t>
            </a:r>
            <a:r>
              <a:rPr lang="en-US" b="1" i="1" dirty="0" smtClean="0"/>
              <a:t>systems approach</a:t>
            </a:r>
            <a:r>
              <a:rPr lang="en-US" dirty="0" smtClean="0"/>
              <a:t>” or strategic plan of an organization</a:t>
            </a:r>
          </a:p>
          <a:p>
            <a:endParaRPr lang="en-US" dirty="0" smtClean="0"/>
          </a:p>
          <a:p>
            <a:r>
              <a:rPr lang="en-US" dirty="0" smtClean="0"/>
              <a:t>Strategic planning involves determining long-term business objectives (long-term?)</a:t>
            </a:r>
          </a:p>
          <a:p>
            <a:endParaRPr lang="en-US" dirty="0" smtClean="0"/>
          </a:p>
          <a:p>
            <a:r>
              <a:rPr lang="en-US" dirty="0" smtClean="0"/>
              <a:t>IT projects should support strategic and financial business objectives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Strategic Planning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(determining long-term business objectives)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main goal of any project should be to deliver some form of business value: 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higher market share, 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 new product or market, 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 better customer support, 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 higher productivity, 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 lower operating costs, 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 etc.</a:t>
            </a:r>
          </a:p>
          <a:p>
            <a:pPr lvl="1"/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 All of these are typically defined in the company’s strategic plan as goals and objectives.  </a:t>
            </a:r>
            <a:r>
              <a:rPr lang="en-US" strike="sngStrike" dirty="0" smtClean="0"/>
              <a:t>Listed next  to each goal or objective is a list of strategies  which will fulfill the objective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Strategic Planning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(determining long-term business objectives)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4488" indent="-344488" algn="l" rtl="0"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Why are projects authorized?</a:t>
            </a:r>
          </a:p>
          <a:p>
            <a:pPr marL="344488" indent="-344488" algn="l" rtl="0">
              <a:buFont typeface="Wingdings" pitchFamily="2" charset="2"/>
              <a:buChar char="q"/>
              <a:defRPr/>
            </a:pPr>
            <a:r>
              <a:rPr lang="en-US" dirty="0" smtClean="0"/>
              <a:t>Internal business needs</a:t>
            </a:r>
          </a:p>
          <a:p>
            <a:pPr marL="344488" indent="-344488" algn="l" rtl="0">
              <a:buFont typeface="Wingdings" pitchFamily="2" charset="2"/>
              <a:buChar char="q"/>
              <a:defRPr/>
            </a:pPr>
            <a:r>
              <a:rPr lang="en-US" dirty="0" smtClean="0"/>
              <a:t>External influences</a:t>
            </a:r>
          </a:p>
          <a:p>
            <a:pPr marL="344488" indent="-344488" algn="l" rtl="0"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344488" indent="-344488" algn="l" rtl="0">
              <a:buFont typeface="Wingdings" pitchFamily="2" charset="2"/>
              <a:buChar char="q"/>
              <a:defRPr/>
            </a:pPr>
            <a:r>
              <a:rPr lang="en-US" dirty="0" smtClean="0"/>
              <a:t>Projects are initiated as a result of </a:t>
            </a:r>
          </a:p>
          <a:p>
            <a:pPr marL="690563" indent="-346075" algn="l" rtl="0">
              <a:buFont typeface="Wingdings" pitchFamily="2" charset="2"/>
              <a:buChar char="Ø"/>
              <a:defRPr/>
            </a:pPr>
            <a:r>
              <a:rPr lang="en-US" dirty="0" smtClean="0"/>
              <a:t>Market Demand</a:t>
            </a:r>
          </a:p>
          <a:p>
            <a:pPr marL="690563" indent="-346075" algn="l" rtl="0">
              <a:buFont typeface="Wingdings" pitchFamily="2" charset="2"/>
              <a:buChar char="Ø"/>
              <a:defRPr/>
            </a:pPr>
            <a:r>
              <a:rPr lang="en-US" dirty="0" smtClean="0"/>
              <a:t>Business Need</a:t>
            </a:r>
          </a:p>
          <a:p>
            <a:pPr marL="690563" indent="-346075" algn="l" rtl="0">
              <a:buFont typeface="Wingdings" pitchFamily="2" charset="2"/>
              <a:buChar char="Ø"/>
              <a:defRPr/>
            </a:pPr>
            <a:r>
              <a:rPr lang="en-US" dirty="0" smtClean="0"/>
              <a:t>Customer Request</a:t>
            </a:r>
          </a:p>
          <a:p>
            <a:pPr marL="690563" indent="-346075" algn="l" rtl="0">
              <a:buFont typeface="Wingdings" pitchFamily="2" charset="2"/>
              <a:buChar char="Ø"/>
              <a:defRPr/>
            </a:pPr>
            <a:r>
              <a:rPr lang="en-US" dirty="0" smtClean="0"/>
              <a:t>Technological Advance</a:t>
            </a:r>
          </a:p>
          <a:p>
            <a:pPr marL="690563" indent="-346075" algn="l" rtl="0">
              <a:buFont typeface="Wingdings" pitchFamily="2" charset="2"/>
              <a:buChar char="Ø"/>
              <a:defRPr/>
            </a:pPr>
            <a:r>
              <a:rPr lang="en-US" dirty="0" smtClean="0"/>
              <a:t>Legal Requirement</a:t>
            </a:r>
          </a:p>
          <a:p>
            <a:pPr marL="690563" indent="-346075" algn="l" rtl="0">
              <a:buFont typeface="Wingdings" pitchFamily="2" charset="2"/>
              <a:buChar char="Ø"/>
              <a:defRPr/>
            </a:pPr>
            <a:r>
              <a:rPr lang="en-US" dirty="0" smtClean="0"/>
              <a:t>Social Need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authorization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Organizations should follow a documented consistent planning process for selecting IT projects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Step # 1: Create a Strategic Plan</a:t>
            </a:r>
            <a:r>
              <a:rPr lang="en-US" dirty="0" smtClean="0"/>
              <a:t> -develop an IT strategic plan in support of the organization’s overall strategic plan.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Step # 2: Analyze the area perform- </a:t>
            </a:r>
            <a:r>
              <a:rPr lang="en-US" dirty="0" smtClean="0"/>
              <a:t>a business area analysis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Step # 3: Identify all relevant projects- </a:t>
            </a:r>
            <a:r>
              <a:rPr lang="en-US" dirty="0" smtClean="0"/>
              <a:t>define all potential projects, build the business case for those projects.</a:t>
            </a:r>
          </a:p>
          <a:p>
            <a:pPr lvl="1" algn="l" rtl="0"/>
            <a:endParaRPr lang="en-US" dirty="0"/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Step # 4: Carefully select projects- </a:t>
            </a:r>
            <a:r>
              <a:rPr lang="en-US" dirty="0" smtClean="0"/>
              <a:t>select the most appropriate and doable project, and assign resources for identified projects.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What Potential Projects Should be Selected by a Company? What to select? How to select?</a:t>
            </a:r>
            <a:endParaRPr lang="ar-SA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Selecting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Four Key Issues Needing Answers for All Technology Projects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 every organization, there are always more projects than available time and resources to implement them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Very important to follow a </a:t>
            </a:r>
            <a:r>
              <a:rPr lang="en-US" u="sng" dirty="0" smtClean="0">
                <a:solidFill>
                  <a:srgbClr val="C00000"/>
                </a:solidFill>
              </a:rPr>
              <a:t>repeatable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complete process for selecting IT projects, to get the right mix (portfolio) for the organization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Business case </a:t>
            </a:r>
            <a:r>
              <a:rPr lang="en-US" dirty="0" smtClean="0"/>
              <a:t>– a document composed of a set of project characteristics (costs, benefits, risk, etc.) that aid organization decision makers in deciding what projects to work 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Business Value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Technology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Cost/Benefit questions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Risk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6CC-4ECA-4348-8D5A-7717C08AA4AD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3333</Words>
  <Application>Microsoft Office PowerPoint</Application>
  <PresentationFormat>On-screen Show (4:3)</PresentationFormat>
  <Paragraphs>439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Chapter 4: Project Initiation</vt:lpstr>
      <vt:lpstr>Objectives</vt:lpstr>
      <vt:lpstr>Project Initiation</vt:lpstr>
      <vt:lpstr>tools and techniques of project selection</vt:lpstr>
      <vt:lpstr>Strategic Planning (determining long-term business objectives)</vt:lpstr>
      <vt:lpstr>Strategic Planning (determining long-term business objectives)</vt:lpstr>
      <vt:lpstr>Projects authorization</vt:lpstr>
      <vt:lpstr>What Potential Projects Should be Selected by a Company? What to select? How to select?</vt:lpstr>
      <vt:lpstr>Methods for Selecting Projects</vt:lpstr>
      <vt:lpstr>Business Case Example from Text Case Study</vt:lpstr>
      <vt:lpstr>SWOT analysis</vt:lpstr>
      <vt:lpstr>Example: SWOT</vt:lpstr>
      <vt:lpstr>Example (cont.)</vt:lpstr>
      <vt:lpstr>Mind Map of a SWOT Analysis to Help Identify Potential Projects</vt:lpstr>
      <vt:lpstr>Selection Tools</vt:lpstr>
      <vt:lpstr>tools and techniques of project selection</vt:lpstr>
      <vt:lpstr>Qualitative Models</vt:lpstr>
      <vt:lpstr>Qualitative Models</vt:lpstr>
      <vt:lpstr>tools and techniques of project selection</vt:lpstr>
      <vt:lpstr>Quantitative Models</vt:lpstr>
      <vt:lpstr>Time Value of Money</vt:lpstr>
      <vt:lpstr>Time Value of Money</vt:lpstr>
      <vt:lpstr>Time Value of Money</vt:lpstr>
      <vt:lpstr>Net Present Value Analysis</vt:lpstr>
      <vt:lpstr>NPV Example</vt:lpstr>
      <vt:lpstr>NPV Example Calculations</vt:lpstr>
      <vt:lpstr>Return on Investment (ROI)</vt:lpstr>
      <vt:lpstr>ROI Example</vt:lpstr>
      <vt:lpstr>ROI Example</vt:lpstr>
      <vt:lpstr>ROI Example</vt:lpstr>
      <vt:lpstr>Payback Period</vt:lpstr>
      <vt:lpstr>Payback Analysis</vt:lpstr>
      <vt:lpstr>Payback Example</vt:lpstr>
      <vt:lpstr>Selecting a Portfolio of Projects</vt:lpstr>
      <vt:lpstr>Weighted Scoring Model (WSM)</vt:lpstr>
      <vt:lpstr>Weighted Scoring Model (WSM)</vt:lpstr>
      <vt:lpstr>Steeps to get WSM: </vt:lpstr>
      <vt:lpstr>Weighted Scoring Model Example</vt:lpstr>
      <vt:lpstr>Project Charter</vt:lpstr>
      <vt:lpstr>Project Charter</vt:lpstr>
      <vt:lpstr>PowerPoint Presentation</vt:lpstr>
      <vt:lpstr>PowerPoint Presentation</vt:lpstr>
      <vt:lpstr>Kick-Off Meeting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</dc:creator>
  <cp:lastModifiedBy>maram</cp:lastModifiedBy>
  <cp:revision>20</cp:revision>
  <dcterms:created xsi:type="dcterms:W3CDTF">2012-09-18T08:51:21Z</dcterms:created>
  <dcterms:modified xsi:type="dcterms:W3CDTF">2017-02-10T17:02:41Z</dcterms:modified>
</cp:coreProperties>
</file>