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D1D907-FC05-4BE7-9354-63E7654F71AC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1FFF0E-1135-474F-9A60-2B8E09BA8FE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/>
              <a:t>تأثير تركيز ايون الهيدروجين على النمو الميكروبي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QA" dirty="0"/>
              <a:t>أسم التجربة: دراسة تأثير تركيز ايون الهيدروجين على النمو الميكروبي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QA" dirty="0" smtClean="0"/>
              <a:t>1-يتم تجهيزمزارع حديثة النمو على بيئات سائلة من </a:t>
            </a:r>
            <a:r>
              <a:rPr lang="en-US" i="1" dirty="0" smtClean="0"/>
              <a:t>Bacillus sp.</a:t>
            </a:r>
            <a:r>
              <a:rPr lang="ar-QA" i="1" dirty="0" smtClean="0"/>
              <a:t>و</a:t>
            </a:r>
            <a:r>
              <a:rPr lang="en-US" i="1" dirty="0" err="1" smtClean="0"/>
              <a:t>Thiobacillus</a:t>
            </a:r>
            <a:r>
              <a:rPr lang="en-US" i="1" dirty="0" smtClean="0"/>
              <a:t> sp.</a:t>
            </a:r>
            <a:r>
              <a:rPr lang="ar-QA" i="1" dirty="0" smtClean="0"/>
              <a:t>و</a:t>
            </a:r>
            <a:r>
              <a:rPr lang="en-US" i="1" dirty="0" smtClean="0"/>
              <a:t>Aspergillus </a:t>
            </a:r>
            <a:r>
              <a:rPr lang="en-US" i="1" dirty="0" err="1" smtClean="0"/>
              <a:t>sp</a:t>
            </a:r>
            <a:endParaRPr lang="en-US" i="1" dirty="0" smtClean="0"/>
          </a:p>
          <a:p>
            <a:pPr algn="r" rtl="1"/>
            <a:r>
              <a:rPr lang="en-US" dirty="0" smtClean="0"/>
              <a:t>2-</a:t>
            </a:r>
            <a:r>
              <a:rPr lang="ar-QA" dirty="0" smtClean="0"/>
              <a:t>يتم تحضير انابيب تحتوي على بيئات غذائية ملائمة للنموالميكروبي وذات درجات تفاعل تربة مختلفة ولتكن(4-7-9</a:t>
            </a:r>
            <a:r>
              <a:rPr lang="en-US" dirty="0" smtClean="0"/>
              <a:t>PH=(</a:t>
            </a:r>
          </a:p>
          <a:p>
            <a:pPr algn="r" rtl="1"/>
            <a:r>
              <a:rPr lang="ar-QA" dirty="0" smtClean="0"/>
              <a:t>3-يتم تلقيح الانابيب بالبكتيريا والفطر ثم تحضن عند 35درجة مئوية لمدة 72 ساعة .</a:t>
            </a:r>
          </a:p>
          <a:p>
            <a:pPr algn="r" rtl="1"/>
            <a:r>
              <a:rPr lang="ar-QA" dirty="0" smtClean="0"/>
              <a:t>4-بعدانتهاء فترة التحضين يتم تسجيل النتائج وملاحظة النموالميكروبي.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4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ar-SA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Tahoma"/>
              </a:rPr>
              <a:t>( تأثير العوامل البيئية على النمو البكتيري )</a:t>
            </a:r>
            <a:r>
              <a:rPr lang="en-GB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Arial" charset="0"/>
              </a:rPr>
              <a:t/>
            </a:r>
            <a:br>
              <a:rPr lang="en-GB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Arial" charset="0"/>
              </a:rPr>
            </a:br>
            <a:r>
              <a:rPr lang="en-GB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Arial" charset="0"/>
              </a:rPr>
              <a:t>Environmental Effects on Bacterial Growth</a:t>
            </a:r>
            <a:br>
              <a:rPr lang="en-GB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algn="just" rtl="1">
              <a:buFont typeface="Wingdings 2" charset="2"/>
              <a:buChar char=""/>
              <a:defRPr/>
            </a:pP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تنمو أنواع البكتيريا في الظروف البيئية الملائمة لها –في المعمل- بشكل مثالي وتكون مستعمرات تحمل الصفات التعريفيه لكل جنس ونوع (مقرر علم البكتيريا العام).</a:t>
            </a:r>
          </a:p>
          <a:p>
            <a:pPr algn="just" rtl="1">
              <a:buFont typeface="Wingdings 2" charset="2"/>
              <a:buChar char=""/>
              <a:defRPr/>
            </a:pP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من المعروف أن جميع أنشطة البكتيريا تتأثر بشكل كبير بكل من العوامل الفيزيائية والكيميائية والحيويه في الوسط (البيئة) الذي تعيش فيه.</a:t>
            </a:r>
          </a:p>
          <a:p>
            <a:pPr algn="just" rtl="1">
              <a:buFont typeface="Wingdings 2" charset="2"/>
              <a:buChar char=""/>
              <a:defRPr/>
            </a:pP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 فهم التأثير البيئي على النشاط البكتيري يوضح لنا كيفية انتشار وتوزيع البكتيريا في الطبيعه ويُمكننا من استخدام طرق عملية سواءاً للحد من النمو البكتيري أو إثراءه.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7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ar-SA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Tahoma"/>
              </a:rPr>
              <a:t>أنواع العوامل البيئية المؤثره على النمو البكتيري</a:t>
            </a:r>
            <a:r>
              <a:rPr lang="en-GB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Arial" charset="0"/>
              </a:rPr>
              <a:t/>
            </a:r>
            <a:br>
              <a:rPr lang="en-GB" sz="3000" b="1" dirty="0">
                <a:ln w="31550" cmpd="sng">
                  <a:gradFill>
                    <a:gsLst>
                      <a:gs pos="70000">
                        <a:srgbClr val="C62D03">
                          <a:shade val="50000"/>
                          <a:satMod val="190000"/>
                        </a:srgbClr>
                      </a:gs>
                      <a:gs pos="0">
                        <a:srgbClr val="C62D03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C62D03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/>
                <a:ea typeface="+mn-ea"/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buFont typeface="Wingdings 2" charset="2"/>
              <a:buChar char=""/>
              <a:defRPr/>
            </a:pPr>
            <a:r>
              <a: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هناك العديد من العوامل البيئية المؤثره على النمو البكتيري وأهمها أربعه:  درجة الحرارة، تركيز أيون الهيدروجين (درجة </a:t>
            </a:r>
            <a:r>
              <a:rPr lang="en-GB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)، الضغط الاسموزي والتهوية. أما العوامل الأخرى فتؤثر على النمو  البكتيري بدرجة أقل.</a:t>
            </a:r>
          </a:p>
          <a:p>
            <a:pPr algn="just" rtl="1">
              <a:buFont typeface="Wingdings 2" charset="2"/>
              <a:buChar char=""/>
              <a:defRPr/>
            </a:pPr>
            <a:r>
              <a:rPr lang="ar-SA" sz="30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 : عوامل فيزيائيه: </a:t>
            </a:r>
            <a:r>
              <a:rPr lang="ar-SA" sz="3000" dirty="0"/>
              <a:t>درجة الحرارة، الضغط الاسموزي، الحموضه ،والاشعاع ،والجفاف، والرطوبة، والتوتر السطحي ،والتهويه.</a:t>
            </a:r>
          </a:p>
          <a:p>
            <a:pPr algn="just" rtl="1">
              <a:buFont typeface="Wingdings 2" charset="2"/>
              <a:buChar char=""/>
              <a:defRPr/>
            </a:pPr>
            <a:r>
              <a:rPr lang="ar-SA" sz="3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ثانياً: عوامل كيميائية: </a:t>
            </a:r>
            <a:r>
              <a:rPr lang="ar-SA" sz="3000" dirty="0" smtClean="0"/>
              <a:t>تأثير الأيونات السامه (مثل كلوريد الزئبق </a:t>
            </a:r>
            <a:r>
              <a:rPr lang="en-GB" sz="3000" dirty="0" smtClean="0"/>
              <a:t>HgCl</a:t>
            </a:r>
            <a:r>
              <a:rPr lang="en-GB" sz="3000" baseline="-25000" dirty="0" smtClean="0"/>
              <a:t>2</a:t>
            </a:r>
            <a:r>
              <a:rPr lang="ar-SA" sz="3000" dirty="0" smtClean="0"/>
              <a:t>)</a:t>
            </a:r>
            <a:r>
              <a:rPr lang="en-GB" sz="3000" dirty="0" smtClean="0"/>
              <a:t> </a:t>
            </a:r>
            <a:r>
              <a:rPr lang="ar-SA" sz="3000" dirty="0" smtClean="0"/>
              <a:t>،والأصباغ ،والمطهرات.</a:t>
            </a:r>
          </a:p>
          <a:p>
            <a:pPr algn="just" rtl="1">
              <a:buFont typeface="Wingdings 2" charset="2"/>
              <a:buChar char=""/>
              <a:defRPr/>
            </a:pPr>
            <a:r>
              <a:rPr lang="ar-SA" sz="3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</a:t>
            </a:r>
            <a:r>
              <a:rPr lang="ar-SA" sz="3000" b="1" u="sng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عوامل حيوية: </a:t>
            </a:r>
            <a:r>
              <a:rPr lang="ar-SA" sz="3000" dirty="0"/>
              <a:t>كالتأثر بالكائنات الحيه المضاده ،أو ماتفرزه من مضادات حيويه، أو مواد منشطه أخرى.</a:t>
            </a:r>
            <a:endParaRPr lang="en-GB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تأثير تركيز ايون الهيدروجين على النمو الميكروبي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درجة الـ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PH</a:t>
            </a:r>
            <a:r>
              <a:rPr lang="ar-SA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: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0" marR="0" algn="justLow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هي مقياس عددي للتعبير عن درجة الحموضة أو القلوية للسوائل أو المحاليل المختلفة. وهذا القياس العددي يتراوح بين 1 إلى 14. حيث إن قيمة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PH =7</a:t>
            </a: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تمثل حالة التعادل, واقل من 7 تدل على زيادة الحموضة, وأعلى من 7 تدل على زيادة القلوية.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buSzPts val="1600"/>
              <a:buFont typeface="Times New Roman"/>
              <a:buChar char="-"/>
              <a:tabLst>
                <a:tab pos="130810" algn="l"/>
              </a:tabLst>
            </a:pP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يتأثر النمو الميكروبي بالتغيرات في درجة تركيز ايون الهيدروجين بالبيئة النامية عليها. يتوقف النمو الميكروبي عند الحموضة والقلوية المرتفعة حيث تؤثر على النشاط الإنزيمي وعمليات الايض.</a:t>
            </a:r>
            <a:endParaRPr lang="en-US" sz="2800" dirty="0" smtClean="0">
              <a:effectLst/>
              <a:latin typeface="Times New Roman"/>
              <a:ea typeface="Times New Roman"/>
              <a:cs typeface="Traditional Arabic"/>
            </a:endParaRP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buSzPts val="1600"/>
              <a:buFont typeface="Times New Roman"/>
              <a:buChar char="-"/>
              <a:tabLst>
                <a:tab pos="130810" algn="l"/>
              </a:tabLst>
            </a:pP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درجة تركيز أيون الهيدروجين الملائمة للنمو ليس بالضرورة ملائمة للعمليات الحيوية وانتاج الإنزيمات والصبغات وإنتاج الجراثيم.</a:t>
            </a:r>
            <a:endParaRPr lang="en-US" sz="2800" dirty="0" smtClean="0">
              <a:effectLst/>
              <a:latin typeface="Times New Roman"/>
              <a:ea typeface="Times New Roman"/>
              <a:cs typeface="Traditional Arabic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4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/>
              <a:t>لكل نوع ميكروبي درجة مثالية ( </a:t>
            </a:r>
            <a:r>
              <a:rPr lang="en-US" dirty="0"/>
              <a:t>Optimum</a:t>
            </a:r>
            <a:r>
              <a:rPr lang="ar-SA" dirty="0"/>
              <a:t>) من تركيز ايون الهيدروجين يكون عندها النمو أكبر ما يمكن . ودرجة عظمى (</a:t>
            </a:r>
            <a:r>
              <a:rPr lang="en-US" dirty="0"/>
              <a:t>( Maximum</a:t>
            </a:r>
            <a:r>
              <a:rPr lang="ar-SA" dirty="0"/>
              <a:t> وهي أقصى درجة يحدث عندها نمو . ولكل نوع ميكروبي درجة دنيا  (</a:t>
            </a:r>
            <a:r>
              <a:rPr lang="en-US" dirty="0"/>
              <a:t>Minimum</a:t>
            </a:r>
            <a:r>
              <a:rPr lang="ar-SA" dirty="0"/>
              <a:t>) وهي الدرجة التي إذا انخفض عنها تركيز ايون الهيدروجين يتوقف النمو كلياً.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0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QA" dirty="0" smtClean="0"/>
              <a:t>تقسم الميكروبات لتركيز ايون حسب تحملها الهيدروجين إلى: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Low" rtl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كائنات محبة للحموضة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( Acidophilic microorganism )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SA" sz="3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كائنات متحملة للحموضة 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sz="30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Acidotolerant</a:t>
            </a:r>
            <a:r>
              <a:rPr lang="en-US" sz="3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microorganism ) </a:t>
            </a:r>
            <a:endParaRPr lang="en-US" sz="3000" dirty="0" smtClean="0">
              <a:effectLst/>
              <a:latin typeface="Times New Roman"/>
              <a:ea typeface="Times New Roman"/>
            </a:endParaRP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كائنات محبة للتعادل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( Neutrophilic microorganism )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SA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كائنات محبة للقلوية 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(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Alkalophilic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 microorganism ) </a:t>
            </a:r>
          </a:p>
          <a:p>
            <a:pPr lvl="0" algn="justLow" rtl="1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ar-QA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كائنات متحملة للقلوية    (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(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Alkalotolerant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microorganism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0632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7" descr="p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838200"/>
            <a:ext cx="6934200" cy="5410199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bg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8874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تلعب ايونات الهيدروجين دور هام في العمليات الحيوية و ذلك لصغر حجمها  و سرعه تحركها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ـ يجب مراعاتها عند تحضير البيئات المغذية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زيادة التركيز يكون سام للخلايا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التركيزات المتوسطة تسمح بالنمو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التركيزات المنخفضه جدا غير مناسبة للنمو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b="1" dirty="0">
                <a:solidFill>
                  <a:prstClr val="black"/>
                </a:solidFill>
                <a:latin typeface="Constantia"/>
              </a:rPr>
              <a:t>ـ البكتيريا تقسم حسب قدرتها على المعيشة في درجات </a:t>
            </a:r>
            <a:r>
              <a:rPr lang="en-US" sz="2400" b="1" dirty="0">
                <a:solidFill>
                  <a:prstClr val="black"/>
                </a:solidFill>
                <a:latin typeface="Constantia"/>
              </a:rPr>
              <a:t>pH</a:t>
            </a:r>
            <a:r>
              <a:rPr lang="ar-SA" sz="2400" b="1" dirty="0">
                <a:solidFill>
                  <a:prstClr val="black"/>
                </a:solidFill>
                <a:latin typeface="Constantia"/>
              </a:rPr>
              <a:t> إلى :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1- الدرجة المثالية لنمو البكتيريا قريبة من المتعادل </a:t>
            </a:r>
            <a:r>
              <a:rPr lang="en-US" sz="2400" dirty="0">
                <a:solidFill>
                  <a:prstClr val="black"/>
                </a:solidFill>
                <a:latin typeface="Constantia"/>
              </a:rPr>
              <a:t>pH 7 </a:t>
            </a:r>
            <a:endParaRPr lang="ar-SA" sz="2400" dirty="0">
              <a:solidFill>
                <a:prstClr val="black"/>
              </a:solidFill>
              <a:latin typeface="Constantia"/>
            </a:endParaRP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2- بعض الانواع الشاذة تتحمل الحموضة الزائدة 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مثال: البكتيريا المنتجة لحمض الخليك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3-البكتيريا الممرضة للانسان و الحيوان تتحمل القلوية (تتراوح بين 7,2 – 7,4) 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r>
              <a:rPr lang="ar-SA" sz="2400" dirty="0">
                <a:solidFill>
                  <a:prstClr val="black"/>
                </a:solidFill>
                <a:latin typeface="Constantia"/>
              </a:rPr>
              <a:t>4- بكتيريا تتحمل درجات مرتفعة من القلوية (بكتيريا العقد الجذرية)</a:t>
            </a:r>
          </a:p>
          <a:p>
            <a:pPr marL="274320" lvl="0" indent="-274320" algn="r" rtl="1">
              <a:buClr>
                <a:srgbClr val="0BD0D9"/>
              </a:buClr>
              <a:buSzPct val="95000"/>
              <a:buNone/>
            </a:pPr>
            <a:endParaRPr lang="ar-SA" sz="2400" dirty="0">
              <a:solidFill>
                <a:prstClr val="black"/>
              </a:solidFill>
              <a:latin typeface="Constant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1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838200"/>
            <a:ext cx="85963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97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570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تأثير تركيز ايون الهيدروجين على النمو الميكروبي</vt:lpstr>
      <vt:lpstr>( تأثير العوامل البيئية على النمو البكتيري ) Environmental Effects on Bacterial Growth </vt:lpstr>
      <vt:lpstr>أنواع العوامل البيئية المؤثره على النمو البكتيري </vt:lpstr>
      <vt:lpstr>تأثير تركيز ايون الهيدروجين على النمو الميكروبي</vt:lpstr>
      <vt:lpstr>PowerPoint Presentation</vt:lpstr>
      <vt:lpstr>تقسم الميكروبات لتركيز ايون حسب تحملها الهيدروجين إلى:</vt:lpstr>
      <vt:lpstr>PowerPoint Presentation</vt:lpstr>
      <vt:lpstr>PowerPoint Presentation</vt:lpstr>
      <vt:lpstr>PowerPoint Presentation</vt:lpstr>
      <vt:lpstr>أسم التجربة: دراسة تأثير تركيز ايون الهيدروجين على النمو الميكروبي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Thamer</dc:creator>
  <cp:lastModifiedBy>Thamer</cp:lastModifiedBy>
  <cp:revision>17</cp:revision>
  <dcterms:created xsi:type="dcterms:W3CDTF">2016-02-17T07:00:12Z</dcterms:created>
  <dcterms:modified xsi:type="dcterms:W3CDTF">2016-02-28T16:51:33Z</dcterms:modified>
</cp:coreProperties>
</file>