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0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9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1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7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1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4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8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5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8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CB56-0AF3-478D-BE2F-DE50D835BBF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28732-52BC-4B00-A711-A0C8AB1F4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8100" y="1320800"/>
            <a:ext cx="9144000" cy="1719263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1</a:t>
            </a:r>
            <a:endParaRPr lang="en-US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55662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1، 2، 3،  10، 12، 13، 16، 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1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b="1" dirty="0" smtClean="0">
                <a:solidFill>
                  <a:srgbClr val="FF0000"/>
                </a:solidFill>
              </a:rPr>
              <a:t> .1</a:t>
            </a:r>
            <a:r>
              <a:rPr lang="ar-SA" b="1" dirty="0" smtClean="0">
                <a:solidFill>
                  <a:srgbClr val="FF0000"/>
                </a:solidFill>
              </a:rPr>
              <a:t>شحنتان </a:t>
            </a:r>
            <a:r>
              <a:rPr lang="en-US" b="1" dirty="0" smtClean="0">
                <a:solidFill>
                  <a:srgbClr val="FF0000"/>
                </a:solidFill>
              </a:rPr>
              <a:t>6.7 </a:t>
            </a:r>
            <a:r>
              <a:rPr lang="en-US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 C , </a:t>
            </a:r>
            <a:r>
              <a:rPr lang="en-US" b="1" dirty="0" smtClean="0">
                <a:solidFill>
                  <a:srgbClr val="FF0000"/>
                </a:solidFill>
              </a:rPr>
              <a:t>-8.4 </a:t>
            </a:r>
            <a:r>
              <a:rPr lang="en-US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b="1" dirty="0" smtClean="0">
                <a:solidFill>
                  <a:srgbClr val="FF0000"/>
                </a:solidFill>
              </a:rPr>
              <a:t> C </a:t>
            </a:r>
            <a:r>
              <a:rPr lang="ar-SA" b="1" dirty="0" smtClean="0">
                <a:solidFill>
                  <a:srgbClr val="FF0000"/>
                </a:solidFill>
              </a:rPr>
              <a:t> أحسب القوة الإستاتيكية بينهما إذا كانت المسافة بينهما </a:t>
            </a:r>
            <a:r>
              <a:rPr lang="en-US" b="1" dirty="0" smtClean="0">
                <a:solidFill>
                  <a:srgbClr val="FF0000"/>
                </a:solidFill>
              </a:rPr>
              <a:t>5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dirty="0" smtClean="0"/>
              <a:t>الحل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(6.7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)(-8.4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/ 25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202.608 N</a:t>
            </a:r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2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2075"/>
          </a:xfrm>
        </p:spPr>
        <p:txBody>
          <a:bodyPr>
            <a:normAutofit/>
          </a:bodyPr>
          <a:lstStyle/>
          <a:p>
            <a:pPr algn="just" rtl="1"/>
            <a:r>
              <a:rPr lang="en-US" sz="3200" b="1" dirty="0" smtClean="0">
                <a:solidFill>
                  <a:srgbClr val="FF0000"/>
                </a:solidFill>
              </a:rPr>
              <a:t>.2</a:t>
            </a:r>
            <a:r>
              <a:rPr lang="ar-SA" sz="3200" b="1" dirty="0" smtClean="0">
                <a:solidFill>
                  <a:srgbClr val="FF0000"/>
                </a:solidFill>
              </a:rPr>
              <a:t>وضعت ثلاث شحنات  على خط مستقيم واحد محور </a:t>
            </a:r>
            <a:r>
              <a:rPr lang="en-US" sz="3200" b="1" dirty="0" smtClean="0">
                <a:solidFill>
                  <a:srgbClr val="FF0000"/>
                </a:solidFill>
              </a:rPr>
              <a:t> X</a:t>
            </a:r>
            <a:r>
              <a:rPr lang="ar-SA" sz="3200" b="1" dirty="0" smtClean="0">
                <a:solidFill>
                  <a:srgbClr val="FF0000"/>
                </a:solidFill>
              </a:rPr>
              <a:t> السينات مثلا إحداهما تقع عند </a:t>
            </a:r>
            <a:r>
              <a:rPr lang="en-US" sz="3200" b="1" dirty="0" smtClean="0">
                <a:solidFill>
                  <a:srgbClr val="FF0000"/>
                </a:solidFill>
              </a:rPr>
              <a:t>X = -0.5 m</a:t>
            </a:r>
            <a:r>
              <a:rPr lang="ar-SA" sz="3200" b="1" dirty="0" smtClean="0">
                <a:solidFill>
                  <a:srgbClr val="FF0000"/>
                </a:solidFill>
              </a:rPr>
              <a:t> وقيمتها </a:t>
            </a:r>
            <a:r>
              <a:rPr lang="en-US" sz="3200" b="1" dirty="0" smtClean="0">
                <a:solidFill>
                  <a:srgbClr val="FF0000"/>
                </a:solidFill>
              </a:rPr>
              <a:t>1.3 </a:t>
            </a:r>
            <a:r>
              <a:rPr lang="en-US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3200" b="1" dirty="0" smtClean="0">
                <a:solidFill>
                  <a:srgbClr val="FF0000"/>
                </a:solidFill>
              </a:rPr>
              <a:t> C </a:t>
            </a:r>
            <a:r>
              <a:rPr lang="ar-SA" sz="3200" b="1" dirty="0" smtClean="0">
                <a:solidFill>
                  <a:srgbClr val="FF0000"/>
                </a:solidFill>
              </a:rPr>
              <a:t> والثانية عند 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=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1.</a:t>
            </a:r>
            <a:r>
              <a:rPr lang="en-US" sz="3200" b="1" dirty="0" smtClean="0">
                <a:solidFill>
                  <a:srgbClr val="FF0000"/>
                </a:solidFill>
              </a:rPr>
              <a:t>5 m </a:t>
            </a:r>
            <a:r>
              <a:rPr lang="ar-SA" sz="3200" b="1" dirty="0" smtClean="0">
                <a:solidFill>
                  <a:srgbClr val="FF0000"/>
                </a:solidFill>
              </a:rPr>
              <a:t> وقيمتها </a:t>
            </a:r>
            <a:r>
              <a:rPr lang="en-US" sz="3200" b="1" dirty="0" smtClean="0">
                <a:solidFill>
                  <a:srgbClr val="FF0000"/>
                </a:solidFill>
              </a:rPr>
              <a:t>3.2 </a:t>
            </a:r>
            <a:r>
              <a:rPr lang="en-US" sz="3200" b="1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3200" b="1" dirty="0" err="1" smtClean="0">
                <a:solidFill>
                  <a:srgbClr val="FF0000"/>
                </a:solidFill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والثالثة عند نقطة الأصل وقيمتها </a:t>
            </a:r>
            <a:r>
              <a:rPr lang="en-US" sz="3200" b="1" dirty="0" smtClean="0">
                <a:solidFill>
                  <a:srgbClr val="FF0000"/>
                </a:solidFill>
              </a:rPr>
              <a:t> 2.5 </a:t>
            </a:r>
            <a:r>
              <a:rPr lang="en-US" sz="3200" b="1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3200" b="1" dirty="0" err="1" smtClean="0">
                <a:solidFill>
                  <a:srgbClr val="FF0000"/>
                </a:solidFill>
              </a:rPr>
              <a:t>C</a:t>
            </a:r>
            <a:r>
              <a:rPr lang="ar-SA" sz="3200" b="1" dirty="0" smtClean="0">
                <a:solidFill>
                  <a:srgbClr val="FF0000"/>
                </a:solidFill>
              </a:rPr>
              <a:t>أحسب القوة المؤثرة على الشحنة التي تقع في نقطة الأصل.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2905125"/>
            <a:ext cx="10515600" cy="4351338"/>
          </a:xfrm>
        </p:spPr>
        <p:txBody>
          <a:bodyPr/>
          <a:lstStyle/>
          <a:p>
            <a:pPr algn="ctr"/>
            <a:r>
              <a:rPr lang="ar-SA" dirty="0" smtClean="0"/>
              <a:t>الحل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F3 = F13 + F23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K 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 (1.3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)(2.5x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/ 0.25} +9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 (3.2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)(2.5x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/ 2.25}+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149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0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2075"/>
          </a:xfrm>
        </p:spPr>
        <p:txBody>
          <a:bodyPr>
            <a:normAutofit/>
          </a:bodyPr>
          <a:lstStyle/>
          <a:p>
            <a:pPr algn="just" rtl="1"/>
            <a:r>
              <a:rPr lang="en-US" sz="3200" b="1" dirty="0" smtClean="0">
                <a:solidFill>
                  <a:srgbClr val="FF0000"/>
                </a:solidFill>
              </a:rPr>
              <a:t>. 3</a:t>
            </a:r>
            <a:r>
              <a:rPr lang="ar-SA" sz="3200" b="1" dirty="0" smtClean="0">
                <a:solidFill>
                  <a:srgbClr val="FF0000"/>
                </a:solidFill>
              </a:rPr>
              <a:t>إذا فرض ان قانون كولوم يصلح لتقدير التأثيرات الكهربية الساكنة بين النويات على مسافات صغيرة جدا فالمطلوب احسب القوة بين جسيم </a:t>
            </a:r>
            <a:r>
              <a:rPr lang="en-US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a </a:t>
            </a:r>
            <a:r>
              <a:rPr lang="ar-SA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 الذي رقمة الذري </a:t>
            </a:r>
            <a:r>
              <a:rPr lang="en-US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2 </a:t>
            </a:r>
            <a:r>
              <a:rPr lang="ar-SA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  وبين نواة الذهب التي رقمها الذري </a:t>
            </a:r>
            <a:r>
              <a:rPr lang="en-US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79</a:t>
            </a:r>
            <a:r>
              <a:rPr lang="ar-SA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 إذا كانت المسافة بينهما </a:t>
            </a:r>
            <a:r>
              <a:rPr lang="en-US" sz="3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3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مع العلم ان شحنة الالكترون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2905125"/>
            <a:ext cx="10515600" cy="3267075"/>
          </a:xfrm>
        </p:spPr>
        <p:txBody>
          <a:bodyPr/>
          <a:lstStyle/>
          <a:p>
            <a:pPr algn="ctr"/>
            <a:r>
              <a:rPr lang="ar-SA" dirty="0" smtClean="0"/>
              <a:t>الحل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 (2 x1.6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)(79x 1.6 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/ [3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44.94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9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2035175"/>
          </a:xfrm>
        </p:spPr>
        <p:txBody>
          <a:bodyPr>
            <a:normAutofit/>
          </a:bodyPr>
          <a:lstStyle/>
          <a:p>
            <a:pPr algn="r" rtl="1"/>
            <a:r>
              <a:rPr lang="en-US" sz="3200" b="1" dirty="0" smtClean="0">
                <a:solidFill>
                  <a:srgbClr val="FF0000"/>
                </a:solidFill>
              </a:rPr>
              <a:t>.10 </a:t>
            </a:r>
            <a:r>
              <a:rPr lang="ar-SA" sz="3200" b="1" dirty="0" smtClean="0">
                <a:solidFill>
                  <a:srgbClr val="FF0000"/>
                </a:solidFill>
              </a:rPr>
              <a:t>شحنة كهربية قيمتها </a:t>
            </a:r>
            <a:r>
              <a:rPr lang="en-US" sz="3200" b="1" dirty="0" smtClean="0">
                <a:solidFill>
                  <a:srgbClr val="FF0000"/>
                </a:solidFill>
              </a:rPr>
              <a:t>-8 x 10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-6</a:t>
            </a:r>
            <a:r>
              <a:rPr lang="en-US" sz="3200" b="1" dirty="0" smtClean="0">
                <a:solidFill>
                  <a:srgbClr val="FF0000"/>
                </a:solidFill>
              </a:rPr>
              <a:t> C</a:t>
            </a:r>
            <a:r>
              <a:rPr lang="ar-SA" sz="3200" b="1" dirty="0" smtClean="0">
                <a:solidFill>
                  <a:srgbClr val="FF0000"/>
                </a:solidFill>
              </a:rPr>
              <a:t> وضعت في مركز الإحداثيات الكارتيزية </a:t>
            </a:r>
            <a:r>
              <a:rPr lang="en-US" sz="3200" b="1" dirty="0" err="1" smtClean="0">
                <a:solidFill>
                  <a:srgbClr val="FF0000"/>
                </a:solidFill>
              </a:rPr>
              <a:t>x,y,z</a:t>
            </a:r>
            <a:r>
              <a:rPr lang="ar-SA" sz="3200" b="1" dirty="0" smtClean="0">
                <a:solidFill>
                  <a:srgbClr val="FF0000"/>
                </a:solidFill>
              </a:rPr>
              <a:t> احسب المجال الكهربي  عند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x=5 cm, x = -10 cm , y = 8 cm , y -16 cm, x= 5 cm, y = 8 cm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4900"/>
            <a:ext cx="10515600" cy="4351338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dirty="0" smtClean="0"/>
              <a:t>الحل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= K q/r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K q/r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(-8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x-10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K q/r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(-8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x8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K q/r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(-8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y8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K q/r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(-8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y-16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K q/r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(-8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K q/r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(-8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x 10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endParaRPr lang="en-US" sz="32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0" y="203199"/>
            <a:ext cx="10756900" cy="2438401"/>
          </a:xfrm>
        </p:spPr>
        <p:txBody>
          <a:bodyPr>
            <a:normAutofit/>
          </a:bodyPr>
          <a:lstStyle/>
          <a:p>
            <a:pPr algn="just" rtl="1"/>
            <a:r>
              <a:rPr lang="en-US" sz="3200" b="1" dirty="0" smtClean="0">
                <a:solidFill>
                  <a:srgbClr val="FF0000"/>
                </a:solidFill>
              </a:rPr>
              <a:t>.12</a:t>
            </a:r>
            <a:r>
              <a:rPr lang="ar-SA" sz="3200" b="1" dirty="0" smtClean="0">
                <a:solidFill>
                  <a:srgbClr val="FF0000"/>
                </a:solidFill>
              </a:rPr>
              <a:t>احسب شدة المجال الكهربي</a:t>
            </a:r>
            <a:r>
              <a:rPr lang="en-US" sz="3200" b="1" dirty="0" smtClean="0">
                <a:solidFill>
                  <a:srgbClr val="FF0000"/>
                </a:solidFill>
              </a:rPr>
              <a:t>E </a:t>
            </a:r>
            <a:r>
              <a:rPr lang="ar-SA" sz="3200" b="1" dirty="0" smtClean="0">
                <a:solidFill>
                  <a:srgbClr val="FF0000"/>
                </a:solidFill>
              </a:rPr>
              <a:t> عند نقطة في الهواء تقع في منتصف المسافة بين شحنتين الأولي </a:t>
            </a:r>
            <a:r>
              <a:rPr lang="en-US" sz="3200" b="1" dirty="0" smtClean="0">
                <a:solidFill>
                  <a:srgbClr val="FF0000"/>
                </a:solidFill>
              </a:rPr>
              <a:t>20x10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-8</a:t>
            </a:r>
            <a:r>
              <a:rPr lang="en-US" sz="3200" b="1" dirty="0" smtClean="0">
                <a:solidFill>
                  <a:srgbClr val="FF0000"/>
                </a:solidFill>
              </a:rPr>
              <a:t> C</a:t>
            </a:r>
            <a:r>
              <a:rPr lang="ar-SA" sz="3200" b="1" dirty="0" smtClean="0">
                <a:solidFill>
                  <a:srgbClr val="FF0000"/>
                </a:solidFill>
              </a:rPr>
              <a:t> والثانية تساوي </a:t>
            </a:r>
            <a:r>
              <a:rPr lang="en-US" sz="3200" b="1" dirty="0" smtClean="0">
                <a:solidFill>
                  <a:srgbClr val="FF0000"/>
                </a:solidFill>
              </a:rPr>
              <a:t>-5x10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-8</a:t>
            </a:r>
            <a:r>
              <a:rPr lang="en-US" sz="3200" b="1" dirty="0" smtClean="0">
                <a:solidFill>
                  <a:srgbClr val="FF0000"/>
                </a:solidFill>
              </a:rPr>
              <a:t> C </a:t>
            </a:r>
            <a:r>
              <a:rPr lang="ar-SA" sz="3200" b="1" dirty="0" smtClean="0">
                <a:solidFill>
                  <a:srgbClr val="FF0000"/>
                </a:solidFill>
              </a:rPr>
              <a:t> والمسافة بينهما </a:t>
            </a:r>
            <a:r>
              <a:rPr lang="en-US" sz="3200" b="1" dirty="0" smtClean="0">
                <a:solidFill>
                  <a:srgbClr val="FF0000"/>
                </a:solidFill>
              </a:rPr>
              <a:t>10 cm</a:t>
            </a:r>
            <a:r>
              <a:rPr lang="ar-SA" sz="3200" b="1" dirty="0" smtClean="0">
                <a:solidFill>
                  <a:srgbClr val="FF0000"/>
                </a:solidFill>
              </a:rPr>
              <a:t>. ما مقدار القوة </a:t>
            </a:r>
            <a:r>
              <a:rPr lang="en-US" sz="3200" b="1" dirty="0" smtClean="0">
                <a:solidFill>
                  <a:srgbClr val="FF0000"/>
                </a:solidFill>
              </a:rPr>
              <a:t>F </a:t>
            </a:r>
            <a:r>
              <a:rPr lang="ar-SA" sz="3200" b="1" dirty="0" smtClean="0">
                <a:solidFill>
                  <a:srgbClr val="FF0000"/>
                </a:solidFill>
              </a:rPr>
              <a:t> على شحنة ثالثة مقدارها </a:t>
            </a:r>
            <a:r>
              <a:rPr lang="en-US" sz="3200" b="1" dirty="0" smtClean="0">
                <a:solidFill>
                  <a:srgbClr val="FF0000"/>
                </a:solidFill>
              </a:rPr>
              <a:t>-4x10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-8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 واقعة في نفس النقطة وإذا كانت الشحنة الثالثة موجبة احسب كلا من </a:t>
            </a:r>
            <a:r>
              <a:rPr lang="en-US" sz="3200" b="1" dirty="0" smtClean="0">
                <a:solidFill>
                  <a:srgbClr val="FF0000"/>
                </a:solidFill>
              </a:rPr>
              <a:t>E, F </a:t>
            </a:r>
            <a:r>
              <a:rPr lang="ar-SA" sz="3200" b="1" dirty="0" smtClean="0">
                <a:solidFill>
                  <a:srgbClr val="FF0000"/>
                </a:solidFill>
              </a:rPr>
              <a:t> مرة آخرى.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2506662"/>
            <a:ext cx="11137900" cy="435133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ar-SA" dirty="0" smtClean="0"/>
              <a:t>الحل </a:t>
            </a:r>
          </a:p>
          <a:p>
            <a:pPr rt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= K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K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[(9x10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20x10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25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+</a:t>
            </a:r>
          </a:p>
          <a:p>
            <a:pPr rt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[(9x10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-5x10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25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(20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)(-4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/ 25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(-5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)(-4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/ 25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rt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= K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K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K q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/r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[(9x10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20x10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25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+</a:t>
            </a:r>
          </a:p>
          <a:p>
            <a:pPr rt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[(9x10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-5x10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25 x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+ 0</a:t>
            </a:r>
          </a:p>
          <a:p>
            <a:pPr algn="ctr"/>
            <a:endParaRPr lang="en-US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2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0075"/>
          </a:xfrm>
        </p:spPr>
        <p:txBody>
          <a:bodyPr>
            <a:noAutofit/>
          </a:bodyPr>
          <a:lstStyle/>
          <a:p>
            <a:pPr algn="r" rtl="1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.13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احسب شدة المجال الكهربي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عند نقطة في الهواء تقع على بعد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cm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جسيم مشحون بشحنة تساوي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10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ثم احسب 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شدة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القوة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المؤثرة على جسيم آخر مشحون بشحنة تساوي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10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تقع 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على بعد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من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الشحنة الأولى.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4325"/>
            <a:ext cx="10515600" cy="435133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K q / r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9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900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 </a:t>
            </a:r>
          </a:p>
          <a:p>
            <a:endParaRPr lang="en-US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K 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)(4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900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10515600" cy="2108199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16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إذا افترض أن الجهد في مالا نهاية يساوي صفر</a:t>
            </a:r>
            <a:b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ا. ما هي قيمة الجهد الإستاتيكي عند نقطة تبعد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 m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شحنة نقطية مقدارها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1x10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b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</a:t>
            </a:r>
            <a:r>
              <a:rPr lang="ar-SA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. الجهد الإستاتيكي عند نقطة تبعد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0.1 m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من  نفس الشحنة.</a:t>
            </a:r>
            <a:b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ج. قيمة الشغل المبذول لنقل شحنة قدرها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2.5 x 10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-7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C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مسافة قدرها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1.0 m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إلى مسافة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0.1 m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من نفس الشحنة.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03525"/>
            <a:ext cx="10515600" cy="435133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K q /r  = 9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( 1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1 = 9000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K q /r  = 9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( 1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0.1 = 90000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V q = 90000 x 2.5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22.5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أربع شحنات نقطية قيمة كل منها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n C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على رؤوس اركان مربع طول ضلعه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mm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احسب الجهد المطلق في مركز المربع وإذا انتقلت شحنة مقدارها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 n C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إلى مركز المربع فاحسب طاقة الوضع 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7348" y="2341992"/>
            <a:ext cx="926672" cy="926672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1701800" y="2908300"/>
            <a:ext cx="2133600" cy="195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892300" y="3175000"/>
            <a:ext cx="1663700" cy="151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93900" y="3175000"/>
            <a:ext cx="1676400" cy="151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435350" y="23419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664" y="4400764"/>
            <a:ext cx="926672" cy="9266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348" y="4400764"/>
            <a:ext cx="926672" cy="9266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264" y="3474092"/>
            <a:ext cx="926672" cy="926672"/>
          </a:xfrm>
          <a:prstGeom prst="rect">
            <a:avLst/>
          </a:prstGeom>
        </p:spPr>
      </p:pic>
      <p:sp>
        <p:nvSpPr>
          <p:cNvPr id="17" name="Right Triangle 16"/>
          <p:cNvSpPr/>
          <p:nvPr/>
        </p:nvSpPr>
        <p:spPr>
          <a:xfrm>
            <a:off x="5222254" y="4216400"/>
            <a:ext cx="1747491" cy="1778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22254" y="2068335"/>
            <a:ext cx="652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K q /r = 9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(2x10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2.82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6382.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6382 x 4 = 25531 V.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V q = 25531 x 0.2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5.6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5652</TotalTime>
  <Words>793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Problems  Chapter 1</vt:lpstr>
      <vt:lpstr> .1شحنتان 6.7 m C , -8.4 m C  أحسب القوة الإستاتيكية بينهما إذا كانت المسافة بينهما 5 cm</vt:lpstr>
      <vt:lpstr>.2وضعت ثلاث شحنات  على خط مستقيم واحد محور  X السينات مثلا إحداهما تقع عند X = -0.5 m وقيمتها 1.3 m C  والثانية عند X = 1.5 m  وقيمتها 3.2 mC والثالثة عند نقطة الأصل وقيمتها  2.5 mCأحسب القوة المؤثرة على الشحنة التي تقع في نقطة الأصل.</vt:lpstr>
      <vt:lpstr>. 3إذا فرض ان قانون كولوم يصلح لتقدير التأثيرات الكهربية الساكنة بين النويات على مسافات صغيرة جدا فالمطلوب احسب القوة بين جسيم a  الذي رقمة الذري 2   وبين نواة الذهب التي رقمها الذري 79 إذا كانت المسافة بينهما 3 x 10-12 cm مع العلم ان شحنة الالكترون 3x 10-19</vt:lpstr>
      <vt:lpstr>.10 شحنة كهربية قيمتها -8 x 10-6 C وضعت في مركز الإحداثيات الكارتيزية x,y,z احسب المجال الكهربي  عند:  x=5 cm, x = -10 cm , y = 8 cm , y -16 cm, x= 5 cm, y = 8 cm</vt:lpstr>
      <vt:lpstr>.12احسب شدة المجال الكهربيE  عند نقطة في الهواء تقع في منتصف المسافة بين شحنتين الأولي 20x10-8 C والثانية تساوي -5x10-8 C  والمسافة بينهما 10 cm. ما مقدار القوة F  على شحنة ثالثة مقدارها -4x10-8  واقعة في نفس النقطة وإذا كانت الشحنة الثالثة موجبة احسب كلا من E, F  مرة آخرى.</vt:lpstr>
      <vt:lpstr>.13احسب شدة المجال الكهربي  Eعند نقطة في الهواء تقع على بعد 30 cm من جسيم مشحون بشحنة تساوي C  5 x 10-9 ثم احسب شدة القوة F المؤثرة على جسيم آخر مشحون بشحنة تساوي 4 x 10-10 تقع على بعد 30 cm من الشحنة الأولى.</vt:lpstr>
      <vt:lpstr>. 16إذا افترض أن الجهد في مالا نهاية يساوي صفر ا. ما هي قيمة الجهد الإستاتيكي عند نقطة تبعد 1.0 m من شحنة نقطية مقدارها 1x10-6 C ب. الجهد الإستاتيكي عند نقطة تبعد 0.1 m من  نفس الشحنة. ج. قيمة الشغل المبذول لنقل شحنة قدرها 2.5 x 10-7 C مسافة قدرها 1.0 m  إلى مسافة 0.1 m  من نفس الشحنة.</vt:lpstr>
      <vt:lpstr>.20أربع شحنات نقطية قيمة كل منها 2 n C  على رؤوس اركان مربع طول ضلعه 4 mm احسب الجهد المطلق في مركز المربع وإذا انتقلت شحنة مقدارها 0.2 n C  إلى مركز المربع فاحسب طاقة الوضع 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1</dc:title>
  <dc:creator>Omar Hamed Abdel-kader</dc:creator>
  <cp:lastModifiedBy>Omar Hamed Abdel-kader</cp:lastModifiedBy>
  <cp:revision>22</cp:revision>
  <dcterms:created xsi:type="dcterms:W3CDTF">2019-09-01T09:43:56Z</dcterms:created>
  <dcterms:modified xsi:type="dcterms:W3CDTF">2019-09-05T07:56:04Z</dcterms:modified>
</cp:coreProperties>
</file>