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5" r:id="rId9"/>
    <p:sldId id="274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0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3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4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3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1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1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7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5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42B3E-9DD7-4A70-AD0C-582F80E9E5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1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644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Chapter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23264"/>
            <a:ext cx="9144000" cy="82745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1,2,4,5,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3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235033" y="213755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latin typeface="Algerian" panose="04020705040A02060702" pitchFamily="82" charset="0"/>
              </a:rPr>
              <a:t/>
            </a:r>
            <a:br>
              <a:rPr lang="ar-SA" dirty="0" smtClean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اﻟﻄﺎﻗﺔ اﻟﻨﻮوية </a:t>
            </a:r>
            <a:r>
              <a:rPr lang="en-GB" dirty="0" smtClean="0">
                <a:latin typeface="Algerian" panose="04020705040A02060702" pitchFamily="82" charset="0"/>
              </a:rPr>
              <a:t>Nuclear Energy     </a:t>
            </a: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    </a:t>
            </a:r>
            <a:endParaRPr lang="ar-SA" dirty="0">
              <a:latin typeface="Algerian" panose="04020705040A02060702" pitchFamily="8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990" y="1909515"/>
            <a:ext cx="8248040" cy="202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88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235033" y="213755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latin typeface="Algerian" panose="04020705040A02060702" pitchFamily="82" charset="0"/>
              </a:rPr>
              <a:t/>
            </a:r>
            <a:br>
              <a:rPr lang="ar-SA" dirty="0" smtClean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اﻟﻄﺎﻗﺔ اﻟﻨﻮوية </a:t>
            </a:r>
            <a:r>
              <a:rPr lang="en-GB" dirty="0" smtClean="0">
                <a:latin typeface="Algerian" panose="04020705040A02060702" pitchFamily="82" charset="0"/>
              </a:rPr>
              <a:t>Nuclear Energy     </a:t>
            </a: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    </a:t>
            </a:r>
            <a:endParaRPr lang="ar-SA" dirty="0"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7274" y="1270660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1417" y="2740086"/>
            <a:ext cx="908761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= Ke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/r</a:t>
            </a:r>
          </a:p>
          <a:p>
            <a:pPr lvl="0"/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x 10 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(1.6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1.6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2.5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U= 2.304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-28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/4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-34</a:t>
            </a:r>
          </a:p>
          <a:p>
            <a:pPr lvl="0"/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5.76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 = 576 K eV.</a:t>
            </a:r>
          </a:p>
          <a:p>
            <a:pPr lvl="0" algn="r" rtl="1"/>
            <a:r>
              <a:rPr lang="ar-S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لإعطاء كل ديترون طاقة مقدارها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180 KeV </a:t>
            </a:r>
            <a:r>
              <a:rPr lang="ar-S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يجب تسخين الغاز الى درجة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180 K eV =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</a:p>
          <a:p>
            <a:pPr lvl="0"/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576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eV =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(T) K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3.2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3438" y="1732325"/>
            <a:ext cx="8143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2000" b="1" dirty="0" smtClean="0">
                <a:cs typeface="+mj-cs"/>
              </a:rPr>
              <a:t>لكي يبدا التحام نواتي الديوتريوم فإنه يجب ان تكون المسافة بينهما تساوي مجموع قطري النواتين</a:t>
            </a:r>
          </a:p>
          <a:p>
            <a:pPr algn="r" rtl="1"/>
            <a:r>
              <a:rPr lang="ar-SA" sz="2000" b="1" dirty="0" smtClean="0">
                <a:cs typeface="+mj-cs"/>
              </a:rPr>
              <a:t> عند تلك المسافة تكون الطاقة الحركية تساوي</a:t>
            </a:r>
            <a:endParaRPr lang="en-US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23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235033" y="213755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latin typeface="Algerian" panose="04020705040A02060702" pitchFamily="82" charset="0"/>
              </a:rPr>
              <a:t/>
            </a:r>
            <a:br>
              <a:rPr lang="ar-SA" dirty="0" smtClean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اﻟﻄﺎﻗﺔ اﻟﻨﻮوية </a:t>
            </a:r>
            <a:r>
              <a:rPr lang="en-GB" dirty="0" smtClean="0">
                <a:latin typeface="Algerian" panose="04020705040A02060702" pitchFamily="82" charset="0"/>
              </a:rPr>
              <a:t>Nuclear Energy     </a:t>
            </a: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    </a:t>
            </a:r>
            <a:endParaRPr lang="ar-SA" dirty="0">
              <a:latin typeface="Algerian" panose="04020705040A02060702" pitchFamily="82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553" y="1276855"/>
            <a:ext cx="7856959" cy="360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1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235033" y="213755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latin typeface="Algerian" panose="04020705040A02060702" pitchFamily="82" charset="0"/>
              </a:rPr>
              <a:t/>
            </a:r>
            <a:br>
              <a:rPr lang="ar-SA" dirty="0" smtClean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اﻟﻄﺎﻗﺔ اﻟﻨﻮوية </a:t>
            </a:r>
            <a:r>
              <a:rPr lang="en-GB" dirty="0" smtClean="0">
                <a:latin typeface="Algerian" panose="04020705040A02060702" pitchFamily="82" charset="0"/>
              </a:rPr>
              <a:t>Nuclear Energy     </a:t>
            </a: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    </a:t>
            </a:r>
            <a:endParaRPr lang="ar-SA" dirty="0">
              <a:latin typeface="Algerian" panose="04020705040A020607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20145" y="1674421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7418" y="2573831"/>
            <a:ext cx="109167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= [M(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M(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235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 – [M(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+M(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)+3M(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en-US" sz="2400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[1.008665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235.043915]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[140.920006 +91.919140+3 (1.008665)=0.187439 u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US" sz="2400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x 931.5 MeV = 174.599 MeV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33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235033" y="213755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latin typeface="Algerian" panose="04020705040A02060702" pitchFamily="82" charset="0"/>
              </a:rPr>
              <a:t/>
            </a:r>
            <a:br>
              <a:rPr lang="ar-SA" dirty="0" smtClean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اﻟﻄﺎﻗﺔ اﻟﻨﻮوية </a:t>
            </a:r>
            <a:r>
              <a:rPr lang="en-GB" dirty="0" smtClean="0">
                <a:latin typeface="Algerian" panose="04020705040A02060702" pitchFamily="82" charset="0"/>
              </a:rPr>
              <a:t>Nuclear Energy     </a:t>
            </a: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    </a:t>
            </a:r>
            <a:endParaRPr lang="ar-SA" dirty="0">
              <a:latin typeface="Algerian" panose="04020705040A02060702" pitchFamily="82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71" y="1216723"/>
            <a:ext cx="7814295" cy="512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5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235033" y="213755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latin typeface="Algerian" panose="04020705040A02060702" pitchFamily="82" charset="0"/>
              </a:rPr>
              <a:t/>
            </a:r>
            <a:br>
              <a:rPr lang="ar-SA" dirty="0" smtClean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اﻟﻄﺎﻗﺔ اﻟﻨﻮوية </a:t>
            </a:r>
            <a:r>
              <a:rPr lang="en-GB" dirty="0" smtClean="0">
                <a:latin typeface="Algerian" panose="04020705040A02060702" pitchFamily="82" charset="0"/>
              </a:rPr>
              <a:t>Nuclear Energy     </a:t>
            </a: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    </a:t>
            </a:r>
            <a:endParaRPr lang="ar-SA" dirty="0"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7274" y="1472541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041" y="2561956"/>
            <a:ext cx="809388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200 MeV x NA/ 235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200 x 6.02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nuclei x kg. mole / 235 kg. mole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 of 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235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7 x 8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100 = 56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kg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200 x 6.02 x 10</a:t>
            </a:r>
            <a:r>
              <a:rPr lang="en-US" sz="24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nuclei x 56 x 10</a:t>
            </a:r>
            <a:r>
              <a:rPr lang="en-US" sz="24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mole / 235 kg.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2.8691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 1.6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-13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 / MeV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4.59 x 10 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E x t 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11200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4.59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t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=0.0021 day / nuclei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3.02 x 10 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2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235033" y="213755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latin typeface="Algerian" panose="04020705040A02060702" pitchFamily="82" charset="0"/>
              </a:rPr>
              <a:t/>
            </a:r>
            <a:br>
              <a:rPr lang="ar-SA" dirty="0" smtClean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اﻟﻄﺎﻗﺔ اﻟﻨﻮوية </a:t>
            </a:r>
            <a:r>
              <a:rPr lang="en-GB" dirty="0" smtClean="0">
                <a:latin typeface="Algerian" panose="04020705040A02060702" pitchFamily="82" charset="0"/>
              </a:rPr>
              <a:t>Nuclear Energy     </a:t>
            </a: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    </a:t>
            </a:r>
            <a:endParaRPr lang="ar-SA" dirty="0">
              <a:latin typeface="Algerian" panose="04020705040A02060702" pitchFamily="82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122" y="1253104"/>
            <a:ext cx="799599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91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235033" y="213755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latin typeface="Algerian" panose="04020705040A02060702" pitchFamily="82" charset="0"/>
              </a:rPr>
              <a:t/>
            </a:r>
            <a:br>
              <a:rPr lang="ar-SA" dirty="0" smtClean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اﻟﻄﺎﻗﺔ اﻟﻨﻮوية </a:t>
            </a:r>
            <a:r>
              <a:rPr lang="en-GB" dirty="0" smtClean="0">
                <a:latin typeface="Algerian" panose="04020705040A02060702" pitchFamily="82" charset="0"/>
              </a:rPr>
              <a:t>Nuclear Energy     </a:t>
            </a: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    </a:t>
            </a:r>
            <a:endParaRPr lang="ar-SA" dirty="0"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7274" y="1270660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46710" y="1997142"/>
            <a:ext cx="76754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3.27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6.02 x 10</a:t>
            </a:r>
            <a:r>
              <a:rPr lang="en-US" sz="24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nuclei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kg. mole /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kg.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mole.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4.92 x 10 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E x t 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= 4.92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 x 10</a:t>
            </a:r>
            <a:r>
              <a:rPr lang="en-US" sz="24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-13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t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= 7.87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t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1.27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/ nuclei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1.09 x 10-7 day/ nuclei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1.09 x 10-7 day/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nuclei x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6.02 x 10</a:t>
            </a:r>
            <a:r>
              <a:rPr lang="en-US" sz="24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nuclei x 1 kg. 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1.835 x 10</a:t>
            </a:r>
            <a:r>
              <a:rPr lang="en-US" sz="24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8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35033" y="213755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latin typeface="Algerian" panose="04020705040A02060702" pitchFamily="82" charset="0"/>
              </a:rPr>
              <a:t/>
            </a:r>
            <a:br>
              <a:rPr lang="ar-SA" dirty="0" smtClean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اﻟﻄﺎﻗﺔ اﻟﻨﻮوية </a:t>
            </a:r>
            <a:r>
              <a:rPr lang="en-GB" dirty="0" smtClean="0">
                <a:latin typeface="Algerian" panose="04020705040A02060702" pitchFamily="82" charset="0"/>
              </a:rPr>
              <a:t>Nuclear Energy     </a:t>
            </a: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    </a:t>
            </a:r>
            <a:endParaRPr lang="ar-SA" dirty="0">
              <a:latin typeface="Algerian" panose="04020705040A02060702" pitchFamily="82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517" y="1466861"/>
            <a:ext cx="830012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79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235033" y="213755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latin typeface="Algerian" panose="04020705040A02060702" pitchFamily="82" charset="0"/>
              </a:rPr>
              <a:t/>
            </a:r>
            <a:br>
              <a:rPr lang="ar-SA" dirty="0" smtClean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اﻟﻄﺎﻗﺔ اﻟﻨﻮوية </a:t>
            </a:r>
            <a:r>
              <a:rPr lang="en-GB" dirty="0" smtClean="0">
                <a:latin typeface="Algerian" panose="04020705040A02060702" pitchFamily="82" charset="0"/>
              </a:rPr>
              <a:t>Nuclear Energy     </a:t>
            </a: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r>
              <a:rPr lang="ar-SA" dirty="0" smtClean="0">
                <a:latin typeface="Algerian" panose="04020705040A02060702" pitchFamily="82" charset="0"/>
              </a:rPr>
              <a:t>    </a:t>
            </a:r>
            <a:endParaRPr lang="ar-SA" dirty="0"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7274" y="1270660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4524" y="2419453"/>
            <a:ext cx="84850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= [M(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en-US" sz="24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en-US" sz="24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– [M(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]</a:t>
            </a:r>
          </a:p>
          <a:p>
            <a:pPr lvl="0"/>
            <a:r>
              <a:rPr lang="en-US" sz="2400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[4.002603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4.002603 +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4.002603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[12.0000 ]=0.007809 u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US" sz="2400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x 931.5 MeV = 7.274 MeV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0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4645</TotalTime>
  <Words>394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Symbol</vt:lpstr>
      <vt:lpstr>Times New Roman</vt:lpstr>
      <vt:lpstr>Office Theme</vt:lpstr>
      <vt:lpstr>Problems Chapter 11</vt:lpstr>
      <vt:lpstr> اﻟﻄﺎﻗﺔ اﻟﻨﻮوية Nuclear Energy          </vt:lpstr>
      <vt:lpstr> اﻟﻄﺎﻗﺔ اﻟﻨﻮوية Nuclear Energy          </vt:lpstr>
      <vt:lpstr> اﻟﻄﺎﻗﺔ اﻟﻨﻮوية Nuclear Energy          </vt:lpstr>
      <vt:lpstr> اﻟﻄﺎﻗﺔ اﻟﻨﻮوية Nuclear Energy          </vt:lpstr>
      <vt:lpstr> اﻟﻄﺎﻗﺔ اﻟﻨﻮوية Nuclear Energy          </vt:lpstr>
      <vt:lpstr> اﻟﻄﺎﻗﺔ اﻟﻨﻮوية Nuclear Energy          </vt:lpstr>
      <vt:lpstr> اﻟﻄﺎﻗﺔ اﻟﻨﻮوية Nuclear Energy          </vt:lpstr>
      <vt:lpstr> اﻟﻄﺎﻗﺔ اﻟﻨﻮوية Nuclear Energy          </vt:lpstr>
      <vt:lpstr> اﻟﻄﺎﻗﺔ اﻟﻨﻮوية Nuclear Energy          </vt:lpstr>
      <vt:lpstr> اﻟﻄﺎﻗﺔ اﻟﻨﻮوية Nuclear Energy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Chapter 5</dc:title>
  <dc:creator>Omar Hamed Abdel-kader</dc:creator>
  <cp:lastModifiedBy>Omar Hamed Abdel-kader</cp:lastModifiedBy>
  <cp:revision>136</cp:revision>
  <dcterms:created xsi:type="dcterms:W3CDTF">2019-10-22T12:24:40Z</dcterms:created>
  <dcterms:modified xsi:type="dcterms:W3CDTF">2019-12-02T12:51:35Z</dcterms:modified>
</cp:coreProperties>
</file>