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0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2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7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5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1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9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2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2E84-A004-4B37-B651-8364A0291935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27F7-F5AA-4EF3-A19D-943C5713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200" y="660399"/>
            <a:ext cx="9144000" cy="9191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4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22538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1,2,3,4,12,13,14,15,18 and 19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3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225"/>
            <a:ext cx="11188700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18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شحنة قيمتها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6x10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-6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C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تتحرك بسرعة قدرها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1500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m/s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في اتجاه محور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x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وفي مجال مغناطيسي حثه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80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N /A .m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واقع في المستوى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xy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ويصنع زاوية قدرها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30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مع محور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x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،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احسب قيمة واتجاه القوة المؤثرة على هذه الشحنة.</a:t>
            </a:r>
            <a:b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q v B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= 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1500 x 0.5= 4.5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16500" y="5143500"/>
            <a:ext cx="18161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016500" y="4001294"/>
            <a:ext cx="1416050" cy="114220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9200" y="3606800"/>
            <a:ext cx="0" cy="15367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26790" y="491266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2750" y="364837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3091" y="3186708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</a:rPr>
              <a:t>19</a:t>
            </a:r>
            <a:r>
              <a:rPr lang="ar-SA" sz="2800" b="1" dirty="0" smtClean="0">
                <a:solidFill>
                  <a:srgbClr val="C00000"/>
                </a:solidFill>
              </a:rPr>
              <a:t>) </a:t>
            </a:r>
            <a:r>
              <a:rPr lang="ar-SA" sz="2800" b="1" dirty="0">
                <a:solidFill>
                  <a:srgbClr val="C00000"/>
                </a:solidFill>
              </a:rPr>
              <a:t>يتحرك بروتون بسرعة قدرها </a:t>
            </a:r>
            <a:r>
              <a:rPr lang="en-US" sz="2800" b="1" dirty="0" smtClean="0">
                <a:solidFill>
                  <a:srgbClr val="C00000"/>
                </a:solidFill>
              </a:rPr>
              <a:t> 4x10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6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m/s </a:t>
            </a:r>
            <a:r>
              <a:rPr lang="ar-SA" sz="2800" b="1" dirty="0">
                <a:solidFill>
                  <a:srgbClr val="C00000"/>
                </a:solidFill>
              </a:rPr>
              <a:t>في مجال مغناطيسي حثه </a:t>
            </a:r>
            <a:r>
              <a:rPr lang="en-US" sz="2800" b="1" dirty="0" smtClean="0">
                <a:solidFill>
                  <a:srgbClr val="C00000"/>
                </a:solidFill>
              </a:rPr>
              <a:t>1.7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T </a:t>
            </a:r>
            <a:r>
              <a:rPr lang="ar-SA" sz="2800" b="1" dirty="0">
                <a:solidFill>
                  <a:srgbClr val="C00000"/>
                </a:solidFill>
              </a:rPr>
              <a:t>الذي أُثر عليه بقوة مغناطيسية قدرها </a:t>
            </a:r>
            <a:r>
              <a:rPr lang="en-US" sz="2800" b="1" dirty="0" smtClean="0">
                <a:solidFill>
                  <a:srgbClr val="C00000"/>
                </a:solidFill>
              </a:rPr>
              <a:t> 8.2x10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-13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N . </a:t>
            </a:r>
            <a:r>
              <a:rPr lang="ar-SA" sz="2800" b="1" dirty="0">
                <a:solidFill>
                  <a:srgbClr val="C00000"/>
                </a:solidFill>
              </a:rPr>
              <a:t>ما قيمة الزاوية بين سرعة البروتون واتجاه المجال؟.</a:t>
            </a:r>
            <a:br>
              <a:rPr lang="ar-SA" sz="2800" b="1" dirty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q v B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 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 / q v B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Sin -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8.2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(1.6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x (4 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x (1.7) = 48.5 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b="1" baseline="30000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2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1300"/>
            <a:ext cx="11671300" cy="1447800"/>
          </a:xfrm>
        </p:spPr>
        <p:txBody>
          <a:bodyPr>
            <a:noAutofit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ar-SA" sz="2800" b="1" dirty="0" smtClean="0">
                <a:solidFill>
                  <a:srgbClr val="C00000"/>
                </a:solidFill>
              </a:rPr>
              <a:t>) مجال مغناطيسي حثه </a:t>
            </a:r>
            <a:r>
              <a:rPr lang="en-US" sz="2800" b="1" dirty="0" smtClean="0">
                <a:solidFill>
                  <a:srgbClr val="C00000"/>
                </a:solidFill>
              </a:rPr>
              <a:t> B </a:t>
            </a:r>
            <a:r>
              <a:rPr lang="ar-SA" sz="2800" b="1" dirty="0" smtClean="0">
                <a:solidFill>
                  <a:srgbClr val="C00000"/>
                </a:solidFill>
              </a:rPr>
              <a:t>يساوي </a:t>
            </a: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Wb</a:t>
            </a:r>
            <a:r>
              <a:rPr lang="en-US" sz="2800" b="1" dirty="0" smtClean="0">
                <a:solidFill>
                  <a:srgbClr val="C00000"/>
                </a:solidFill>
              </a:rPr>
              <a:t>/m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ويتجه مع محور </a:t>
            </a:r>
            <a:r>
              <a:rPr lang="en-US" sz="2800" b="1" dirty="0" smtClean="0">
                <a:solidFill>
                  <a:srgbClr val="C00000"/>
                </a:solidFill>
              </a:rPr>
              <a:t> z </a:t>
            </a:r>
            <a:r>
              <a:rPr lang="ar-SA" sz="2800" b="1" dirty="0" smtClean="0">
                <a:solidFill>
                  <a:srgbClr val="C00000"/>
                </a:solidFill>
              </a:rPr>
              <a:t>احسب التدفق المغناطيسي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F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المار خلال سطح مربع مساحته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m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إذا كان مستوى السطح يعمل زاوية قدرها </a:t>
            </a:r>
            <a:r>
              <a:rPr lang="en-US" sz="2800" b="1" dirty="0" smtClean="0">
                <a:solidFill>
                  <a:srgbClr val="C00000"/>
                </a:solidFill>
              </a:rPr>
              <a:t> 15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o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ar-SA" sz="2800" b="1" dirty="0" smtClean="0">
                <a:solidFill>
                  <a:srgbClr val="C00000"/>
                </a:solidFill>
              </a:rPr>
              <a:t>مع المحور </a:t>
            </a:r>
            <a:r>
              <a:rPr lang="en-US" sz="2800" b="1" dirty="0" smtClean="0">
                <a:solidFill>
                  <a:srgbClr val="C00000"/>
                </a:solidFill>
              </a:rPr>
              <a:t>  .z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250" y="1851025"/>
            <a:ext cx="10515600" cy="435133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B S cos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 = 3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2 x 0.96 = 5.79 Web.</a:t>
            </a:r>
            <a:endParaRPr lang="en-US" b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9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33362"/>
            <a:ext cx="11353800" cy="1325563"/>
          </a:xfrm>
        </p:spPr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ar-SA" sz="2800" b="1" dirty="0" smtClean="0">
                <a:solidFill>
                  <a:srgbClr val="C00000"/>
                </a:solidFill>
              </a:rPr>
              <a:t>) احسب قيمة المجال المغناطيسي عند نقطة تبعد </a:t>
            </a:r>
            <a:r>
              <a:rPr lang="en-US" sz="2800" b="1" dirty="0" smtClean="0">
                <a:solidFill>
                  <a:srgbClr val="C00000"/>
                </a:solidFill>
              </a:rPr>
              <a:t>100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cm </a:t>
            </a:r>
            <a:r>
              <a:rPr lang="ar-SA" sz="2800" b="1" dirty="0" smtClean="0">
                <a:solidFill>
                  <a:srgbClr val="C00000"/>
                </a:solidFill>
              </a:rPr>
              <a:t>من موصل طويل ورفيع ويحمل تيارا قيمته </a:t>
            </a:r>
            <a:r>
              <a:rPr lang="en-US" sz="2800" b="1" dirty="0" smtClean="0">
                <a:solidFill>
                  <a:srgbClr val="C00000"/>
                </a:solidFill>
              </a:rPr>
              <a:t>1 A </a:t>
            </a:r>
            <a:r>
              <a:rPr lang="ar-SA" sz="2800" b="1" dirty="0" smtClean="0">
                <a:solidFill>
                  <a:srgbClr val="C00000"/>
                </a:solidFill>
              </a:rPr>
              <a:t> .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435133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= B/</a:t>
            </a:r>
            <a:r>
              <a:rPr lang="en-US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/2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= 1 / 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0.159 A/m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61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65125"/>
            <a:ext cx="11823700" cy="1325563"/>
          </a:xfrm>
        </p:spPr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ar-SA" sz="2800" b="1" dirty="0" smtClean="0">
                <a:solidFill>
                  <a:srgbClr val="C00000"/>
                </a:solidFill>
              </a:rPr>
              <a:t>) يحمل سلك طويل ورفيع تيارا قدره </a:t>
            </a:r>
            <a:r>
              <a:rPr lang="en-US" sz="2800" b="1" dirty="0" smtClean="0">
                <a:solidFill>
                  <a:srgbClr val="C00000"/>
                </a:solidFill>
              </a:rPr>
              <a:t>10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A ، </a:t>
            </a:r>
            <a:r>
              <a:rPr lang="ar-SA" sz="2800" b="1" dirty="0" smtClean="0">
                <a:solidFill>
                  <a:srgbClr val="C00000"/>
                </a:solidFill>
              </a:rPr>
              <a:t>احسب المسافة من هذا السلك إلى النقطة التي يكون فيها الحث المغناطيسي مساويا </a:t>
            </a:r>
            <a:r>
              <a:rPr lang="en-US" sz="2800" b="1" dirty="0" smtClean="0">
                <a:solidFill>
                  <a:srgbClr val="C00000"/>
                </a:solidFill>
              </a:rPr>
              <a:t>10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-4 </a:t>
            </a:r>
            <a:r>
              <a:rPr lang="en-US" sz="2800" b="1" dirty="0" smtClean="0">
                <a:solidFill>
                  <a:srgbClr val="C00000"/>
                </a:solidFill>
              </a:rPr>
              <a:t>T</a:t>
            </a:r>
            <a:r>
              <a:rPr lang="ar-SA" sz="2800" b="1" dirty="0" smtClean="0">
                <a:solidFill>
                  <a:srgbClr val="C00000"/>
                </a:solidFill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en-US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/ 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 / 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1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9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6945"/>
            <a:ext cx="11734800" cy="1039333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ar-SA" sz="2800" b="1" dirty="0" smtClean="0">
                <a:solidFill>
                  <a:srgbClr val="C00000"/>
                </a:solidFill>
              </a:rPr>
              <a:t>) سلكان طويلان متوازيان المسافة بينهما </a:t>
            </a:r>
            <a:r>
              <a:rPr lang="en-US" sz="2800" b="1" dirty="0" smtClean="0">
                <a:solidFill>
                  <a:srgbClr val="C00000"/>
                </a:solidFill>
              </a:rPr>
              <a:t>0.2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m </a:t>
            </a:r>
            <a:r>
              <a:rPr lang="ar-SA" sz="2800" b="1" dirty="0" smtClean="0">
                <a:solidFill>
                  <a:srgbClr val="C00000"/>
                </a:solidFill>
              </a:rPr>
              <a:t>يحمل أحدهما تيارا قدره </a:t>
            </a:r>
            <a:r>
              <a:rPr lang="en-US" sz="2800" b="1" dirty="0" smtClean="0">
                <a:solidFill>
                  <a:srgbClr val="C00000"/>
                </a:solidFill>
              </a:rPr>
              <a:t>20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A </a:t>
            </a:r>
            <a:r>
              <a:rPr lang="ar-SA" sz="2800" b="1" dirty="0" smtClean="0">
                <a:solidFill>
                  <a:srgbClr val="C00000"/>
                </a:solidFill>
              </a:rPr>
              <a:t>والآخر </a:t>
            </a:r>
            <a:r>
              <a:rPr lang="en-US" sz="2800" b="1" dirty="0" smtClean="0">
                <a:solidFill>
                  <a:srgbClr val="C00000"/>
                </a:solidFill>
              </a:rPr>
              <a:t>15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A </a:t>
            </a:r>
            <a:r>
              <a:rPr lang="ar-SA" sz="2800" b="1" dirty="0" smtClean="0">
                <a:solidFill>
                  <a:srgbClr val="C00000"/>
                </a:solidFill>
              </a:rPr>
              <a:t>كما في الشكل، احسب شدة المجال المغناطيسي عند النقطتين </a:t>
            </a:r>
            <a:r>
              <a:rPr lang="en-US" sz="2800" b="1" dirty="0" smtClean="0">
                <a:solidFill>
                  <a:srgbClr val="C00000"/>
                </a:solidFill>
              </a:rPr>
              <a:t> p1 </a:t>
            </a:r>
            <a:r>
              <a:rPr lang="ar-SA" sz="2800" b="1" dirty="0" smtClean="0">
                <a:solidFill>
                  <a:srgbClr val="C00000"/>
                </a:solidFill>
              </a:rPr>
              <a:t>و </a:t>
            </a:r>
            <a:r>
              <a:rPr lang="en-US" sz="2800" b="1" dirty="0" smtClean="0">
                <a:solidFill>
                  <a:srgbClr val="C00000"/>
                </a:solidFill>
              </a:rPr>
              <a:t>.p2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459" y="3236695"/>
            <a:ext cx="5364681" cy="367184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at P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20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0.1 = 2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at P1 = </a:t>
            </a:r>
            <a:r>
              <a:rPr lang="en-US" sz="24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15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0.1 =1.5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at P1 = 0.5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54725" y="1384300"/>
            <a:ext cx="2946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554725" y="2794344"/>
            <a:ext cx="3029975" cy="164606"/>
          </a:xfrm>
          <a:prstGeom prst="rect">
            <a:avLst/>
          </a:prstGeom>
        </p:spPr>
      </p:pic>
      <p:sp>
        <p:nvSpPr>
          <p:cNvPr id="8" name="Flowchart: Connector 7"/>
          <p:cNvSpPr/>
          <p:nvPr/>
        </p:nvSpPr>
        <p:spPr>
          <a:xfrm>
            <a:off x="3225800" y="2195708"/>
            <a:ext cx="165100" cy="19590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225800" y="754535"/>
            <a:ext cx="165100" cy="19590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3308350" y="950442"/>
            <a:ext cx="0" cy="433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4"/>
          </p:cNvCxnSpPr>
          <p:nvPr/>
        </p:nvCxnSpPr>
        <p:spPr>
          <a:xfrm>
            <a:off x="3308350" y="2391615"/>
            <a:ext cx="0" cy="48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79600" y="1384300"/>
            <a:ext cx="0" cy="1492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95700" y="2406134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0.1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12575" y="928257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0.1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5943" y="1904656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0.2 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4325" y="1199634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20 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6557" y="2684066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15 A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1952" y="209436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7707" y="67927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45977" y="1075409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aseline="-25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800" baseline="-25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45977" y="2607122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800" baseline="-25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aseline="-250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525962" y="3179600"/>
            <a:ext cx="5437438" cy="3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at P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20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0.1 = 2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at P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15 / 2 </a:t>
            </a:r>
            <a:r>
              <a:rPr lang="en-US" sz="24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0.3 =0.5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at P1 = 1.5 x 10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T.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09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985500" cy="1069975"/>
          </a:xfrm>
        </p:spPr>
        <p:txBody>
          <a:bodyPr>
            <a:normAutofit fontScale="90000"/>
          </a:bodyPr>
          <a:lstStyle/>
          <a:p>
            <a:pPr algn="just" rtl="1"/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12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سلك طويل يحمل تيارا شدته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50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A،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وضع في مجال مغناطيسي منتظم قيمة حثه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0.2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ويصنع السلك زاوية قدرها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30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مع اتجاه المجال. احسب القوة المغناطيسية الواقعة على وحدة الأطوال للسلك.</a:t>
            </a:r>
            <a:r>
              <a:rPr lang="ar-SA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ar-SA" sz="2800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6225"/>
            <a:ext cx="10515600" cy="435133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/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I B sin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= 50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0.2 x 0.5 = 12.5 N /m.</a:t>
            </a:r>
            <a:endParaRPr lang="en-US" b="1" dirty="0"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6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36525"/>
            <a:ext cx="11417300" cy="1689100"/>
          </a:xfrm>
        </p:spPr>
        <p:txBody>
          <a:bodyPr>
            <a:noAutofit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13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سلك طويل طوله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75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cm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ويحمل تيارا قدره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2.4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A  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ومحمول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على محور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x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وضع هذا السلك في مجال مغناطيسي منتظم ويتجه مع محور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z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قيمته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1.6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T ،  </a:t>
            </a:r>
            <a:r>
              <a:rPr lang="ar-SA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احسب القوة المغناطيسية على هذا السلك وحدد الاتجاه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= I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2.4 x 75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1.6 = 2.88 N.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12800" y="4457700"/>
            <a:ext cx="16891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2800" y="3048000"/>
            <a:ext cx="0" cy="14097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0" y="4457700"/>
            <a:ext cx="812800" cy="10033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39548" y="4196090"/>
            <a:ext cx="363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5131" y="5234206"/>
            <a:ext cx="33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2800" y="25247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0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22225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(14</a:t>
            </a:r>
            <a:r>
              <a:rPr lang="ar-S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أحسب قوة وحدة الأطوال بين موصلين الذين في الشكل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7" y="22225"/>
            <a:ext cx="4086225" cy="2047875"/>
          </a:xfrm>
        </p:spPr>
      </p:pic>
      <p:sp>
        <p:nvSpPr>
          <p:cNvPr id="6" name="TextBox 5"/>
          <p:cNvSpPr txBox="1"/>
          <p:nvPr/>
        </p:nvSpPr>
        <p:spPr>
          <a:xfrm>
            <a:off x="5065900" y="2933700"/>
            <a:ext cx="50305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/ </a:t>
            </a:r>
            <a:r>
              <a:rPr lang="en-US" sz="2800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800" b="1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2 </a:t>
            </a:r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 </a:t>
            </a:r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20 x 15 / 2 </a:t>
            </a:r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0.2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15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N/m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5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C00000"/>
                </a:solidFill>
              </a:rPr>
              <a:t>15</a:t>
            </a:r>
            <a:r>
              <a:rPr lang="ar-SA" sz="2800" b="1" dirty="0" smtClean="0">
                <a:solidFill>
                  <a:srgbClr val="C00000"/>
                </a:solidFill>
              </a:rPr>
              <a:t>) إذا كانت سرعة إلكترون تساوي </a:t>
            </a:r>
            <a:r>
              <a:rPr lang="en-US" sz="2800" b="1" dirty="0" smtClean="0">
                <a:solidFill>
                  <a:srgbClr val="C00000"/>
                </a:solidFill>
              </a:rPr>
              <a:t>10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7</a:t>
            </a:r>
            <a:r>
              <a:rPr lang="ar-SA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m/s </a:t>
            </a:r>
            <a:r>
              <a:rPr lang="ar-SA" sz="2800" b="1" dirty="0" smtClean="0">
                <a:solidFill>
                  <a:srgbClr val="C00000"/>
                </a:solidFill>
              </a:rPr>
              <a:t>وكان اتجاه السرعة متعامدا مع مجال مغناطيسي، ما هي شدة هذا المجال إذا كان قطر مدار الالكترون يساوي مترا واحدا.</a:t>
            </a:r>
            <a:br>
              <a:rPr lang="ar-SA" sz="2800" b="1" dirty="0" smtClean="0">
                <a:solidFill>
                  <a:srgbClr val="C00000"/>
                </a:solidFill>
              </a:rPr>
            </a:b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m v / B q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= 9.11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B x 1.6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9.11 x 10</a:t>
            </a:r>
            <a:r>
              <a:rPr lang="pl-PL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-31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</a:t>
            </a:r>
            <a:r>
              <a:rPr lang="pl-PL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1.6 x 10</a:t>
            </a:r>
            <a:r>
              <a:rPr lang="pl-PL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= 5.69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2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717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Brush Script MT</vt:lpstr>
      <vt:lpstr>Calibri</vt:lpstr>
      <vt:lpstr>Calibri Light</vt:lpstr>
      <vt:lpstr>Symbol</vt:lpstr>
      <vt:lpstr>Times New Roman</vt:lpstr>
      <vt:lpstr>Office Theme</vt:lpstr>
      <vt:lpstr>Problems Chapter 4</vt:lpstr>
      <vt:lpstr>1) مجال مغناطيسي حثه  B يساوي 3  Wb/m2 ويتجه مع محور  z احسب التدفق المغناطيسي  F المار خلال سطح مربع مساحته 2  m2 إذا كان مستوى السطح يعمل زاوية قدرها  15o مع المحور   .z </vt:lpstr>
      <vt:lpstr>2) احسب قيمة المجال المغناطيسي عند نقطة تبعد 100  cm من موصل طويل ورفيع ويحمل تيارا قيمته 1 A  . </vt:lpstr>
      <vt:lpstr>3) يحمل سلك طويل ورفيع تيارا قدره 10 A ، احسب المسافة من هذا السلك إلى النقطة التي يكون فيها الحث المغناطيسي مساويا 10-4 T. </vt:lpstr>
      <vt:lpstr>4) سلكان طويلان متوازيان المسافة بينهما 0.2  m يحمل أحدهما تيارا قدره 20  A والآخر 15  A كما في الشكل، احسب شدة المجال المغناطيسي عند النقطتين  p1 و .p2  </vt:lpstr>
      <vt:lpstr>12) سلك طويل يحمل تيارا شدته 50 A، وضع في مجال مغناطيسي منتظم قيمة حثه 0.2 Wb/m2 ويصنع السلك زاوية قدرها  30o مع اتجاه المجال. احسب القوة المغناطيسية الواقعة على وحدة الأطوال للسلك. </vt:lpstr>
      <vt:lpstr>13) سلك طويل طوله 75  cm ويحمل تيارا قدره 2.4 A  ومحمول على محور  x وضع هذا السلك في مجال مغناطيسي منتظم ويتجه مع محور  z قيمته 1.6  T ،  احسب القوة المغناطيسية على هذا السلك وحدد الاتجاه.</vt:lpstr>
      <vt:lpstr> (14أحسب قوة وحدة الأطوال بين موصلين الذين في الشكل</vt:lpstr>
      <vt:lpstr>15) إذا كانت سرعة إلكترون تساوي 107  m/s وكان اتجاه السرعة متعامدا مع مجال مغناطيسي، ما هي شدة هذا المجال إذا كان قطر مدار الالكترون يساوي مترا واحدا. </vt:lpstr>
      <vt:lpstr>18) شحنة قيمتها  6x10-6 C تتحرك بسرعة قدرها 1500  m/s في اتجاه محور  x وفي مجال مغناطيسي حثه 80  N /A .m واقع في المستوى  xy ويصنع زاوية قدرها  30o مع محور x  ، احسب قيمة واتجاه القوة المؤثرة على هذه الشحنة. </vt:lpstr>
      <vt:lpstr>19) يتحرك بروتون بسرعة قدرها  4x106 m/s في مجال مغناطيسي حثه 1.7  T الذي أُثر عليه بقوة مغناطيسية قدرها  8.2x10-13 N . ما قيمة الزاوية بين سرعة البروتون واتجاه المجال؟.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4</dc:title>
  <dc:creator>Omar Hamed Abdel-kader</dc:creator>
  <cp:lastModifiedBy>Omar Hamed Abdel-kader</cp:lastModifiedBy>
  <cp:revision>20</cp:revision>
  <dcterms:created xsi:type="dcterms:W3CDTF">2019-10-03T06:32:53Z</dcterms:created>
  <dcterms:modified xsi:type="dcterms:W3CDTF">2019-10-03T09:28:51Z</dcterms:modified>
</cp:coreProperties>
</file>