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0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36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4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43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16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1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73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5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42B3E-9DD7-4A70-AD0C-582F80E9E55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4B5DE-070D-4B0D-B51B-2AD49E586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9644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3264"/>
            <a:ext cx="9144000" cy="827458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1,2,4,5,6,7,10,11,12 and 13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03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3926" y="286058"/>
            <a:ext cx="8152102" cy="1251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45738" y="180110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74506"/>
              </p:ext>
            </p:extLst>
          </p:nvPr>
        </p:nvGraphicFramePr>
        <p:xfrm>
          <a:off x="510730" y="2586074"/>
          <a:ext cx="46323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4" imgW="1854000" imgH="431640" progId="Equation.3">
                  <p:embed/>
                </p:oleObj>
              </mc:Choice>
              <mc:Fallback>
                <p:oleObj name="Equation" r:id="rId4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30" y="2586074"/>
                        <a:ext cx="46323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20867"/>
              </p:ext>
            </p:extLst>
          </p:nvPr>
        </p:nvGraphicFramePr>
        <p:xfrm>
          <a:off x="524168" y="3972001"/>
          <a:ext cx="34258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Equation" r:id="rId6" imgW="1371600" imgH="228600" progId="Equation.3">
                  <p:embed/>
                </p:oleObj>
              </mc:Choice>
              <mc:Fallback>
                <p:oleObj name="Equation" r:id="rId6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68" y="3972001"/>
                        <a:ext cx="34258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878286" y="3349016"/>
            <a:ext cx="57426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1.09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(1/2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1/3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= 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1.09 x 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1/4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1/9)=109/720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6.605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660.5 nm</a:t>
            </a:r>
            <a:endParaRPr lang="ar-S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8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2450" y="331051"/>
            <a:ext cx="91630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12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) أحسب أقصر طول موجي لطيف الأشعة السينية المنبعثة من جهاز إنتاج الأشعة السينية </a:t>
            </a:r>
            <a:endParaRPr lang="en-US" sz="2400" b="1" dirty="0" smtClean="0">
              <a:solidFill>
                <a:srgbClr val="FF0000"/>
              </a:solidFill>
              <a:cs typeface="+mj-cs"/>
            </a:endParaRP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عند استعمال جهد كهربي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معجل للإلكترونات مقداره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18750 V</a:t>
            </a:r>
            <a:endParaRPr lang="ar-SA" sz="2400" b="1" dirty="0" smtClean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2610" y="1599225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5096" y="2683997"/>
            <a:ext cx="57426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1.24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V  = 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1.24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/(18750)=6.61x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-11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en-US" sz="2800" b="1" baseline="30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6.605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66.1 pm</a:t>
            </a:r>
            <a:endParaRPr lang="ar-S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87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331051"/>
            <a:ext cx="11459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13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) الطول الموجي </a:t>
            </a:r>
            <a:r>
              <a:rPr lang="en-US" sz="2400" b="1" dirty="0" smtClean="0">
                <a:solidFill>
                  <a:srgbClr val="FF0000"/>
                </a:solidFill>
                <a:latin typeface="Symbol" panose="05050102010706020507" pitchFamily="18" charset="2"/>
                <a:cs typeface="+mj-cs"/>
              </a:rPr>
              <a:t>l</a:t>
            </a:r>
            <a:r>
              <a:rPr lang="en-US" sz="2400" b="1" baseline="-25000" dirty="0" smtClean="0">
                <a:solidFill>
                  <a:srgbClr val="FF0000"/>
                </a:solidFill>
                <a:latin typeface="Symbol" panose="05050102010706020507" pitchFamily="18" charset="2"/>
                <a:cs typeface="+mj-cs"/>
              </a:rPr>
              <a:t>a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لخط الطيف المميز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K</a:t>
            </a:r>
            <a:r>
              <a:rPr lang="en-US" sz="2400" b="1" baseline="-25000" dirty="0" smtClean="0">
                <a:solidFill>
                  <a:srgbClr val="FF0000"/>
                </a:solidFill>
                <a:latin typeface="Symbol" panose="05050102010706020507" pitchFamily="18" charset="2"/>
                <a:cs typeface="+mj-cs"/>
              </a:rPr>
              <a:t>a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لعنصر معين يساوي 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0.07228 nm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أحسب العدد الذري لذلك العنصر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15109" y="1385469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4916617"/>
              </p:ext>
            </p:extLst>
          </p:nvPr>
        </p:nvGraphicFramePr>
        <p:xfrm>
          <a:off x="254041" y="2185255"/>
          <a:ext cx="4600575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1841400" imgH="685800" progId="Equation.3">
                  <p:embed/>
                </p:oleObj>
              </mc:Choice>
              <mc:Fallback>
                <p:oleObj name="Equation" r:id="rId3" imgW="18414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41" y="2185255"/>
                        <a:ext cx="4600575" cy="170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376959" y="3185794"/>
            <a:ext cx="77239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800" b="1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1/.07228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3/4 x 1.09737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168</a:t>
            </a:r>
          </a:p>
          <a:p>
            <a:pPr lvl="0"/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b="1" baseline="-25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12</a:t>
            </a:r>
            <a:r>
              <a:rPr lang="ar-S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ar-SA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=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8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= 14 (Si)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ar-S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003509"/>
              </p:ext>
            </p:extLst>
          </p:nvPr>
        </p:nvGraphicFramePr>
        <p:xfrm>
          <a:off x="254041" y="4717618"/>
          <a:ext cx="34258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5" imgW="1371600" imgH="228600" progId="Equation.3">
                  <p:embed/>
                </p:oleObj>
              </mc:Choice>
              <mc:Fallback>
                <p:oleObj name="Equation" r:id="rId5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41" y="4717618"/>
                        <a:ext cx="34258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096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99395" y="230714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349" y="218910"/>
            <a:ext cx="8427066" cy="2088232"/>
          </a:xfrm>
          <a:prstGeom prst="rect">
            <a:avLst/>
          </a:prstGeom>
        </p:spPr>
      </p:pic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176643"/>
              </p:ext>
            </p:extLst>
          </p:nvPr>
        </p:nvGraphicFramePr>
        <p:xfrm>
          <a:off x="482932" y="3207779"/>
          <a:ext cx="3846477" cy="129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" imgW="1244520" imgH="419040" progId="Equation.3">
                  <p:embed/>
                </p:oleObj>
              </mc:Choice>
              <mc:Fallback>
                <p:oleObj name="Equation" r:id="rId4" imgW="1244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32" y="3207779"/>
                        <a:ext cx="3846477" cy="12949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33474" y="3810599"/>
            <a:ext cx="61269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Symbol" panose="05050102010706020507" pitchFamily="18" charset="2"/>
              <a:buChar char="l"/>
            </a:pP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0.2898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(273.15+35)</a:t>
            </a:r>
          </a:p>
          <a:p>
            <a:pPr marL="457200" indent="-457200">
              <a:buFont typeface="Symbol" panose="05050102010706020507" pitchFamily="18" charset="2"/>
              <a:buChar char="l"/>
            </a:pPr>
            <a:r>
              <a:rPr lang="en-US" sz="32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9.496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Symbol" panose="05050102010706020507" pitchFamily="18" charset="2"/>
              <a:buChar char="l"/>
            </a:pP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9496 nm.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2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48027" y="2476751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6345" y="153988"/>
            <a:ext cx="8550374" cy="2156290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105992"/>
              </p:ext>
            </p:extLst>
          </p:nvPr>
        </p:nvGraphicFramePr>
        <p:xfrm>
          <a:off x="482932" y="3207779"/>
          <a:ext cx="3846477" cy="1294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" imgW="1244520" imgH="419040" progId="Equation.3">
                  <p:embed/>
                </p:oleObj>
              </mc:Choice>
              <mc:Fallback>
                <p:oleObj name="Equation" r:id="rId4" imgW="1244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32" y="3207779"/>
                        <a:ext cx="3846477" cy="12949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92843" y="4035188"/>
            <a:ext cx="65251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Symbol" panose="05050102010706020507" pitchFamily="18" charset="2"/>
              <a:buChar char="l"/>
            </a:pP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0.2898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(T)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0.2898 x 10</a:t>
            </a:r>
            <a:r>
              <a:rPr lang="en-US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(T)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5796 (K) – 273.15 = 5522.85 (C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40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359" y="529389"/>
            <a:ext cx="115563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4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) متوسط القدرة المتولدة من الشمس يساوي تقريبا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3.9756 x 10 </a:t>
            </a:r>
            <a:r>
              <a:rPr lang="en-US" sz="2400" b="1" baseline="30000" dirty="0" smtClean="0">
                <a:solidFill>
                  <a:srgbClr val="FF0000"/>
                </a:solidFill>
                <a:cs typeface="+mj-cs"/>
              </a:rPr>
              <a:t>26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W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إذا كان متوسط طول الموجات الإشعاعية</a:t>
            </a: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المنبعثة من الشمس هو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500 nm 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( الأصفر- البرتقالي) كم عدد الفوتونات المنبعثة من الشمس في الثانية الواحدة.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7396" y="1594435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069" y="2393345"/>
            <a:ext cx="105849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P t =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f =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c/</a:t>
            </a:r>
            <a:r>
              <a:rPr lang="en-US" sz="32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</a:p>
          <a:p>
            <a:r>
              <a:rPr lang="en-US" sz="3200" b="1" dirty="0">
                <a:cs typeface="+mj-cs"/>
              </a:rPr>
              <a:t>3.9756 x 10 </a:t>
            </a:r>
            <a:r>
              <a:rPr lang="en-US" sz="3200" b="1" baseline="30000" dirty="0">
                <a:cs typeface="+mj-cs"/>
              </a:rPr>
              <a:t>26</a:t>
            </a:r>
            <a:r>
              <a:rPr lang="en-US" sz="3200" b="1" dirty="0">
                <a:cs typeface="+mj-cs"/>
              </a:rPr>
              <a:t> </a:t>
            </a:r>
            <a:r>
              <a:rPr lang="en-US" sz="3200" b="1" dirty="0" smtClean="0">
                <a:cs typeface="+mj-cs"/>
              </a:rPr>
              <a:t>x 1</a:t>
            </a:r>
            <a:r>
              <a:rPr lang="ar-SA" sz="3200" b="1" dirty="0" smtClean="0">
                <a:cs typeface="+mj-cs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6.62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x (3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(500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1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1988" y="497305"/>
            <a:ext cx="9429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5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) محطة إذاعية تبث برامجها بقدرة تقريبا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100 x 10 </a:t>
            </a:r>
            <a:r>
              <a:rPr lang="en-US" sz="2400" b="1" baseline="30000" dirty="0" smtClean="0">
                <a:solidFill>
                  <a:srgbClr val="FF0000"/>
                </a:solidFill>
                <a:cs typeface="+mj-cs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 W</a:t>
            </a:r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 وعلى تردد مقداره </a:t>
            </a:r>
            <a:r>
              <a:rPr lang="en-US" sz="2400" b="1" dirty="0" smtClean="0">
                <a:solidFill>
                  <a:srgbClr val="FF0000"/>
                </a:solidFill>
                <a:cs typeface="+mj-cs"/>
              </a:rPr>
              <a:t>150.92 MHz</a:t>
            </a:r>
            <a:endParaRPr lang="ar-SA" sz="2400" b="1" dirty="0" smtClean="0">
              <a:solidFill>
                <a:srgbClr val="FF0000"/>
              </a:solidFill>
              <a:cs typeface="+mj-cs"/>
            </a:endParaRPr>
          </a:p>
          <a:p>
            <a:pPr algn="r" rtl="1"/>
            <a:r>
              <a:rPr lang="ar-SA" sz="2400" b="1" dirty="0" smtClean="0">
                <a:solidFill>
                  <a:srgbClr val="FF0000"/>
                </a:solidFill>
                <a:cs typeface="+mj-cs"/>
              </a:rPr>
              <a:t>كم عدد الفوتونات المنبعثة من برج الإذاعة في الثانية الواحدة.</a:t>
            </a:r>
            <a:endParaRPr lang="en-US" sz="24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7396" y="1594435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39635" y="2409387"/>
            <a:ext cx="86901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P t =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f </a:t>
            </a:r>
            <a:endParaRPr lang="ar-SA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cs typeface="+mj-cs"/>
              </a:rPr>
              <a:t>100 </a:t>
            </a:r>
            <a:r>
              <a:rPr lang="en-US" sz="3200" b="1" dirty="0">
                <a:cs typeface="+mj-cs"/>
              </a:rPr>
              <a:t>x 10 </a:t>
            </a:r>
            <a:r>
              <a:rPr lang="en-US" sz="3200" b="1" baseline="30000" dirty="0" smtClean="0">
                <a:cs typeface="+mj-cs"/>
              </a:rPr>
              <a:t>3</a:t>
            </a:r>
            <a:r>
              <a:rPr lang="en-US" sz="3200" b="1" dirty="0" smtClean="0">
                <a:cs typeface="+mj-cs"/>
              </a:rPr>
              <a:t> x 1</a:t>
            </a:r>
            <a:r>
              <a:rPr lang="ar-SA" sz="3200" b="1" dirty="0" smtClean="0">
                <a:cs typeface="+mj-cs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6.62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) x (150.92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x 10</a:t>
            </a:r>
            <a:r>
              <a:rPr lang="en-US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Photons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38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2938" y="120163"/>
            <a:ext cx="8558758" cy="2767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7185" y="2626129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7092" y="3290565"/>
            <a:ext cx="8818440" cy="3395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W + K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h f  = W +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</a:t>
            </a: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h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{(6.62 x 10 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-34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)( 3 x10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300 x 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)}/1.6 x 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4.1 eV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4.1 – e V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4.1 – 0.625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= 3.475 eV </a:t>
            </a:r>
            <a:endParaRPr lang="ar-S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r-SA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89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98" y="352309"/>
            <a:ext cx="9998976" cy="485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08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46974" y="364192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345" y="1750523"/>
            <a:ext cx="9935669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W + K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ar-SA" sz="28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f= c/l = 3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/312.5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-9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9.6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en-US" sz="28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= h f  = (6.62 x 10 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-34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 x10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 1.6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2.24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endParaRPr lang="en-US" sz="28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3.97– 2.24 = 1.73 eV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V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–W = 1.73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1.73/1.6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1.08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V.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hf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W 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W/h = c/</a:t>
            </a:r>
            <a:r>
              <a:rPr lang="en-US" sz="2800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800" b="1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c x h /W = (3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)(6.62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-34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)/(2.24 x 1.6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 554 nm</a:t>
            </a:r>
            <a:endParaRPr lang="ar-S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80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081" y="249950"/>
            <a:ext cx="8375501" cy="14566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45738" y="1801106"/>
            <a:ext cx="1463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634976"/>
              </p:ext>
            </p:extLst>
          </p:nvPr>
        </p:nvGraphicFramePr>
        <p:xfrm>
          <a:off x="510730" y="2586074"/>
          <a:ext cx="46323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name="Equation" r:id="rId4" imgW="1854000" imgH="431640" progId="Equation.3">
                  <p:embed/>
                </p:oleObj>
              </mc:Choice>
              <mc:Fallback>
                <p:oleObj name="Equation" r:id="rId4" imgW="1854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730" y="2586074"/>
                        <a:ext cx="4632325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كائن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4151687"/>
              </p:ext>
            </p:extLst>
          </p:nvPr>
        </p:nvGraphicFramePr>
        <p:xfrm>
          <a:off x="524168" y="3972001"/>
          <a:ext cx="34258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6" imgW="1371600" imgH="228600" progId="Equation.3">
                  <p:embed/>
                </p:oleObj>
              </mc:Choice>
              <mc:Fallback>
                <p:oleObj name="Equation" r:id="rId6" imgW="137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68" y="3972001"/>
                        <a:ext cx="34258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5878286" y="3349016"/>
            <a:ext cx="574262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8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en-US" sz="28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1.09 x 10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(1/2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1/6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= </a:t>
            </a:r>
          </a:p>
          <a:p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1.09 x 10</a:t>
            </a:r>
            <a:r>
              <a:rPr lang="en-US" sz="2800" b="1" baseline="30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1/4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1/36)=109/450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4.128 x 10</a:t>
            </a:r>
            <a:r>
              <a:rPr lang="en-US" sz="2800" b="1" baseline="30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412.8 nm</a:t>
            </a:r>
            <a:endParaRPr lang="ar-SA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SA" sz="2800" b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6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4256</TotalTime>
  <Words>545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Equation</vt:lpstr>
      <vt:lpstr>Problems Chapter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5</dc:title>
  <dc:creator>Omar Hamed Abdel-kader</dc:creator>
  <cp:lastModifiedBy>Omar Hamed Abdel-kader</cp:lastModifiedBy>
  <cp:revision>105</cp:revision>
  <dcterms:created xsi:type="dcterms:W3CDTF">2019-10-22T12:24:40Z</dcterms:created>
  <dcterms:modified xsi:type="dcterms:W3CDTF">2019-11-20T11:05:03Z</dcterms:modified>
</cp:coreProperties>
</file>