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8F4F28-66ED-49E1-AB53-098F050E9B18}" type="datetimeFigureOut">
              <a:rPr lang="ar-SA" smtClean="0"/>
              <a:t>19/07/38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F6C948-99EA-4C51-9DC0-7B03D3F679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180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131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057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658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540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395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958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61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671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8133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6020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769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1372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6943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6C948-99EA-4C51-9DC0-7B03D3F679E0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415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444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الأنف وحاسة الشم </a:t>
            </a:r>
            <a:br>
              <a:rPr lang="ar-AE" dirty="0" smtClean="0"/>
            </a:br>
            <a:r>
              <a:rPr lang="ar-AE" dirty="0" smtClean="0"/>
              <a:t>اللسان وحاسة </a:t>
            </a:r>
            <a:r>
              <a:rPr lang="ar-AE" dirty="0" smtClean="0"/>
              <a:t>ال</a:t>
            </a:r>
            <a:r>
              <a:rPr lang="ar-SA" dirty="0"/>
              <a:t>ت</a:t>
            </a:r>
            <a:r>
              <a:rPr lang="ar-AE" dirty="0" smtClean="0"/>
              <a:t>ذوق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1(نفس 365)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AE" dirty="0" smtClean="0"/>
              <a:t>عدة </a:t>
            </a:r>
            <a:r>
              <a:rPr lang="ar-AE" dirty="0"/>
              <a:t>أشكال : </a:t>
            </a:r>
            <a:endParaRPr lang="en-GB" dirty="0"/>
          </a:p>
          <a:p>
            <a:pPr algn="just" rtl="1"/>
            <a:r>
              <a:rPr lang="ar-AE" dirty="0"/>
              <a:t>الكأسية (العدسية) : حلمات كبيرة الحجم نسبيا . عددها حوالي عشر حلمات مركبة . موجودة بين الجزء الأمامي من اللسان والجزء الخلفي منه .</a:t>
            </a:r>
            <a:endParaRPr lang="en-GB" dirty="0"/>
          </a:p>
          <a:p>
            <a:pPr algn="just" rtl="1"/>
            <a:r>
              <a:rPr lang="ar-AE" dirty="0"/>
              <a:t>الحلمات الفطرية : هي تشبه الفطر وعددها كثير جدا ،موزعة على سطح اللسان كله وخاصة في جانبه .</a:t>
            </a:r>
            <a:endParaRPr lang="en-GB" dirty="0"/>
          </a:p>
          <a:p>
            <a:pPr algn="just" rtl="1"/>
            <a:r>
              <a:rPr lang="ar-AE" dirty="0"/>
              <a:t>الحلمات الخيطية : وتوجد بكثرة في كل سطح اللسان .</a:t>
            </a:r>
            <a:endParaRPr lang="en-GB" dirty="0"/>
          </a:p>
          <a:p>
            <a:pPr algn="just" rtl="1"/>
            <a:r>
              <a:rPr lang="ar-AE" dirty="0"/>
              <a:t>وللحلمة البرعمية بوجه عام ،فتحة نهائية تخرج منها </a:t>
            </a:r>
            <a:r>
              <a:rPr lang="ar-AE" dirty="0" smtClean="0"/>
              <a:t>ال</a:t>
            </a:r>
            <a:r>
              <a:rPr lang="ar-SA" dirty="0" smtClean="0"/>
              <a:t>ب</a:t>
            </a:r>
            <a:r>
              <a:rPr lang="ar-AE" dirty="0" smtClean="0"/>
              <a:t>روزات </a:t>
            </a:r>
            <a:r>
              <a:rPr lang="ar-AE" dirty="0"/>
              <a:t>الذوقية التي تتصل بالخلايا الذوقية .</a:t>
            </a:r>
            <a:endParaRPr lang="en-GB" dirty="0"/>
          </a:p>
          <a:p>
            <a:pPr algn="just" rtl="1"/>
            <a:r>
              <a:rPr lang="ar-AE" dirty="0"/>
              <a:t>ولكي يتم الاحساس بالذوق يجب أن يكون المذاق على شكل محلول . ومن ثم ينتقل من خلال الأعصاب إلى المخ .</a:t>
            </a:r>
            <a:endParaRPr lang="en-GB" dirty="0"/>
          </a:p>
          <a:p>
            <a:pPr algn="just" rtl="1"/>
            <a:r>
              <a:rPr lang="ar-AE" dirty="0"/>
              <a:t>ولهذا يتوقع ألا يشعر الإنسان بطعم المواد </a:t>
            </a:r>
            <a:r>
              <a:rPr lang="ar-AE" dirty="0" smtClean="0"/>
              <a:t>إل</a:t>
            </a:r>
            <a:r>
              <a:rPr lang="ar-AE" dirty="0"/>
              <a:t>ا</a:t>
            </a:r>
            <a:r>
              <a:rPr lang="ar-AE" dirty="0" smtClean="0"/>
              <a:t> </a:t>
            </a:r>
            <a:r>
              <a:rPr lang="ar-AE" dirty="0"/>
              <a:t>إذا ذابت في اللعاب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وتختلف قوة الذوق باختلاف أجزاء اللسان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1-براعم الذوق الواقعة في طرف اللسان ،مسؤولة عن تذوق المادة الحلوة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2-براعم الذوق في سطح جانب اللسان (حافتي اللسان) : مسؤولة عن تذوق المواد المالحة والحامضية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3-البراعم الذوقية الواقعة عند مؤخرة السطح العلوي للسان : مسؤولة عن تذوق المواد المرة 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dirty="0" smtClean="0"/>
              <a:t>ت</a:t>
            </a:r>
            <a:r>
              <a:rPr lang="ar-AE" dirty="0" smtClean="0"/>
              <a:t>تصل </a:t>
            </a:r>
            <a:r>
              <a:rPr lang="ar-AE" dirty="0"/>
              <a:t>أربعة من الأعصاب المخية في نقل الحوافز من المستقبلات الذوقية إلى قشرة الدماغ الحسية . وهي كما يلي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1-جهاز العصب التاسع (</a:t>
            </a:r>
            <a:r>
              <a:rPr lang="ar-AE" dirty="0" smtClean="0"/>
              <a:t>العصب </a:t>
            </a:r>
            <a:r>
              <a:rPr lang="ar-AE" dirty="0"/>
              <a:t>البلعومي مؤخرة وجوانب </a:t>
            </a:r>
            <a:r>
              <a:rPr lang="ar-AE" dirty="0" smtClean="0"/>
              <a:t>اللسان)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2-يجهز الفرع اللساني للعصب الخامس (العصب التوأمي الثلاثي جوانب وقمة اللسان)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3-يجهز الفرع اللساني السابع(العصب الوجهي جوانب وقمة اللسان).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4-يجهز الفرع الحنجري للعصب العاشر (العصب التائه السطح البلعومي للسان)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تعمل </a:t>
            </a:r>
            <a:r>
              <a:rPr lang="ar-AE" dirty="0" smtClean="0"/>
              <a:t>الأعصاب </a:t>
            </a:r>
            <a:r>
              <a:rPr lang="ar-SA" dirty="0" smtClean="0"/>
              <a:t>المتصلة باللسان </a:t>
            </a:r>
            <a:r>
              <a:rPr lang="ar-AE" dirty="0" smtClean="0"/>
              <a:t>على </a:t>
            </a:r>
            <a:r>
              <a:rPr lang="ar-AE" dirty="0"/>
              <a:t>تنبيه إفراز العاب وتحريك العضلات الخاصة بالمضغ . وبراعم الذوق ليتم ترجمتها ،وإدراكها من خلال منطقة الذوق الحسية في المخ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0000"/>
            <a:ext cx="8229600" cy="1143000"/>
          </a:xfrm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بتركيب الأنف .</a:t>
            </a:r>
          </a:p>
          <a:p>
            <a:pPr algn="r" rtl="1"/>
            <a:r>
              <a:rPr lang="ar-AE" dirty="0" smtClean="0"/>
              <a:t>التعريف بآلية حاسة الشم </a:t>
            </a:r>
          </a:p>
          <a:p>
            <a:pPr algn="r" rtl="1"/>
            <a:r>
              <a:rPr lang="ar-AE" dirty="0" smtClean="0"/>
              <a:t>التعريف بتركيب اللسان </a:t>
            </a:r>
          </a:p>
          <a:p>
            <a:pPr algn="r" rtl="1"/>
            <a:r>
              <a:rPr lang="ar-AE" dirty="0" smtClean="0"/>
              <a:t>التعريف بآلية التذوق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3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الأنف وحاسة الشم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الشم والأنف </a:t>
            </a:r>
            <a:endParaRPr lang="en-GB" b="1" u="sng" dirty="0"/>
          </a:p>
          <a:p>
            <a:pPr algn="just" rtl="1"/>
            <a:r>
              <a:rPr lang="ar-AE" dirty="0"/>
              <a:t>عضو مجوف غضروفي .</a:t>
            </a:r>
            <a:endParaRPr lang="en-GB" dirty="0"/>
          </a:p>
          <a:p>
            <a:pPr algn="just" rtl="1"/>
            <a:r>
              <a:rPr lang="ar-AE" dirty="0"/>
              <a:t>يوجد في وسطه حاجز يفصل تجويفه بحجرتين ،والحاجز مبطن بنسيج مخاطي ،ما فائدته ؟</a:t>
            </a:r>
            <a:endParaRPr lang="en-GB" dirty="0"/>
          </a:p>
          <a:p>
            <a:pPr algn="just" rtl="1"/>
            <a:r>
              <a:rPr lang="ar-AE" dirty="0"/>
              <a:t>المستقبلات تقع بين الحاجز الوسط وعظم المحار العلوي (الشق الشمي) </a:t>
            </a:r>
            <a:endParaRPr lang="en-GB" dirty="0"/>
          </a:p>
          <a:p>
            <a:pPr algn="just" rtl="1"/>
            <a:r>
              <a:rPr lang="ar-AE" dirty="0"/>
              <a:t>خلايا الشم ضيقة وطويلة ولها حوالي 12 هدبا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الأنف وحاسة الشم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في المنطقة الشمية ثلاث أنواع من الخلايا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1-خلايا قاعدية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2-خلايا دعامية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3-خلايا شمية عصبية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الأنف وحاسة الشم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تتحلل المواد في السائل المخاطي ثم تصل إلى الدماغ عن طريق عصب الشم .</a:t>
            </a:r>
            <a:endParaRPr lang="en-GB" dirty="0"/>
          </a:p>
          <a:p>
            <a:pPr algn="just" rtl="1"/>
            <a:r>
              <a:rPr lang="ar-AE" dirty="0"/>
              <a:t>والدراسات العلمية تشير إلى أن هناك 9 أنواع من الخلايا وكل نوع يتأثر بنوع محدد من الروائح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وحاسة </a:t>
            </a:r>
            <a:r>
              <a:rPr lang="ar-AE" dirty="0" smtClean="0"/>
              <a:t>ال</a:t>
            </a:r>
            <a:r>
              <a:rPr lang="ar-SA" dirty="0" smtClean="0"/>
              <a:t>ت</a:t>
            </a:r>
            <a:r>
              <a:rPr lang="ar-AE" dirty="0" smtClean="0"/>
              <a:t>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عضو عضلي مغطى بنسيج رابط يعلوه نسيج طلائي حرشفي متقرن جزئيا .</a:t>
            </a:r>
            <a:endParaRPr lang="en-GB" dirty="0"/>
          </a:p>
          <a:p>
            <a:pPr algn="just" rtl="1"/>
            <a:r>
              <a:rPr lang="ar-AE" dirty="0"/>
              <a:t>عضو للكلام </a:t>
            </a:r>
            <a:r>
              <a:rPr lang="ar-AE" dirty="0" smtClean="0"/>
              <a:t>وال</a:t>
            </a:r>
            <a:r>
              <a:rPr lang="ar-SA" dirty="0" smtClean="0"/>
              <a:t>ت</a:t>
            </a:r>
            <a:r>
              <a:rPr lang="ar-AE" dirty="0" smtClean="0"/>
              <a:t>ذوق </a:t>
            </a:r>
            <a:r>
              <a:rPr lang="ar-AE" dirty="0"/>
              <a:t>.</a:t>
            </a:r>
            <a:endParaRPr lang="en-GB" dirty="0"/>
          </a:p>
          <a:p>
            <a:pPr algn="just" rtl="1"/>
            <a:r>
              <a:rPr lang="ar-AE" dirty="0"/>
              <a:t>والجزء الأساسي للذوق هو الغشاء المخاطي الذي يغطى اللسان وسقف الحلق وبقية الفم ما عد جذر اللسان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وحاسة 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تنقسم عضلات اللسان إلى  نوعين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1-عضلات خارجية : تنشأ من خارج اللسان وتنغرس فيه ،وهي مسؤولة عن الحركات العامة للسان ،كما في حركة اللسان الجانبية ،وحركته للداخل والخارج . وهذه الحركات مهمة في عملية خلط الطعام في الفم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2-عضلات داخلية ،تنشأ وتنغرس في اللسان وهي مسؤولة عن تغيرات شكل اللسان خاصة عند النطق والبلع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اللسان وحاسة الذوق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وتتكون بنية البراعم الذوقية من نوعين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1-الخلايا الذوقية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2-الخلايا المساندة . </a:t>
            </a:r>
            <a:endParaRPr lang="en-GB" dirty="0"/>
          </a:p>
          <a:p>
            <a:pPr algn="just"/>
            <a:r>
              <a:rPr lang="ar-AE" dirty="0"/>
              <a:t>جميعها خلايا مطولة ذات أنوية مركزية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890" y="1600200"/>
            <a:ext cx="3702219" cy="4525963"/>
          </a:xfrm>
        </p:spPr>
      </p:pic>
    </p:spTree>
    <p:extLst>
      <p:ext uri="{BB962C8B-B14F-4D97-AF65-F5344CB8AC3E}">
        <p14:creationId xmlns:p14="http://schemas.microsoft.com/office/powerpoint/2010/main" val="35965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534</Words>
  <Application>Microsoft Office PowerPoint</Application>
  <PresentationFormat>On-screen Show (4:3)</PresentationFormat>
  <Paragraphs>72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الأنف وحاسة الشم  اللسان وحاسة التذوق </vt:lpstr>
      <vt:lpstr>أهداف المحاضرة </vt:lpstr>
      <vt:lpstr>الأنف وحاسة الشم </vt:lpstr>
      <vt:lpstr>الأنف وحاسة الشم </vt:lpstr>
      <vt:lpstr>الأنف وحاسة الشم </vt:lpstr>
      <vt:lpstr>اللسان وحاسة التذوق </vt:lpstr>
      <vt:lpstr>اللسان وحاسة الذوق </vt:lpstr>
      <vt:lpstr>اللسان وحاسة الذوق </vt:lpstr>
      <vt:lpstr>PowerPoint Presentation</vt:lpstr>
      <vt:lpstr>اللسان والذوق </vt:lpstr>
      <vt:lpstr>اللسان والذوق </vt:lpstr>
      <vt:lpstr>اللسان والذوق </vt:lpstr>
      <vt:lpstr>اللسان والذوق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الأنف وحاسة الشم  اللسان وحاسة الذوق </dc:title>
  <dc:creator>Sumyah</dc:creator>
  <cp:lastModifiedBy>Sumyah</cp:lastModifiedBy>
  <cp:revision>17</cp:revision>
  <dcterms:created xsi:type="dcterms:W3CDTF">2006-08-16T00:00:00Z</dcterms:created>
  <dcterms:modified xsi:type="dcterms:W3CDTF">2017-04-15T17:36:50Z</dcterms:modified>
</cp:coreProperties>
</file>