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60" r:id="rId4"/>
    <p:sldId id="261" r:id="rId5"/>
    <p:sldId id="262" r:id="rId6"/>
    <p:sldId id="278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8" r:id="rId16"/>
    <p:sldId id="259" r:id="rId17"/>
    <p:sldId id="272" r:id="rId18"/>
    <p:sldId id="273" r:id="rId19"/>
    <p:sldId id="274" r:id="rId20"/>
    <p:sldId id="275" r:id="rId21"/>
    <p:sldId id="276" r:id="rId22"/>
    <p:sldId id="277" r:id="rId23"/>
    <p:sldId id="27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7ECBC6-C083-4C38-B356-E1CE27E6271D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DDDD093-D53A-451F-86EA-F7F9C96B6736}">
      <dgm:prSet phldrT="[Text]"/>
      <dgm:spPr>
        <a:noFill/>
        <a:ln w="85725"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أنواع العضلات </a:t>
          </a:r>
          <a:endParaRPr lang="en-GB" baseline="0" dirty="0">
            <a:solidFill>
              <a:schemeClr val="tx1"/>
            </a:solidFill>
          </a:endParaRPr>
        </a:p>
      </dgm:t>
    </dgm:pt>
    <dgm:pt modelId="{FA0B43FE-C688-4999-B4BA-BC8C62625A0F}" type="parTrans" cxnId="{20A120BC-A172-4EC2-8DD5-805BA82FA7B4}">
      <dgm:prSet/>
      <dgm:spPr/>
      <dgm:t>
        <a:bodyPr/>
        <a:lstStyle/>
        <a:p>
          <a:endParaRPr lang="en-GB"/>
        </a:p>
      </dgm:t>
    </dgm:pt>
    <dgm:pt modelId="{E7C6B125-3D6E-45F2-A204-FBB80019D3FA}" type="sibTrans" cxnId="{20A120BC-A172-4EC2-8DD5-805BA82FA7B4}">
      <dgm:prSet/>
      <dgm:spPr/>
      <dgm:t>
        <a:bodyPr/>
        <a:lstStyle/>
        <a:p>
          <a:endParaRPr lang="en-GB"/>
        </a:p>
      </dgm:t>
    </dgm:pt>
    <dgm:pt modelId="{7619F721-7227-4CFB-BDD3-FCCE5E60D0DA}">
      <dgm:prSet phldrT="[Text]"/>
      <dgm:spPr>
        <a:noFill/>
        <a:ln w="85725"/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العضلات الهيكلية (المخططة أو الإرادية )</a:t>
          </a:r>
          <a:endParaRPr lang="en-GB" baseline="0" dirty="0">
            <a:solidFill>
              <a:schemeClr val="tx1"/>
            </a:solidFill>
          </a:endParaRPr>
        </a:p>
      </dgm:t>
    </dgm:pt>
    <dgm:pt modelId="{DAE62FC8-E6FC-496F-9BE9-05C0CD7A85A1}" type="parTrans" cxnId="{BA905F9E-A958-42B3-B23F-5B88360C01B8}">
      <dgm:prSet/>
      <dgm:spPr/>
      <dgm:t>
        <a:bodyPr/>
        <a:lstStyle/>
        <a:p>
          <a:endParaRPr lang="en-GB"/>
        </a:p>
      </dgm:t>
    </dgm:pt>
    <dgm:pt modelId="{3671D40F-0125-47D4-A00C-CF8D634800DF}" type="sibTrans" cxnId="{BA905F9E-A958-42B3-B23F-5B88360C01B8}">
      <dgm:prSet/>
      <dgm:spPr/>
      <dgm:t>
        <a:bodyPr/>
        <a:lstStyle/>
        <a:p>
          <a:endParaRPr lang="en-GB"/>
        </a:p>
      </dgm:t>
    </dgm:pt>
    <dgm:pt modelId="{123DE130-4D49-4FC0-B49D-3B8955E009DA}">
      <dgm:prSet phldrT="[Text]"/>
      <dgm:spPr>
        <a:noFill/>
        <a:ln w="85725"/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العضلات الملساء (اللا إرادية)</a:t>
          </a:r>
          <a:endParaRPr lang="en-GB" baseline="0" dirty="0">
            <a:solidFill>
              <a:schemeClr val="tx1"/>
            </a:solidFill>
          </a:endParaRPr>
        </a:p>
      </dgm:t>
    </dgm:pt>
    <dgm:pt modelId="{16C9E140-7484-44AC-9027-95B4A347FF7D}" type="parTrans" cxnId="{1EF5FCAA-2A3F-40ED-819E-025CD08C49A1}">
      <dgm:prSet/>
      <dgm:spPr/>
      <dgm:t>
        <a:bodyPr/>
        <a:lstStyle/>
        <a:p>
          <a:endParaRPr lang="en-GB"/>
        </a:p>
      </dgm:t>
    </dgm:pt>
    <dgm:pt modelId="{A9C4841B-2CF5-4480-A28C-8BE931019A26}" type="sibTrans" cxnId="{1EF5FCAA-2A3F-40ED-819E-025CD08C49A1}">
      <dgm:prSet/>
      <dgm:spPr/>
      <dgm:t>
        <a:bodyPr/>
        <a:lstStyle/>
        <a:p>
          <a:endParaRPr lang="en-GB"/>
        </a:p>
      </dgm:t>
    </dgm:pt>
    <dgm:pt modelId="{B7EA09E3-7C7E-4422-AD9F-49316545CA30}">
      <dgm:prSet phldrT="[Text]"/>
      <dgm:spPr>
        <a:noFill/>
        <a:ln w="85725"/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العضلات القلبية</a:t>
          </a:r>
          <a:endParaRPr lang="en-GB" baseline="0" dirty="0">
            <a:solidFill>
              <a:schemeClr val="tx1"/>
            </a:solidFill>
          </a:endParaRPr>
        </a:p>
      </dgm:t>
    </dgm:pt>
    <dgm:pt modelId="{B17AA7C9-FFC7-4F5A-8A12-1751CF487FE3}" type="parTrans" cxnId="{910BDA14-2CAB-4916-B28F-DB97C843157D}">
      <dgm:prSet/>
      <dgm:spPr/>
      <dgm:t>
        <a:bodyPr/>
        <a:lstStyle/>
        <a:p>
          <a:endParaRPr lang="en-GB"/>
        </a:p>
      </dgm:t>
    </dgm:pt>
    <dgm:pt modelId="{EDA3CBB9-B3BA-4115-945C-DEB1EB352A43}" type="sibTrans" cxnId="{910BDA14-2CAB-4916-B28F-DB97C843157D}">
      <dgm:prSet/>
      <dgm:spPr/>
      <dgm:t>
        <a:bodyPr/>
        <a:lstStyle/>
        <a:p>
          <a:endParaRPr lang="en-GB"/>
        </a:p>
      </dgm:t>
    </dgm:pt>
    <dgm:pt modelId="{12052D71-1239-43F7-96F4-B574F4ECB0F6}" type="pres">
      <dgm:prSet presAssocID="{B97ECBC6-C083-4C38-B356-E1CE27E6271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FC0493B6-F066-49DD-9D7F-EFA6FF1E471C}" type="pres">
      <dgm:prSet presAssocID="{BDDDD093-D53A-451F-86EA-F7F9C96B6736}" presName="singleCycle" presStyleCnt="0"/>
      <dgm:spPr/>
    </dgm:pt>
    <dgm:pt modelId="{2ECA61DC-7B72-4D45-B37B-4A350B90C2C1}" type="pres">
      <dgm:prSet presAssocID="{BDDDD093-D53A-451F-86EA-F7F9C96B6736}" presName="singleCenter" presStyleLbl="node1" presStyleIdx="0" presStyleCnt="4" custLinFactNeighborX="1807" custLinFactNeighborY="-15950">
        <dgm:presLayoutVars>
          <dgm:chMax val="7"/>
          <dgm:chPref val="7"/>
        </dgm:presLayoutVars>
      </dgm:prSet>
      <dgm:spPr/>
      <dgm:t>
        <a:bodyPr/>
        <a:lstStyle/>
        <a:p>
          <a:endParaRPr lang="en-GB"/>
        </a:p>
      </dgm:t>
    </dgm:pt>
    <dgm:pt modelId="{ADD899C4-E262-4A26-9D3F-BD1A82F228D5}" type="pres">
      <dgm:prSet presAssocID="{DAE62FC8-E6FC-496F-9BE9-05C0CD7A85A1}" presName="Name56" presStyleLbl="parChTrans1D2" presStyleIdx="0" presStyleCnt="3"/>
      <dgm:spPr/>
      <dgm:t>
        <a:bodyPr/>
        <a:lstStyle/>
        <a:p>
          <a:endParaRPr lang="en-GB"/>
        </a:p>
      </dgm:t>
    </dgm:pt>
    <dgm:pt modelId="{5173CB09-9C69-43DA-8BCA-39E264B96678}" type="pres">
      <dgm:prSet presAssocID="{7619F721-7227-4CFB-BDD3-FCCE5E60D0DA}" presName="text0" presStyleLbl="node1" presStyleIdx="1" presStyleCnt="4" custScaleX="3015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2A491A-CFBF-4172-87B3-DDB46E18308C}" type="pres">
      <dgm:prSet presAssocID="{16C9E140-7484-44AC-9027-95B4A347FF7D}" presName="Name56" presStyleLbl="parChTrans1D2" presStyleIdx="1" presStyleCnt="3"/>
      <dgm:spPr/>
      <dgm:t>
        <a:bodyPr/>
        <a:lstStyle/>
        <a:p>
          <a:endParaRPr lang="en-GB"/>
        </a:p>
      </dgm:t>
    </dgm:pt>
    <dgm:pt modelId="{21830D52-6562-4147-9D42-9C9E14444235}" type="pres">
      <dgm:prSet presAssocID="{123DE130-4D49-4FC0-B49D-3B8955E009DA}" presName="text0" presStyleLbl="node1" presStyleIdx="2" presStyleCnt="4" custScaleX="272900" custScaleY="1301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1C1BA3-18D5-4517-9B7A-74F0BD05A472}" type="pres">
      <dgm:prSet presAssocID="{B17AA7C9-FFC7-4F5A-8A12-1751CF487FE3}" presName="Name56" presStyleLbl="parChTrans1D2" presStyleIdx="2" presStyleCnt="3"/>
      <dgm:spPr/>
      <dgm:t>
        <a:bodyPr/>
        <a:lstStyle/>
        <a:p>
          <a:endParaRPr lang="en-GB"/>
        </a:p>
      </dgm:t>
    </dgm:pt>
    <dgm:pt modelId="{61AB01B7-D149-4161-9BDC-21FFA52A85D3}" type="pres">
      <dgm:prSet presAssocID="{B7EA09E3-7C7E-4422-AD9F-49316545CA30}" presName="text0" presStyleLbl="node1" presStyleIdx="3" presStyleCnt="4" custScaleX="3037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A905F9E-A958-42B3-B23F-5B88360C01B8}" srcId="{BDDDD093-D53A-451F-86EA-F7F9C96B6736}" destId="{7619F721-7227-4CFB-BDD3-FCCE5E60D0DA}" srcOrd="0" destOrd="0" parTransId="{DAE62FC8-E6FC-496F-9BE9-05C0CD7A85A1}" sibTransId="{3671D40F-0125-47D4-A00C-CF8D634800DF}"/>
    <dgm:cxn modelId="{8B281AEC-6501-459A-9736-E33DFC8C2747}" type="presOf" srcId="{DAE62FC8-E6FC-496F-9BE9-05C0CD7A85A1}" destId="{ADD899C4-E262-4A26-9D3F-BD1A82F228D5}" srcOrd="0" destOrd="0" presId="urn:microsoft.com/office/officeart/2008/layout/RadialCluster"/>
    <dgm:cxn modelId="{D419E048-2072-4B72-A6D5-BFD6AF1804C3}" type="presOf" srcId="{BDDDD093-D53A-451F-86EA-F7F9C96B6736}" destId="{2ECA61DC-7B72-4D45-B37B-4A350B90C2C1}" srcOrd="0" destOrd="0" presId="urn:microsoft.com/office/officeart/2008/layout/RadialCluster"/>
    <dgm:cxn modelId="{8AC4FCE7-8980-4A6C-A644-FBD437486130}" type="presOf" srcId="{B97ECBC6-C083-4C38-B356-E1CE27E6271D}" destId="{12052D71-1239-43F7-96F4-B574F4ECB0F6}" srcOrd="0" destOrd="0" presId="urn:microsoft.com/office/officeart/2008/layout/RadialCluster"/>
    <dgm:cxn modelId="{59993EEA-3201-4A76-82BA-D552F9FDE5CB}" type="presOf" srcId="{B7EA09E3-7C7E-4422-AD9F-49316545CA30}" destId="{61AB01B7-D149-4161-9BDC-21FFA52A85D3}" srcOrd="0" destOrd="0" presId="urn:microsoft.com/office/officeart/2008/layout/RadialCluster"/>
    <dgm:cxn modelId="{910BDA14-2CAB-4916-B28F-DB97C843157D}" srcId="{BDDDD093-D53A-451F-86EA-F7F9C96B6736}" destId="{B7EA09E3-7C7E-4422-AD9F-49316545CA30}" srcOrd="2" destOrd="0" parTransId="{B17AA7C9-FFC7-4F5A-8A12-1751CF487FE3}" sibTransId="{EDA3CBB9-B3BA-4115-945C-DEB1EB352A43}"/>
    <dgm:cxn modelId="{1EF5FCAA-2A3F-40ED-819E-025CD08C49A1}" srcId="{BDDDD093-D53A-451F-86EA-F7F9C96B6736}" destId="{123DE130-4D49-4FC0-B49D-3B8955E009DA}" srcOrd="1" destOrd="0" parTransId="{16C9E140-7484-44AC-9027-95B4A347FF7D}" sibTransId="{A9C4841B-2CF5-4480-A28C-8BE931019A26}"/>
    <dgm:cxn modelId="{1E9C8B04-CA40-4E97-A809-92CAE2A4D75A}" type="presOf" srcId="{B17AA7C9-FFC7-4F5A-8A12-1751CF487FE3}" destId="{871C1BA3-18D5-4517-9B7A-74F0BD05A472}" srcOrd="0" destOrd="0" presId="urn:microsoft.com/office/officeart/2008/layout/RadialCluster"/>
    <dgm:cxn modelId="{78AC8FC7-45A0-4F7F-B7BE-B4C08A210B56}" type="presOf" srcId="{7619F721-7227-4CFB-BDD3-FCCE5E60D0DA}" destId="{5173CB09-9C69-43DA-8BCA-39E264B96678}" srcOrd="0" destOrd="0" presId="urn:microsoft.com/office/officeart/2008/layout/RadialCluster"/>
    <dgm:cxn modelId="{A2C128F7-3FE7-45DA-9217-FB9EF77436D7}" type="presOf" srcId="{16C9E140-7484-44AC-9027-95B4A347FF7D}" destId="{1E2A491A-CFBF-4172-87B3-DDB46E18308C}" srcOrd="0" destOrd="0" presId="urn:microsoft.com/office/officeart/2008/layout/RadialCluster"/>
    <dgm:cxn modelId="{5E751FD4-FE80-4352-8830-4CF69DCA2948}" type="presOf" srcId="{123DE130-4D49-4FC0-B49D-3B8955E009DA}" destId="{21830D52-6562-4147-9D42-9C9E14444235}" srcOrd="0" destOrd="0" presId="urn:microsoft.com/office/officeart/2008/layout/RadialCluster"/>
    <dgm:cxn modelId="{20A120BC-A172-4EC2-8DD5-805BA82FA7B4}" srcId="{B97ECBC6-C083-4C38-B356-E1CE27E6271D}" destId="{BDDDD093-D53A-451F-86EA-F7F9C96B6736}" srcOrd="0" destOrd="0" parTransId="{FA0B43FE-C688-4999-B4BA-BC8C62625A0F}" sibTransId="{E7C6B125-3D6E-45F2-A204-FBB80019D3FA}"/>
    <dgm:cxn modelId="{9C88B8DC-9041-4DC2-9540-367F049BCB35}" type="presParOf" srcId="{12052D71-1239-43F7-96F4-B574F4ECB0F6}" destId="{FC0493B6-F066-49DD-9D7F-EFA6FF1E471C}" srcOrd="0" destOrd="0" presId="urn:microsoft.com/office/officeart/2008/layout/RadialCluster"/>
    <dgm:cxn modelId="{FB2DCF99-5C1D-4010-980A-8EBB846975E9}" type="presParOf" srcId="{FC0493B6-F066-49DD-9D7F-EFA6FF1E471C}" destId="{2ECA61DC-7B72-4D45-B37B-4A350B90C2C1}" srcOrd="0" destOrd="0" presId="urn:microsoft.com/office/officeart/2008/layout/RadialCluster"/>
    <dgm:cxn modelId="{A56898C9-41DA-4289-BD7F-561E94FFBF8B}" type="presParOf" srcId="{FC0493B6-F066-49DD-9D7F-EFA6FF1E471C}" destId="{ADD899C4-E262-4A26-9D3F-BD1A82F228D5}" srcOrd="1" destOrd="0" presId="urn:microsoft.com/office/officeart/2008/layout/RadialCluster"/>
    <dgm:cxn modelId="{808AC131-CDB6-45CC-B56F-239DC021F8E7}" type="presParOf" srcId="{FC0493B6-F066-49DD-9D7F-EFA6FF1E471C}" destId="{5173CB09-9C69-43DA-8BCA-39E264B96678}" srcOrd="2" destOrd="0" presId="urn:microsoft.com/office/officeart/2008/layout/RadialCluster"/>
    <dgm:cxn modelId="{56F014A9-9147-4629-9C04-89AEA7D9FDF6}" type="presParOf" srcId="{FC0493B6-F066-49DD-9D7F-EFA6FF1E471C}" destId="{1E2A491A-CFBF-4172-87B3-DDB46E18308C}" srcOrd="3" destOrd="0" presId="urn:microsoft.com/office/officeart/2008/layout/RadialCluster"/>
    <dgm:cxn modelId="{DB4AA258-AD69-4DC9-A617-93F83E55235F}" type="presParOf" srcId="{FC0493B6-F066-49DD-9D7F-EFA6FF1E471C}" destId="{21830D52-6562-4147-9D42-9C9E14444235}" srcOrd="4" destOrd="0" presId="urn:microsoft.com/office/officeart/2008/layout/RadialCluster"/>
    <dgm:cxn modelId="{E68F7CE8-3950-4572-9FF8-EA2ABC3ECB6F}" type="presParOf" srcId="{FC0493B6-F066-49DD-9D7F-EFA6FF1E471C}" destId="{871C1BA3-18D5-4517-9B7A-74F0BD05A472}" srcOrd="5" destOrd="0" presId="urn:microsoft.com/office/officeart/2008/layout/RadialCluster"/>
    <dgm:cxn modelId="{AD095952-0FAD-4D77-818A-5728DE471D92}" type="presParOf" srcId="{FC0493B6-F066-49DD-9D7F-EFA6FF1E471C}" destId="{61AB01B7-D149-4161-9BDC-21FFA52A85D3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7ECBC6-C083-4C38-B356-E1CE27E6271D}" type="doc">
      <dgm:prSet loTypeId="urn:microsoft.com/office/officeart/2008/layout/RadialCluster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DDDD093-D53A-451F-86EA-F7F9C96B6736}">
      <dgm:prSet phldrT="[Text]"/>
      <dgm:spPr>
        <a:noFill/>
        <a:ln w="85725">
          <a:solidFill>
            <a:schemeClr val="tx1"/>
          </a:solidFill>
        </a:ln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تصنيف العضلات </a:t>
          </a:r>
          <a:endParaRPr lang="en-GB" baseline="0" dirty="0">
            <a:solidFill>
              <a:schemeClr val="tx1"/>
            </a:solidFill>
          </a:endParaRPr>
        </a:p>
      </dgm:t>
    </dgm:pt>
    <dgm:pt modelId="{FA0B43FE-C688-4999-B4BA-BC8C62625A0F}" type="parTrans" cxnId="{20A120BC-A172-4EC2-8DD5-805BA82FA7B4}">
      <dgm:prSet/>
      <dgm:spPr/>
      <dgm:t>
        <a:bodyPr/>
        <a:lstStyle/>
        <a:p>
          <a:endParaRPr lang="en-GB"/>
        </a:p>
      </dgm:t>
    </dgm:pt>
    <dgm:pt modelId="{E7C6B125-3D6E-45F2-A204-FBB80019D3FA}" type="sibTrans" cxnId="{20A120BC-A172-4EC2-8DD5-805BA82FA7B4}">
      <dgm:prSet/>
      <dgm:spPr/>
      <dgm:t>
        <a:bodyPr/>
        <a:lstStyle/>
        <a:p>
          <a:endParaRPr lang="en-GB"/>
        </a:p>
      </dgm:t>
    </dgm:pt>
    <dgm:pt modelId="{7619F721-7227-4CFB-BDD3-FCCE5E60D0DA}">
      <dgm:prSet phldrT="[Text]"/>
      <dgm:spPr>
        <a:noFill/>
        <a:ln w="85725"/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حسب الشكل </a:t>
          </a:r>
          <a:endParaRPr lang="en-GB" baseline="0" dirty="0">
            <a:solidFill>
              <a:schemeClr val="tx1"/>
            </a:solidFill>
          </a:endParaRPr>
        </a:p>
      </dgm:t>
    </dgm:pt>
    <dgm:pt modelId="{DAE62FC8-E6FC-496F-9BE9-05C0CD7A85A1}" type="parTrans" cxnId="{BA905F9E-A958-42B3-B23F-5B88360C01B8}">
      <dgm:prSet/>
      <dgm:spPr/>
      <dgm:t>
        <a:bodyPr/>
        <a:lstStyle/>
        <a:p>
          <a:endParaRPr lang="en-GB"/>
        </a:p>
      </dgm:t>
    </dgm:pt>
    <dgm:pt modelId="{3671D40F-0125-47D4-A00C-CF8D634800DF}" type="sibTrans" cxnId="{BA905F9E-A958-42B3-B23F-5B88360C01B8}">
      <dgm:prSet/>
      <dgm:spPr/>
      <dgm:t>
        <a:bodyPr/>
        <a:lstStyle/>
        <a:p>
          <a:endParaRPr lang="en-GB"/>
        </a:p>
      </dgm:t>
    </dgm:pt>
    <dgm:pt modelId="{123DE130-4D49-4FC0-B49D-3B8955E009DA}">
      <dgm:prSet phldrT="[Text]"/>
      <dgm:spPr>
        <a:noFill/>
        <a:ln w="85725"/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حسب الوظيفة </a:t>
          </a:r>
          <a:endParaRPr lang="en-GB" baseline="0" dirty="0">
            <a:solidFill>
              <a:schemeClr val="tx1"/>
            </a:solidFill>
          </a:endParaRPr>
        </a:p>
      </dgm:t>
    </dgm:pt>
    <dgm:pt modelId="{16C9E140-7484-44AC-9027-95B4A347FF7D}" type="parTrans" cxnId="{1EF5FCAA-2A3F-40ED-819E-025CD08C49A1}">
      <dgm:prSet/>
      <dgm:spPr/>
      <dgm:t>
        <a:bodyPr/>
        <a:lstStyle/>
        <a:p>
          <a:endParaRPr lang="en-GB"/>
        </a:p>
      </dgm:t>
    </dgm:pt>
    <dgm:pt modelId="{A9C4841B-2CF5-4480-A28C-8BE931019A26}" type="sibTrans" cxnId="{1EF5FCAA-2A3F-40ED-819E-025CD08C49A1}">
      <dgm:prSet/>
      <dgm:spPr/>
      <dgm:t>
        <a:bodyPr/>
        <a:lstStyle/>
        <a:p>
          <a:endParaRPr lang="en-GB"/>
        </a:p>
      </dgm:t>
    </dgm:pt>
    <dgm:pt modelId="{B7EA09E3-7C7E-4422-AD9F-49316545CA30}">
      <dgm:prSet phldrT="[Text]"/>
      <dgm:spPr>
        <a:noFill/>
        <a:ln w="85725"/>
      </dgm:spPr>
      <dgm:t>
        <a:bodyPr/>
        <a:lstStyle/>
        <a:p>
          <a:r>
            <a:rPr lang="ar-AE" baseline="0" dirty="0" smtClean="0">
              <a:solidFill>
                <a:schemeClr val="tx1"/>
              </a:solidFill>
            </a:rPr>
            <a:t>حسب اتجاه الألياف أو الحجم أو المكان </a:t>
          </a:r>
          <a:endParaRPr lang="en-GB" baseline="0" dirty="0">
            <a:solidFill>
              <a:schemeClr val="tx1"/>
            </a:solidFill>
          </a:endParaRPr>
        </a:p>
      </dgm:t>
    </dgm:pt>
    <dgm:pt modelId="{B17AA7C9-FFC7-4F5A-8A12-1751CF487FE3}" type="parTrans" cxnId="{910BDA14-2CAB-4916-B28F-DB97C843157D}">
      <dgm:prSet/>
      <dgm:spPr/>
      <dgm:t>
        <a:bodyPr/>
        <a:lstStyle/>
        <a:p>
          <a:endParaRPr lang="en-GB"/>
        </a:p>
      </dgm:t>
    </dgm:pt>
    <dgm:pt modelId="{EDA3CBB9-B3BA-4115-945C-DEB1EB352A43}" type="sibTrans" cxnId="{910BDA14-2CAB-4916-B28F-DB97C843157D}">
      <dgm:prSet/>
      <dgm:spPr/>
      <dgm:t>
        <a:bodyPr/>
        <a:lstStyle/>
        <a:p>
          <a:endParaRPr lang="en-GB"/>
        </a:p>
      </dgm:t>
    </dgm:pt>
    <dgm:pt modelId="{12052D71-1239-43F7-96F4-B574F4ECB0F6}" type="pres">
      <dgm:prSet presAssocID="{B97ECBC6-C083-4C38-B356-E1CE27E6271D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FC0493B6-F066-49DD-9D7F-EFA6FF1E471C}" type="pres">
      <dgm:prSet presAssocID="{BDDDD093-D53A-451F-86EA-F7F9C96B6736}" presName="singleCycle" presStyleCnt="0"/>
      <dgm:spPr/>
    </dgm:pt>
    <dgm:pt modelId="{2ECA61DC-7B72-4D45-B37B-4A350B90C2C1}" type="pres">
      <dgm:prSet presAssocID="{BDDDD093-D53A-451F-86EA-F7F9C96B6736}" presName="singleCenter" presStyleLbl="node1" presStyleIdx="0" presStyleCnt="4" custLinFactNeighborX="1807" custLinFactNeighborY="-15950">
        <dgm:presLayoutVars>
          <dgm:chMax val="7"/>
          <dgm:chPref val="7"/>
        </dgm:presLayoutVars>
      </dgm:prSet>
      <dgm:spPr/>
      <dgm:t>
        <a:bodyPr/>
        <a:lstStyle/>
        <a:p>
          <a:endParaRPr lang="en-GB"/>
        </a:p>
      </dgm:t>
    </dgm:pt>
    <dgm:pt modelId="{ADD899C4-E262-4A26-9D3F-BD1A82F228D5}" type="pres">
      <dgm:prSet presAssocID="{DAE62FC8-E6FC-496F-9BE9-05C0CD7A85A1}" presName="Name56" presStyleLbl="parChTrans1D2" presStyleIdx="0" presStyleCnt="3"/>
      <dgm:spPr/>
      <dgm:t>
        <a:bodyPr/>
        <a:lstStyle/>
        <a:p>
          <a:endParaRPr lang="en-GB"/>
        </a:p>
      </dgm:t>
    </dgm:pt>
    <dgm:pt modelId="{5173CB09-9C69-43DA-8BCA-39E264B96678}" type="pres">
      <dgm:prSet presAssocID="{7619F721-7227-4CFB-BDD3-FCCE5E60D0DA}" presName="text0" presStyleLbl="node1" presStyleIdx="1" presStyleCnt="4" custScaleX="3015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2A491A-CFBF-4172-87B3-DDB46E18308C}" type="pres">
      <dgm:prSet presAssocID="{16C9E140-7484-44AC-9027-95B4A347FF7D}" presName="Name56" presStyleLbl="parChTrans1D2" presStyleIdx="1" presStyleCnt="3"/>
      <dgm:spPr/>
      <dgm:t>
        <a:bodyPr/>
        <a:lstStyle/>
        <a:p>
          <a:endParaRPr lang="en-GB"/>
        </a:p>
      </dgm:t>
    </dgm:pt>
    <dgm:pt modelId="{21830D52-6562-4147-9D42-9C9E14444235}" type="pres">
      <dgm:prSet presAssocID="{123DE130-4D49-4FC0-B49D-3B8955E009DA}" presName="text0" presStyleLbl="node1" presStyleIdx="2" presStyleCnt="4" custScaleX="272900" custScaleY="13014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71C1BA3-18D5-4517-9B7A-74F0BD05A472}" type="pres">
      <dgm:prSet presAssocID="{B17AA7C9-FFC7-4F5A-8A12-1751CF487FE3}" presName="Name56" presStyleLbl="parChTrans1D2" presStyleIdx="2" presStyleCnt="3"/>
      <dgm:spPr/>
      <dgm:t>
        <a:bodyPr/>
        <a:lstStyle/>
        <a:p>
          <a:endParaRPr lang="en-GB"/>
        </a:p>
      </dgm:t>
    </dgm:pt>
    <dgm:pt modelId="{61AB01B7-D149-4161-9BDC-21FFA52A85D3}" type="pres">
      <dgm:prSet presAssocID="{B7EA09E3-7C7E-4422-AD9F-49316545CA30}" presName="text0" presStyleLbl="node1" presStyleIdx="3" presStyleCnt="4" custScaleX="30371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009F825-B011-4DDB-B12A-7E8F4F7E5DF7}" type="presOf" srcId="{B7EA09E3-7C7E-4422-AD9F-49316545CA30}" destId="{61AB01B7-D149-4161-9BDC-21FFA52A85D3}" srcOrd="0" destOrd="0" presId="urn:microsoft.com/office/officeart/2008/layout/RadialCluster"/>
    <dgm:cxn modelId="{1EF5FCAA-2A3F-40ED-819E-025CD08C49A1}" srcId="{BDDDD093-D53A-451F-86EA-F7F9C96B6736}" destId="{123DE130-4D49-4FC0-B49D-3B8955E009DA}" srcOrd="1" destOrd="0" parTransId="{16C9E140-7484-44AC-9027-95B4A347FF7D}" sibTransId="{A9C4841B-2CF5-4480-A28C-8BE931019A26}"/>
    <dgm:cxn modelId="{BA905F9E-A958-42B3-B23F-5B88360C01B8}" srcId="{BDDDD093-D53A-451F-86EA-F7F9C96B6736}" destId="{7619F721-7227-4CFB-BDD3-FCCE5E60D0DA}" srcOrd="0" destOrd="0" parTransId="{DAE62FC8-E6FC-496F-9BE9-05C0CD7A85A1}" sibTransId="{3671D40F-0125-47D4-A00C-CF8D634800DF}"/>
    <dgm:cxn modelId="{434BB6AE-C732-486A-BE92-32E7AECBC8DB}" type="presOf" srcId="{123DE130-4D49-4FC0-B49D-3B8955E009DA}" destId="{21830D52-6562-4147-9D42-9C9E14444235}" srcOrd="0" destOrd="0" presId="urn:microsoft.com/office/officeart/2008/layout/RadialCluster"/>
    <dgm:cxn modelId="{910BDA14-2CAB-4916-B28F-DB97C843157D}" srcId="{BDDDD093-D53A-451F-86EA-F7F9C96B6736}" destId="{B7EA09E3-7C7E-4422-AD9F-49316545CA30}" srcOrd="2" destOrd="0" parTransId="{B17AA7C9-FFC7-4F5A-8A12-1751CF487FE3}" sibTransId="{EDA3CBB9-B3BA-4115-945C-DEB1EB352A43}"/>
    <dgm:cxn modelId="{F84EA638-45BA-4A1C-9601-FD5B2C36AF16}" type="presOf" srcId="{7619F721-7227-4CFB-BDD3-FCCE5E60D0DA}" destId="{5173CB09-9C69-43DA-8BCA-39E264B96678}" srcOrd="0" destOrd="0" presId="urn:microsoft.com/office/officeart/2008/layout/RadialCluster"/>
    <dgm:cxn modelId="{2EBFEF82-4922-4B67-AC8E-49C45F287C12}" type="presOf" srcId="{DAE62FC8-E6FC-496F-9BE9-05C0CD7A85A1}" destId="{ADD899C4-E262-4A26-9D3F-BD1A82F228D5}" srcOrd="0" destOrd="0" presId="urn:microsoft.com/office/officeart/2008/layout/RadialCluster"/>
    <dgm:cxn modelId="{6F32C82C-ADAC-4551-893C-533589043D65}" type="presOf" srcId="{B17AA7C9-FFC7-4F5A-8A12-1751CF487FE3}" destId="{871C1BA3-18D5-4517-9B7A-74F0BD05A472}" srcOrd="0" destOrd="0" presId="urn:microsoft.com/office/officeart/2008/layout/RadialCluster"/>
    <dgm:cxn modelId="{1A2CFA56-3091-462E-B4AD-D79E6865C2E7}" type="presOf" srcId="{BDDDD093-D53A-451F-86EA-F7F9C96B6736}" destId="{2ECA61DC-7B72-4D45-B37B-4A350B90C2C1}" srcOrd="0" destOrd="0" presId="urn:microsoft.com/office/officeart/2008/layout/RadialCluster"/>
    <dgm:cxn modelId="{85E33CDE-7813-4BD5-8BAA-1F01956A1D0C}" type="presOf" srcId="{16C9E140-7484-44AC-9027-95B4A347FF7D}" destId="{1E2A491A-CFBF-4172-87B3-DDB46E18308C}" srcOrd="0" destOrd="0" presId="urn:microsoft.com/office/officeart/2008/layout/RadialCluster"/>
    <dgm:cxn modelId="{20A120BC-A172-4EC2-8DD5-805BA82FA7B4}" srcId="{B97ECBC6-C083-4C38-B356-E1CE27E6271D}" destId="{BDDDD093-D53A-451F-86EA-F7F9C96B6736}" srcOrd="0" destOrd="0" parTransId="{FA0B43FE-C688-4999-B4BA-BC8C62625A0F}" sibTransId="{E7C6B125-3D6E-45F2-A204-FBB80019D3FA}"/>
    <dgm:cxn modelId="{966C0B42-D6EA-45F1-A1F7-5E1E8A3E5186}" type="presOf" srcId="{B97ECBC6-C083-4C38-B356-E1CE27E6271D}" destId="{12052D71-1239-43F7-96F4-B574F4ECB0F6}" srcOrd="0" destOrd="0" presId="urn:microsoft.com/office/officeart/2008/layout/RadialCluster"/>
    <dgm:cxn modelId="{C87F68F6-2EA8-4989-9BF7-C4C11C9056DD}" type="presParOf" srcId="{12052D71-1239-43F7-96F4-B574F4ECB0F6}" destId="{FC0493B6-F066-49DD-9D7F-EFA6FF1E471C}" srcOrd="0" destOrd="0" presId="urn:microsoft.com/office/officeart/2008/layout/RadialCluster"/>
    <dgm:cxn modelId="{DAE1C1B2-351C-461B-9B5B-72EBFF1EA4A9}" type="presParOf" srcId="{FC0493B6-F066-49DD-9D7F-EFA6FF1E471C}" destId="{2ECA61DC-7B72-4D45-B37B-4A350B90C2C1}" srcOrd="0" destOrd="0" presId="urn:microsoft.com/office/officeart/2008/layout/RadialCluster"/>
    <dgm:cxn modelId="{1347A7FB-7925-49D7-8316-D68231F3C5BC}" type="presParOf" srcId="{FC0493B6-F066-49DD-9D7F-EFA6FF1E471C}" destId="{ADD899C4-E262-4A26-9D3F-BD1A82F228D5}" srcOrd="1" destOrd="0" presId="urn:microsoft.com/office/officeart/2008/layout/RadialCluster"/>
    <dgm:cxn modelId="{5955912D-9D93-452C-95D0-9E97EDA310FD}" type="presParOf" srcId="{FC0493B6-F066-49DD-9D7F-EFA6FF1E471C}" destId="{5173CB09-9C69-43DA-8BCA-39E264B96678}" srcOrd="2" destOrd="0" presId="urn:microsoft.com/office/officeart/2008/layout/RadialCluster"/>
    <dgm:cxn modelId="{DE7196C7-EB42-4163-A56B-449212CB17ED}" type="presParOf" srcId="{FC0493B6-F066-49DD-9D7F-EFA6FF1E471C}" destId="{1E2A491A-CFBF-4172-87B3-DDB46E18308C}" srcOrd="3" destOrd="0" presId="urn:microsoft.com/office/officeart/2008/layout/RadialCluster"/>
    <dgm:cxn modelId="{21EA2DCB-8C86-44D5-B499-5D974C61EA16}" type="presParOf" srcId="{FC0493B6-F066-49DD-9D7F-EFA6FF1E471C}" destId="{21830D52-6562-4147-9D42-9C9E14444235}" srcOrd="4" destOrd="0" presId="urn:microsoft.com/office/officeart/2008/layout/RadialCluster"/>
    <dgm:cxn modelId="{2955573F-CA55-4F9B-B671-497230FC4B27}" type="presParOf" srcId="{FC0493B6-F066-49DD-9D7F-EFA6FF1E471C}" destId="{871C1BA3-18D5-4517-9B7A-74F0BD05A472}" srcOrd="5" destOrd="0" presId="urn:microsoft.com/office/officeart/2008/layout/RadialCluster"/>
    <dgm:cxn modelId="{67FD328F-5FCC-489C-8D01-F55938617C92}" type="presParOf" srcId="{FC0493B6-F066-49DD-9D7F-EFA6FF1E471C}" destId="{61AB01B7-D149-4161-9BDC-21FFA52A85D3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CA61DC-7B72-4D45-B37B-4A350B90C2C1}">
      <dsp:nvSpPr>
        <dsp:cNvPr id="0" name=""/>
        <dsp:cNvSpPr/>
      </dsp:nvSpPr>
      <dsp:spPr>
        <a:xfrm>
          <a:off x="3581387" y="1371579"/>
          <a:ext cx="1357788" cy="1357788"/>
        </a:xfrm>
        <a:prstGeom prst="roundRect">
          <a:avLst/>
        </a:prstGeom>
        <a:noFill/>
        <a:ln w="857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800" kern="1200" baseline="0" dirty="0" smtClean="0">
              <a:solidFill>
                <a:schemeClr val="tx1"/>
              </a:solidFill>
            </a:rPr>
            <a:t>أنواع العضلات </a:t>
          </a:r>
          <a:endParaRPr lang="en-GB" sz="2800" kern="1200" baseline="0" dirty="0">
            <a:solidFill>
              <a:schemeClr val="tx1"/>
            </a:solidFill>
          </a:endParaRPr>
        </a:p>
      </dsp:txBody>
      <dsp:txXfrm>
        <a:off x="3647669" y="1437861"/>
        <a:ext cx="1225224" cy="1225224"/>
      </dsp:txXfrm>
    </dsp:sp>
    <dsp:sp modelId="{ADD899C4-E262-4A26-9D3F-BD1A82F228D5}">
      <dsp:nvSpPr>
        <dsp:cNvPr id="0" name=""/>
        <dsp:cNvSpPr/>
      </dsp:nvSpPr>
      <dsp:spPr>
        <a:xfrm rot="16017733">
          <a:off x="4072968" y="1228109"/>
          <a:ext cx="28734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34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73CB09-9C69-43DA-8BCA-39E264B96678}">
      <dsp:nvSpPr>
        <dsp:cNvPr id="0" name=""/>
        <dsp:cNvSpPr/>
      </dsp:nvSpPr>
      <dsp:spPr>
        <a:xfrm>
          <a:off x="2813286" y="174921"/>
          <a:ext cx="2743201" cy="909718"/>
        </a:xfrm>
        <a:prstGeom prst="roundRect">
          <a:avLst/>
        </a:prstGeom>
        <a:noFill/>
        <a:ln w="857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500" kern="1200" baseline="0" dirty="0" smtClean="0">
              <a:solidFill>
                <a:schemeClr val="tx1"/>
              </a:solidFill>
            </a:rPr>
            <a:t>العضلات الهيكلية (المخططة أو الإرادية )</a:t>
          </a:r>
          <a:endParaRPr lang="en-GB" sz="2500" kern="1200" baseline="0" dirty="0">
            <a:solidFill>
              <a:schemeClr val="tx1"/>
            </a:solidFill>
          </a:endParaRPr>
        </a:p>
      </dsp:txBody>
      <dsp:txXfrm>
        <a:off x="2857695" y="219330"/>
        <a:ext cx="2654383" cy="820900"/>
      </dsp:txXfrm>
    </dsp:sp>
    <dsp:sp modelId="{1E2A491A-CFBF-4172-87B3-DDB46E18308C}">
      <dsp:nvSpPr>
        <dsp:cNvPr id="0" name=""/>
        <dsp:cNvSpPr/>
      </dsp:nvSpPr>
      <dsp:spPr>
        <a:xfrm rot="2677305">
          <a:off x="4847541" y="2943771"/>
          <a:ext cx="63582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582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830D52-6562-4147-9D42-9C9E14444235}">
      <dsp:nvSpPr>
        <dsp:cNvPr id="0" name=""/>
        <dsp:cNvSpPr/>
      </dsp:nvSpPr>
      <dsp:spPr>
        <a:xfrm>
          <a:off x="4750266" y="3167078"/>
          <a:ext cx="2482621" cy="1183962"/>
        </a:xfrm>
        <a:prstGeom prst="roundRect">
          <a:avLst/>
        </a:prstGeom>
        <a:noFill/>
        <a:ln w="857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8740" tIns="78740" rIns="78740" bIns="7874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100" kern="1200" baseline="0" dirty="0" smtClean="0">
              <a:solidFill>
                <a:schemeClr val="tx1"/>
              </a:solidFill>
            </a:rPr>
            <a:t>العضلات الملساء (اللا إرادية)</a:t>
          </a:r>
          <a:endParaRPr lang="en-GB" sz="3100" kern="1200" baseline="0" dirty="0">
            <a:solidFill>
              <a:schemeClr val="tx1"/>
            </a:solidFill>
          </a:endParaRPr>
        </a:p>
      </dsp:txBody>
      <dsp:txXfrm>
        <a:off x="4808062" y="3224874"/>
        <a:ext cx="2367029" cy="1068370"/>
      </dsp:txXfrm>
    </dsp:sp>
    <dsp:sp modelId="{871C1BA3-18D5-4517-9B7A-74F0BD05A472}">
      <dsp:nvSpPr>
        <dsp:cNvPr id="0" name=""/>
        <dsp:cNvSpPr/>
      </dsp:nvSpPr>
      <dsp:spPr>
        <a:xfrm rot="8265980">
          <a:off x="2756158" y="2985492"/>
          <a:ext cx="9483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4831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AB01B7-D149-4161-9BDC-21FFA52A85D3}">
      <dsp:nvSpPr>
        <dsp:cNvPr id="0" name=""/>
        <dsp:cNvSpPr/>
      </dsp:nvSpPr>
      <dsp:spPr>
        <a:xfrm>
          <a:off x="996711" y="3304200"/>
          <a:ext cx="2762969" cy="909718"/>
        </a:xfrm>
        <a:prstGeom prst="roundRect">
          <a:avLst/>
        </a:prstGeom>
        <a:noFill/>
        <a:ln w="857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500" kern="1200" baseline="0" dirty="0" smtClean="0">
              <a:solidFill>
                <a:schemeClr val="tx1"/>
              </a:solidFill>
            </a:rPr>
            <a:t>العضلات القلبية</a:t>
          </a:r>
          <a:endParaRPr lang="en-GB" sz="3500" kern="1200" baseline="0" dirty="0">
            <a:solidFill>
              <a:schemeClr val="tx1"/>
            </a:solidFill>
          </a:endParaRPr>
        </a:p>
      </dsp:txBody>
      <dsp:txXfrm>
        <a:off x="1041120" y="3348609"/>
        <a:ext cx="2674151" cy="8209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CA61DC-7B72-4D45-B37B-4A350B90C2C1}">
      <dsp:nvSpPr>
        <dsp:cNvPr id="0" name=""/>
        <dsp:cNvSpPr/>
      </dsp:nvSpPr>
      <dsp:spPr>
        <a:xfrm>
          <a:off x="3581387" y="1371579"/>
          <a:ext cx="1357788" cy="1357788"/>
        </a:xfrm>
        <a:prstGeom prst="roundRect">
          <a:avLst/>
        </a:prstGeom>
        <a:noFill/>
        <a:ln w="85725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800" kern="1200" baseline="0" dirty="0" smtClean="0">
              <a:solidFill>
                <a:schemeClr val="tx1"/>
              </a:solidFill>
            </a:rPr>
            <a:t>تصنيف العضلات </a:t>
          </a:r>
          <a:endParaRPr lang="en-GB" sz="2800" kern="1200" baseline="0" dirty="0">
            <a:solidFill>
              <a:schemeClr val="tx1"/>
            </a:solidFill>
          </a:endParaRPr>
        </a:p>
      </dsp:txBody>
      <dsp:txXfrm>
        <a:off x="3647669" y="1437861"/>
        <a:ext cx="1225224" cy="1225224"/>
      </dsp:txXfrm>
    </dsp:sp>
    <dsp:sp modelId="{ADD899C4-E262-4A26-9D3F-BD1A82F228D5}">
      <dsp:nvSpPr>
        <dsp:cNvPr id="0" name=""/>
        <dsp:cNvSpPr/>
      </dsp:nvSpPr>
      <dsp:spPr>
        <a:xfrm rot="16017733">
          <a:off x="4072968" y="1228109"/>
          <a:ext cx="287342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87342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73CB09-9C69-43DA-8BCA-39E264B96678}">
      <dsp:nvSpPr>
        <dsp:cNvPr id="0" name=""/>
        <dsp:cNvSpPr/>
      </dsp:nvSpPr>
      <dsp:spPr>
        <a:xfrm>
          <a:off x="2813286" y="174921"/>
          <a:ext cx="2743201" cy="909718"/>
        </a:xfrm>
        <a:prstGeom prst="roundRect">
          <a:avLst/>
        </a:prstGeom>
        <a:noFill/>
        <a:ln w="857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500" kern="1200" baseline="0" dirty="0" smtClean="0">
              <a:solidFill>
                <a:schemeClr val="tx1"/>
              </a:solidFill>
            </a:rPr>
            <a:t>حسب الشكل </a:t>
          </a:r>
          <a:endParaRPr lang="en-GB" sz="3500" kern="1200" baseline="0" dirty="0">
            <a:solidFill>
              <a:schemeClr val="tx1"/>
            </a:solidFill>
          </a:endParaRPr>
        </a:p>
      </dsp:txBody>
      <dsp:txXfrm>
        <a:off x="2857695" y="219330"/>
        <a:ext cx="2654383" cy="820900"/>
      </dsp:txXfrm>
    </dsp:sp>
    <dsp:sp modelId="{1E2A491A-CFBF-4172-87B3-DDB46E18308C}">
      <dsp:nvSpPr>
        <dsp:cNvPr id="0" name=""/>
        <dsp:cNvSpPr/>
      </dsp:nvSpPr>
      <dsp:spPr>
        <a:xfrm rot="2677305">
          <a:off x="4847541" y="2943771"/>
          <a:ext cx="635821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635821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830D52-6562-4147-9D42-9C9E14444235}">
      <dsp:nvSpPr>
        <dsp:cNvPr id="0" name=""/>
        <dsp:cNvSpPr/>
      </dsp:nvSpPr>
      <dsp:spPr>
        <a:xfrm>
          <a:off x="4750266" y="3167078"/>
          <a:ext cx="2482621" cy="1183962"/>
        </a:xfrm>
        <a:prstGeom prst="roundRect">
          <a:avLst/>
        </a:prstGeom>
        <a:noFill/>
        <a:ln w="857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0" tIns="88900" rIns="88900" bIns="8890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3500" kern="1200" baseline="0" dirty="0" smtClean="0">
              <a:solidFill>
                <a:schemeClr val="tx1"/>
              </a:solidFill>
            </a:rPr>
            <a:t>حسب الوظيفة </a:t>
          </a:r>
          <a:endParaRPr lang="en-GB" sz="3500" kern="1200" baseline="0" dirty="0">
            <a:solidFill>
              <a:schemeClr val="tx1"/>
            </a:solidFill>
          </a:endParaRPr>
        </a:p>
      </dsp:txBody>
      <dsp:txXfrm>
        <a:off x="4808062" y="3224874"/>
        <a:ext cx="2367029" cy="1068370"/>
      </dsp:txXfrm>
    </dsp:sp>
    <dsp:sp modelId="{871C1BA3-18D5-4517-9B7A-74F0BD05A472}">
      <dsp:nvSpPr>
        <dsp:cNvPr id="0" name=""/>
        <dsp:cNvSpPr/>
      </dsp:nvSpPr>
      <dsp:spPr>
        <a:xfrm rot="8265980">
          <a:off x="2756158" y="2985492"/>
          <a:ext cx="948315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948315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AB01B7-D149-4161-9BDC-21FFA52A85D3}">
      <dsp:nvSpPr>
        <dsp:cNvPr id="0" name=""/>
        <dsp:cNvSpPr/>
      </dsp:nvSpPr>
      <dsp:spPr>
        <a:xfrm>
          <a:off x="996711" y="3304200"/>
          <a:ext cx="2762969" cy="909718"/>
        </a:xfrm>
        <a:prstGeom prst="roundRect">
          <a:avLst/>
        </a:prstGeom>
        <a:noFill/>
        <a:ln w="85725" cap="flat" cmpd="sng" algn="ctr">
          <a:solidFill>
            <a:scrgbClr r="0" g="0" b="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0" tIns="63500" rIns="63500" bIns="6350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AE" sz="2500" kern="1200" baseline="0" dirty="0" smtClean="0">
              <a:solidFill>
                <a:schemeClr val="tx1"/>
              </a:solidFill>
            </a:rPr>
            <a:t>حسب اتجاه الألياف أو الحجم أو المكان </a:t>
          </a:r>
          <a:endParaRPr lang="en-GB" sz="2500" kern="1200" baseline="0" dirty="0">
            <a:solidFill>
              <a:schemeClr val="tx1"/>
            </a:solidFill>
          </a:endParaRPr>
        </a:p>
      </dsp:txBody>
      <dsp:txXfrm>
        <a:off x="1041120" y="3348609"/>
        <a:ext cx="2674151" cy="8209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5227B59-8D5C-438D-BEBB-6E647692576F}" type="datetimeFigureOut">
              <a:rPr lang="ar-SA" smtClean="0"/>
              <a:t>27/07/38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2512F5A6-2837-48B3-8FEA-AA3FBCCB21D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97430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2F5A6-2837-48B3-8FEA-AA3FBCCB21D0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21400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2F5A6-2837-48B3-8FEA-AA3FBCCB21D0}" type="slidenum">
              <a:rPr lang="ar-SA" smtClean="0"/>
              <a:t>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294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2F5A6-2837-48B3-8FEA-AA3FBCCB21D0}" type="slidenum">
              <a:rPr lang="ar-SA" smtClean="0"/>
              <a:t>3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31711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2F5A6-2837-48B3-8FEA-AA3FBCCB21D0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2808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2F5A6-2837-48B3-8FEA-AA3FBCCB21D0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84697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12F5A6-2837-48B3-8FEA-AA3FBCCB21D0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59119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44450">
            <a:solidFill>
              <a:schemeClr val="accent1">
                <a:lumMod val="50000"/>
              </a:schemeClr>
            </a:solidFill>
          </a:ln>
        </p:spPr>
        <p:txBody>
          <a:bodyPr/>
          <a:lstStyle/>
          <a:p>
            <a:r>
              <a:rPr lang="ar-AE" dirty="0" smtClean="0">
                <a:solidFill>
                  <a:schemeClr val="accent1"/>
                </a:solidFill>
              </a:rPr>
              <a:t>الهيكل العضلي 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AE" dirty="0" smtClean="0"/>
              <a:t>علم النفس الحيوي 1(نفس 365)</a:t>
            </a:r>
          </a:p>
          <a:p>
            <a:endParaRPr lang="ar-AE" dirty="0"/>
          </a:p>
          <a:p>
            <a:r>
              <a:rPr lang="ar-AE" dirty="0" smtClean="0"/>
              <a:t>د.سمية النجاشي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79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العضلات الهيكلية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تتكون من ألياف طويلة عديدة الأنوية .</a:t>
            </a:r>
          </a:p>
          <a:p>
            <a:pPr algn="r" rtl="1"/>
            <a:r>
              <a:rPr lang="ar-AE" dirty="0" smtClean="0"/>
              <a:t>تتكون من خطوط مضيئة ومعتمة بشكل متبادل </a:t>
            </a:r>
          </a:p>
          <a:p>
            <a:pPr algn="r" rtl="1"/>
            <a:r>
              <a:rPr lang="ar-AE" dirty="0" smtClean="0"/>
              <a:t>تتحرك إراديا ،وقد تتحرك لا إراديا ،متى ؟</a:t>
            </a:r>
          </a:p>
          <a:p>
            <a:pPr algn="r" rtl="1"/>
            <a:r>
              <a:rPr lang="ar-AE" dirty="0" smtClean="0"/>
              <a:t>سريعة الإنهاك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77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العضلات اللاإرادية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أليافها قصيرة مغزلية الشكل وحيدة النواة </a:t>
            </a:r>
          </a:p>
          <a:p>
            <a:pPr algn="r" rtl="1"/>
            <a:r>
              <a:rPr lang="ar-AE" dirty="0" smtClean="0"/>
              <a:t>غير مخططة (ملساء)</a:t>
            </a:r>
          </a:p>
          <a:p>
            <a:pPr algn="r" rtl="1"/>
            <a:r>
              <a:rPr lang="ar-AE" dirty="0" smtClean="0"/>
              <a:t>حركتها لا إرادية </a:t>
            </a:r>
          </a:p>
          <a:p>
            <a:pPr algn="r" rtl="1"/>
            <a:r>
              <a:rPr lang="ar-AE" dirty="0" smtClean="0"/>
              <a:t>لا تنهك بسرعة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77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العضلات القلبية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أليافها قصيرة أسطوانية متفرعة .</a:t>
            </a:r>
          </a:p>
          <a:p>
            <a:pPr algn="r" rtl="1"/>
            <a:r>
              <a:rPr lang="ar-AE" dirty="0" smtClean="0"/>
              <a:t>تحتوي على نواة واحدة </a:t>
            </a:r>
          </a:p>
          <a:p>
            <a:pPr algn="r" rtl="1"/>
            <a:r>
              <a:rPr lang="ar-AE" dirty="0" smtClean="0"/>
              <a:t>مخططة توجد بينها أقراص كي تسهل نقل السيال العصبي ومن ثم انقباض القلب .</a:t>
            </a:r>
          </a:p>
          <a:p>
            <a:pPr algn="r" rtl="1"/>
            <a:r>
              <a:rPr lang="ar-AE" dirty="0" smtClean="0"/>
              <a:t>لا تنهك بسهولة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77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المظهر الخارجي للعضلة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تتكون العضلة من :</a:t>
            </a:r>
          </a:p>
          <a:p>
            <a:pPr lvl="1" algn="r" rtl="1"/>
            <a:r>
              <a:rPr lang="ar-AE" dirty="0" smtClean="0"/>
              <a:t>بطن العضلة </a:t>
            </a:r>
          </a:p>
          <a:p>
            <a:pPr lvl="1" algn="r" rtl="1"/>
            <a:r>
              <a:rPr lang="ar-AE" dirty="0" smtClean="0"/>
              <a:t>أوتار تربط العضلات ببعضها وتربطها بالعظام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77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تصنيف العضلات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11873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744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التصنيف حسب الشكل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عضلات مغزلية (مثل العضلات الملساء)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عضلات دائرية (مثل عضلات الفم والجفنين والمثانة)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ع</a:t>
            </a:r>
            <a:r>
              <a:rPr lang="ar-SA" dirty="0" smtClean="0"/>
              <a:t>ض</a:t>
            </a:r>
            <a:r>
              <a:rPr lang="ar-AE" dirty="0" smtClean="0"/>
              <a:t>لات مستقيمة (مثل عضلات الكتف)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عضلات سطحية (مثل عضلة الصدغين)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عضلات مثلثة 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عضلات الحجاب الحاجز ،وهي عضلات متسعة عريضة.</a:t>
            </a:r>
          </a:p>
          <a:p>
            <a:pPr marL="514350" indent="-514350" algn="just" rtl="1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تصنيف العضلات حسب الوظيفة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العضلات المثنية (مثلا العضلة التي تثني الساعد للعضد)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عضلات باسطة (كالعضلة الدالية التي تمد الذراع للأمام)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العضلات المقربة (مثل العضلة الظهرية التي تسحب الذراع للأعلى والخلف)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عضلات مبعدة (مثل إبعاد اللسان إلى الخارج)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عضلات ساحبة (مثل سحب اللسان إلى الداخل )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عضلات رافعة (مثل رفع الفك السفلي لإغلاق الفم)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عضلات خافضة 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الدوارات : تدير الأعضاء نحو الأسفل 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الباطحات : تدير الأعضاء نحو الأعلى 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عضلات موترة (مثل شد الطبلة)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عضلات مضيقة 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عضلات موسعة (معظمها غير هيكيلية)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عضلات عاصرة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67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الانقباض العضلي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dirty="0" smtClean="0"/>
              <a:t>تعمل مع العضلات عدة أجهزة هي :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الهيكل العظمي :</a:t>
            </a:r>
          </a:p>
          <a:p>
            <a:pPr marL="914400" lvl="1" indent="-514350" algn="just" rtl="1">
              <a:buFont typeface="+mj-lt"/>
              <a:buAutoNum type="arabicPeriod"/>
            </a:pPr>
            <a:r>
              <a:rPr lang="ar-AE" dirty="0" smtClean="0"/>
              <a:t>يشكل أماكن اتصال العضلات </a:t>
            </a:r>
          </a:p>
          <a:p>
            <a:pPr marL="914400" lvl="1" indent="-514350" algn="just" rtl="1">
              <a:buFont typeface="+mj-lt"/>
              <a:buAutoNum type="arabicPeriod"/>
            </a:pPr>
            <a:r>
              <a:rPr lang="ar-AE" dirty="0" smtClean="0"/>
              <a:t>دعامة للأطراف 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الجهاز العصبي : يرسل سيالات عصبية للعضلات لتنبسط وتنقبض 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الهيكل العضلي : يحوي عضلات إرادية ولا إرادية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950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الانقباض العضلي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الليفة العضلية مشحونة بشحنة موجبة من الخارج ،بحسب الفرق في تركيز الأيونات بين الداخل والخارج . مثل أيونات الصوديوم الموجبة تكون أكثر في الخارج 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المحاور العصبية التي تخرج من المخ والحبل الشوكي تنتهي بنهايات متشعبة ،في طرف كل منها زر طرفي يحتوي على حويصلات (أكياس شبكية).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تلتصق الأزرة الطرفية بالألياف العضلية.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عند انبعاث سيالات عصبية في المحور يتأثر الزر الطرفي فتطلق الأكياس الشبكية مواد ناقلة (أسيتيل كولين).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يغير الأسيتيل كولين نفاذية الغشاء الليفي فيدخل الصوديوم (وهو أيون موجب) إلى داخلي الليف العضلي.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يصبح داخل الليف العضلي موجبا (حالة استقطاب) وتنقبض العضلة .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AE" dirty="0" smtClean="0"/>
              <a:t>يعيد أنزيم كولين ستريز العضلة لوضعها الأصلي عن طريق تحليل اسيتيل كولين إلى كولين وحمض الخليك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497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>
            <a:normAutofit/>
          </a:bodyPr>
          <a:lstStyle/>
          <a:p>
            <a:r>
              <a:rPr lang="ar-AE" dirty="0" smtClean="0"/>
              <a:t>آلية انقباض العضلات فرضية الخيوط </a:t>
            </a:r>
            <a:r>
              <a:rPr lang="ar-AE" dirty="0" smtClean="0"/>
              <a:t>المنزلقة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dirty="0" smtClean="0"/>
              <a:t>تنقبض الليفات العضلية بسبب انزلاق خيوط الأكتين والميوسين فوق بعضها . من خلال روابط تربطها وتشد خيوط الأكتين .</a:t>
            </a:r>
          </a:p>
          <a:p>
            <a:pPr marL="0" indent="0" algn="just" rtl="1">
              <a:buNone/>
            </a:pPr>
            <a:r>
              <a:rPr lang="ar-AE" b="1" u="sng" dirty="0" smtClean="0"/>
              <a:t>عيوب الفرضية :</a:t>
            </a:r>
          </a:p>
          <a:p>
            <a:pPr marL="0" indent="0" algn="just" rtl="1">
              <a:buNone/>
            </a:pPr>
            <a:r>
              <a:rPr lang="ar-AE" dirty="0" smtClean="0"/>
              <a:t>تستطيع تفسير حركة العضلات الهيكلية لكنها لا تستطيع تفسير حركة العضلات الملساء التي تختلف خيوطها عن خيوط العضلات الهيكلية.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186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أهداف المحاضرة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التعريف بوظائف العضلات </a:t>
            </a:r>
          </a:p>
          <a:p>
            <a:pPr algn="r" rtl="1"/>
            <a:r>
              <a:rPr lang="ar-AE" dirty="0" smtClean="0"/>
              <a:t>التعريف بتركيب العضلات </a:t>
            </a:r>
          </a:p>
          <a:p>
            <a:pPr algn="r" rtl="1"/>
            <a:r>
              <a:rPr lang="ar-AE" smtClean="0"/>
              <a:t>التعريف بآلية الحركة في العضلات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238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قوانين الوحدة الحركية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AE" dirty="0" smtClean="0"/>
              <a:t>قانون الكل أو اللا شيء </a:t>
            </a:r>
            <a:r>
              <a:rPr lang="en-GB" dirty="0" smtClean="0"/>
              <a:t>(All-or-none Law)</a:t>
            </a:r>
          </a:p>
          <a:p>
            <a:pPr algn="just" rtl="1"/>
            <a:r>
              <a:rPr lang="ar-AE" dirty="0" smtClean="0"/>
              <a:t>لكل وحدة قابلية خاصة للاستجابة .</a:t>
            </a:r>
          </a:p>
          <a:p>
            <a:pPr marL="0" indent="0" algn="just" rtl="1">
              <a:buNone/>
            </a:pPr>
            <a:r>
              <a:rPr lang="ar-AE" dirty="0" smtClean="0"/>
              <a:t> فإن كان المثير ضعيفا فلا تتحرك سوى وحدات قليلة في العضلة ،وكلما زادت قوة المثير زاد عدد الوحدات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186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آلية حركة العضلات مورفولوجيا (خارجيا)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AE" dirty="0" smtClean="0"/>
              <a:t>لحركة العضلات تكون هناك عضلة قابضة تقابلها عضلة باسطة في الاتجاه المعاكس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186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>
            <a:normAutofit fontScale="90000"/>
          </a:bodyPr>
          <a:lstStyle/>
          <a:p>
            <a:r>
              <a:rPr lang="ar-AE" smtClean="0"/>
              <a:t>لماذا </a:t>
            </a:r>
            <a:r>
              <a:rPr lang="ar-AE" dirty="0" smtClean="0"/>
              <a:t>ينصح الأشخاص ذووا السمنة الزائدة بلعب الرياضة ؟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 rtl="1"/>
            <a:r>
              <a:rPr lang="ar-AE" dirty="0" smtClean="0"/>
              <a:t>حركة العضلات المتوالية تسبب الإجهاد للإنسان . بسبب: </a:t>
            </a:r>
          </a:p>
          <a:p>
            <a:pPr lvl="1" algn="just" rtl="1"/>
            <a:r>
              <a:rPr lang="ar-AE" dirty="0" smtClean="0"/>
              <a:t>عدم قدرة الدم على إيصال أكسجين كاف </a:t>
            </a:r>
          </a:p>
          <a:p>
            <a:pPr lvl="1" algn="just" rtl="1"/>
            <a:r>
              <a:rPr lang="ar-AE" dirty="0" smtClean="0"/>
              <a:t>تراكم حمض اللاكتيك على العضلات .</a:t>
            </a:r>
          </a:p>
          <a:p>
            <a:pPr algn="just" rtl="1"/>
            <a:r>
              <a:rPr lang="ar-AE" dirty="0" smtClean="0"/>
              <a:t>يقوم الجسم بتحويل الجلايكوجين الحيواني الموجود في العضلات إلى جلوكوز ويؤكسده عن طريق التخمير فيتحول إلى طاقة .</a:t>
            </a:r>
          </a:p>
          <a:p>
            <a:pPr algn="just" rtl="1"/>
            <a:r>
              <a:rPr lang="ar-AE" dirty="0" smtClean="0"/>
              <a:t>نظرا لأن طاقة التخمير قليلة ،يشعر الإنسان بالإجهاد ويتوقف حتى يحصل على كمية كافية من الأكسجين .</a:t>
            </a:r>
          </a:p>
          <a:p>
            <a:pPr algn="just" rtl="1"/>
            <a:r>
              <a:rPr lang="ar-AE" dirty="0" smtClean="0"/>
              <a:t>الجلايكوجين الحيواني هي دهون متراكمة وإحراقها يؤدي إلى خفض الوزن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1865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AE" dirty="0" smtClean="0"/>
              <a:t>انتهت المحاضرة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1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الهيكل العضلي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يشكل الهيكل العضلي 40% من وزن الجسم .</a:t>
            </a:r>
          </a:p>
          <a:p>
            <a:pPr marL="0" indent="0" algn="r" rtl="1">
              <a:buNone/>
            </a:pPr>
            <a:r>
              <a:rPr lang="ar-AE" b="1" u="sng" dirty="0" smtClean="0"/>
              <a:t>العضلات هي : </a:t>
            </a:r>
          </a:p>
          <a:p>
            <a:pPr algn="r" rtl="1"/>
            <a:r>
              <a:rPr lang="ar-AE" dirty="0" smtClean="0"/>
              <a:t>مجموعة من الأنسجة العضلية التي تمكن الإنسان من القيام بحركات ميكانيكية والنقل من مكان إلى آخر .</a:t>
            </a:r>
          </a:p>
          <a:p>
            <a:pPr algn="r" rtl="1"/>
            <a:endParaRPr lang="ar-AE" dirty="0"/>
          </a:p>
          <a:p>
            <a:pPr algn="r" rtl="1"/>
            <a:r>
              <a:rPr lang="ar-AE" dirty="0" smtClean="0"/>
              <a:t>عدد العضلات في الجسم حوالي 620 عضلة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77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وظائف العضلات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حركة أحد أعضاء الجسم .</a:t>
            </a:r>
          </a:p>
          <a:p>
            <a:pPr algn="r" rtl="1"/>
            <a:r>
              <a:rPr lang="ar-AE" dirty="0" smtClean="0"/>
              <a:t>الانتقال من مكان لآخر .</a:t>
            </a:r>
          </a:p>
          <a:p>
            <a:pPr algn="r" rtl="1"/>
            <a:r>
              <a:rPr lang="ar-AE" dirty="0" smtClean="0"/>
              <a:t>الدوران (دوران الدم)</a:t>
            </a:r>
          </a:p>
          <a:p>
            <a:pPr algn="r" rtl="1"/>
            <a:r>
              <a:rPr lang="ar-AE" dirty="0" smtClean="0"/>
              <a:t>المحافظة على ضغط الدم في الأوعية الدموية (العضلات الملساء المبطنة لها) </a:t>
            </a:r>
          </a:p>
          <a:p>
            <a:pPr algn="r" rtl="1"/>
            <a:r>
              <a:rPr lang="ar-AE" dirty="0" smtClean="0"/>
              <a:t>المحافظة على وضع الجسم (الجلوس أو الوقوف)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77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تركيب العضلة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AE" dirty="0" smtClean="0"/>
              <a:t>تتركب العضلة من عدد من الخيوط الرفيعة (الألياف العضلية</a:t>
            </a:r>
            <a:r>
              <a:rPr lang="en-GB" dirty="0" smtClean="0"/>
              <a:t>Muscle </a:t>
            </a:r>
            <a:r>
              <a:rPr lang="en-GB" dirty="0" err="1" smtClean="0"/>
              <a:t>Fibers</a:t>
            </a:r>
            <a:r>
              <a:rPr lang="ar-AE" dirty="0"/>
              <a:t> </a:t>
            </a:r>
            <a:r>
              <a:rPr lang="ar-AE" dirty="0" smtClean="0"/>
              <a:t>).</a:t>
            </a:r>
          </a:p>
          <a:p>
            <a:pPr algn="r" rtl="1"/>
            <a:r>
              <a:rPr lang="ar-AE" dirty="0" smtClean="0"/>
              <a:t>كل ليفة عضلية تتألف من : </a:t>
            </a:r>
          </a:p>
          <a:p>
            <a:pPr lvl="1" algn="r" rtl="1"/>
            <a:r>
              <a:rPr lang="ar-AE" dirty="0" smtClean="0"/>
              <a:t>1000 – 2000 لييفة مصفوفة بمحاذاة محور العضلة طوليا .</a:t>
            </a:r>
          </a:p>
          <a:p>
            <a:pPr lvl="1" algn="r" rtl="1"/>
            <a:r>
              <a:rPr lang="ar-AE" dirty="0" smtClean="0"/>
              <a:t>عدد من الأنوية .</a:t>
            </a:r>
          </a:p>
          <a:p>
            <a:pPr lvl="1" algn="r" rtl="1"/>
            <a:r>
              <a:rPr lang="ar-AE" dirty="0" smtClean="0"/>
              <a:t>وتتركب الليفة العضلية من : </a:t>
            </a:r>
          </a:p>
          <a:p>
            <a:pPr lvl="2" algn="r" rtl="1"/>
            <a:r>
              <a:rPr lang="ar-AE" dirty="0" smtClean="0"/>
              <a:t>بروتوبلازما تسمى الساركوبلازما </a:t>
            </a:r>
          </a:p>
          <a:p>
            <a:pPr lvl="2" algn="r" rtl="1"/>
            <a:r>
              <a:rPr lang="ar-AE" dirty="0" smtClean="0"/>
              <a:t>غشاء يحيط بها ويتصل طرفاه بنسيج عضلي داخلي .</a:t>
            </a:r>
          </a:p>
          <a:p>
            <a:pPr lvl="1" algn="r" rtl="1">
              <a:buFont typeface="Courier New" panose="02070309020205020404" pitchFamily="49" charset="0"/>
              <a:buChar char="o"/>
            </a:pPr>
            <a:endParaRPr lang="ar-AE" dirty="0" smtClean="0"/>
          </a:p>
          <a:p>
            <a:pPr lvl="1" algn="r" rtl="1">
              <a:buFont typeface="Courier New" panose="02070309020205020404" pitchFamily="49" charset="0"/>
              <a:buChar char="o"/>
            </a:pPr>
            <a:r>
              <a:rPr lang="ar-AE" dirty="0" smtClean="0"/>
              <a:t>غشاء حول العضل يحيط كل مجموعة من الألياف </a:t>
            </a:r>
          </a:p>
          <a:p>
            <a:pPr lvl="1" algn="r" rtl="1">
              <a:buFont typeface="Courier New" panose="02070309020205020404" pitchFamily="49" charset="0"/>
              <a:buChar char="o"/>
            </a:pPr>
            <a:r>
              <a:rPr lang="ar-AE" dirty="0" smtClean="0"/>
              <a:t>غشاء فوق العضل يحيط العضلة حتى يقلل الاحتكاك أثناء الحركة .</a:t>
            </a:r>
          </a:p>
          <a:p>
            <a:pPr lvl="1" algn="r" rtl="1">
              <a:buFont typeface="Courier New" panose="02070309020205020404" pitchFamily="49" charset="0"/>
              <a:buChar char="o"/>
            </a:pPr>
            <a:r>
              <a:rPr lang="ar-AE" dirty="0" smtClean="0"/>
              <a:t>الحزمة العضلية هي مجموعة من الألياف العضلية .</a:t>
            </a:r>
          </a:p>
        </p:txBody>
      </p:sp>
    </p:spTree>
    <p:extLst>
      <p:ext uri="{BB962C8B-B14F-4D97-AF65-F5344CB8AC3E}">
        <p14:creationId xmlns:p14="http://schemas.microsoft.com/office/powerpoint/2010/main" val="398677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148681"/>
            <a:ext cx="4572000" cy="3429000"/>
          </a:xfrm>
        </p:spPr>
      </p:pic>
    </p:spTree>
    <p:extLst>
      <p:ext uri="{BB962C8B-B14F-4D97-AF65-F5344CB8AC3E}">
        <p14:creationId xmlns:p14="http://schemas.microsoft.com/office/powerpoint/2010/main" val="3284777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>
            <a:normAutofit fontScale="90000"/>
          </a:bodyPr>
          <a:lstStyle/>
          <a:p>
            <a:r>
              <a:rPr lang="ar-AE" dirty="0" smtClean="0"/>
              <a:t>تركيب اللييفة العضلية </a:t>
            </a:r>
            <a:br>
              <a:rPr lang="ar-AE" dirty="0" smtClean="0"/>
            </a:br>
            <a:r>
              <a:rPr lang="fr-FR" dirty="0" err="1" smtClean="0"/>
              <a:t>FIbril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AE" dirty="0" smtClean="0"/>
              <a:t>خيوط رفيعة من بروتين الأكتين (الخيوط الأكتينية) وتوجد داخل أقراص مضيئة تقطعها أغشية الساركومير .</a:t>
            </a:r>
          </a:p>
          <a:p>
            <a:pPr algn="r" rtl="1"/>
            <a:r>
              <a:rPr lang="ar-AE" dirty="0" smtClean="0"/>
              <a:t>خيوط غليظة من بروتين الميوسين (الخيوط الميوسينية) في الأقراص المعتمة ،ويوجد في منتصف الأقراص المعتمة أقراص شبه مضيئة 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77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التركيب الكيميائي للعضلات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AE" dirty="0" smtClean="0"/>
              <a:t>الماء ليعطي العضلة ليونة .</a:t>
            </a:r>
          </a:p>
          <a:p>
            <a:pPr algn="r" rtl="1"/>
            <a:r>
              <a:rPr lang="ar-AE" dirty="0" smtClean="0"/>
              <a:t>البروتينات :</a:t>
            </a:r>
          </a:p>
          <a:p>
            <a:pPr lvl="1" algn="r" rtl="1"/>
            <a:r>
              <a:rPr lang="ar-AE" dirty="0" smtClean="0"/>
              <a:t>الميوسين وهو أكثرها </a:t>
            </a:r>
          </a:p>
          <a:p>
            <a:pPr lvl="1" algn="r" rtl="1"/>
            <a:r>
              <a:rPr lang="ar-AE" dirty="0" smtClean="0"/>
              <a:t>الأكتين </a:t>
            </a:r>
          </a:p>
          <a:p>
            <a:pPr lvl="1" algn="r" rtl="1"/>
            <a:r>
              <a:rPr lang="ar-AE" dirty="0" smtClean="0"/>
              <a:t>التروبوميوسين </a:t>
            </a:r>
          </a:p>
          <a:p>
            <a:pPr algn="r" rtl="1"/>
            <a:r>
              <a:rPr lang="ar-AE" dirty="0" smtClean="0"/>
              <a:t>مواد أخرى :</a:t>
            </a:r>
          </a:p>
          <a:p>
            <a:pPr algn="r" rtl="1"/>
            <a:r>
              <a:rPr lang="ar-AE" dirty="0" smtClean="0"/>
              <a:t>الجلايكوجين الحيواني </a:t>
            </a:r>
          </a:p>
          <a:p>
            <a:pPr algn="r" rtl="1"/>
            <a:r>
              <a:rPr lang="ar-AE" dirty="0" smtClean="0"/>
              <a:t>الأملاح المعدنية : الصوديوم والمغنيسيوم والبوتاسيوم والكالسيوم ...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677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57150">
            <a:solidFill>
              <a:schemeClr val="tx2">
                <a:lumMod val="50000"/>
              </a:schemeClr>
            </a:solidFill>
            <a:prstDash val="solid"/>
          </a:ln>
        </p:spPr>
        <p:txBody>
          <a:bodyPr/>
          <a:lstStyle/>
          <a:p>
            <a:r>
              <a:rPr lang="ar-AE" dirty="0" smtClean="0"/>
              <a:t>أنواع العضلات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499956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677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1140</TotalTime>
  <Words>874</Words>
  <Application>Microsoft Office PowerPoint</Application>
  <PresentationFormat>On-screen Show (4:3)</PresentationFormat>
  <Paragraphs>133</Paragraphs>
  <Slides>23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الهيكل العضلي </vt:lpstr>
      <vt:lpstr>أهداف المحاضرة </vt:lpstr>
      <vt:lpstr>الهيكل العضلي </vt:lpstr>
      <vt:lpstr>وظائف العضلات </vt:lpstr>
      <vt:lpstr>تركيب العضلة </vt:lpstr>
      <vt:lpstr>PowerPoint Presentation</vt:lpstr>
      <vt:lpstr>تركيب اللييفة العضلية  FIbril</vt:lpstr>
      <vt:lpstr>التركيب الكيميائي للعضلات </vt:lpstr>
      <vt:lpstr>أنواع العضلات </vt:lpstr>
      <vt:lpstr>العضلات الهيكلية </vt:lpstr>
      <vt:lpstr>العضلات اللاإرادية </vt:lpstr>
      <vt:lpstr>العضلات القلبية </vt:lpstr>
      <vt:lpstr>المظهر الخارجي للعضلة </vt:lpstr>
      <vt:lpstr>تصنيف العضلات </vt:lpstr>
      <vt:lpstr>التصنيف حسب الشكل </vt:lpstr>
      <vt:lpstr>تصنيف العضلات حسب الوظيفة </vt:lpstr>
      <vt:lpstr>الانقباض العضلي </vt:lpstr>
      <vt:lpstr>الانقباض العضلي </vt:lpstr>
      <vt:lpstr>آلية انقباض العضلات فرضية الخيوط المنزلقة</vt:lpstr>
      <vt:lpstr>قوانين الوحدة الحركية </vt:lpstr>
      <vt:lpstr>آلية حركة العضلات مورفولوجيا (خارجيا)</vt:lpstr>
      <vt:lpstr>لماذا ينصح الأشخاص ذووا السمنة الزائدة بلعب الرياضة ؟</vt:lpstr>
      <vt:lpstr>انتهت المحاضرة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الأنف وحاسة الشم  اللسان وحاسة الذوق </dc:title>
  <dc:creator>Sumyah</dc:creator>
  <cp:lastModifiedBy>Sumyah</cp:lastModifiedBy>
  <cp:revision>39</cp:revision>
  <dcterms:created xsi:type="dcterms:W3CDTF">2006-08-16T00:00:00Z</dcterms:created>
  <dcterms:modified xsi:type="dcterms:W3CDTF">2017-04-23T02:26:19Z</dcterms:modified>
</cp:coreProperties>
</file>