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26645E-CCFD-416D-9E38-E65C7EBF0426}" type="datetimeFigureOut">
              <a:rPr lang="ar-SA" smtClean="0"/>
              <a:t>29/06/39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9AB69B-34A6-4B11-9C06-744954766F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99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0855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357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7473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508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411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28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6078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267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6591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3097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216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294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567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2060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060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84581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16285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2219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225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6233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25498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63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280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5330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1092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60479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82937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4307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6990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2603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86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5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254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9365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693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008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الذاكرة صيرة المدى </a:t>
            </a:r>
            <a:br>
              <a:rPr lang="ar-SA" dirty="0" smtClean="0"/>
            </a:br>
            <a:r>
              <a:rPr lang="ar-SA" dirty="0" smtClean="0"/>
              <a:t>الجزء الثاني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علم النفس المعرفي (نفس 367)</a:t>
            </a:r>
          </a:p>
          <a:p>
            <a:endParaRPr lang="ar-SA" dirty="0"/>
          </a:p>
          <a:p>
            <a:r>
              <a:rPr lang="ar-SA" dirty="0" smtClean="0"/>
              <a:t>د.سمية النجاشي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17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تجارب بوسنر وزملاؤه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استخدم أزواجا من الأحرف التي تعرض على المشتركين للحكم عليها </a:t>
            </a:r>
            <a:r>
              <a:rPr lang="ar-SA" dirty="0" smtClean="0"/>
              <a:t>فيما </a:t>
            </a:r>
            <a:r>
              <a:rPr lang="ar-SA" dirty="0"/>
              <a:t>إن كانت متشابهة أو غير متشابهة </a:t>
            </a:r>
            <a:r>
              <a:rPr lang="ar-SA" dirty="0" smtClean="0"/>
              <a:t>:</a:t>
            </a:r>
          </a:p>
          <a:p>
            <a:pPr algn="just" rtl="1"/>
            <a:endParaRPr lang="ar-SA" dirty="0" smtClean="0"/>
          </a:p>
          <a:p>
            <a:pPr algn="just" rtl="1"/>
            <a:endParaRPr lang="ar-SA" dirty="0"/>
          </a:p>
          <a:p>
            <a:pPr algn="just" rtl="1"/>
            <a:endParaRPr lang="en-US" dirty="0"/>
          </a:p>
          <a:p>
            <a:pPr algn="just" rtl="1"/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819400"/>
            <a:ext cx="43148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3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زمن الرجع الذي استغرقته الاستجابة للحروف المتشابهة اسميا فقط كان أطول من زمن الرجع المستخدم في الاستجابة للأحرف المتشابهة اسما ولكن مختلفة بصريا .</a:t>
            </a:r>
            <a:endParaRPr lang="en-US" dirty="0"/>
          </a:p>
          <a:p>
            <a:pPr algn="just" rtl="1"/>
            <a:r>
              <a:rPr lang="ar-SA" dirty="0"/>
              <a:t>هذه النتيجة تدل على أن الحكم على تشابه الأحرف يتم باستخدام الترميز البصري في الذاكرة قصيرة المدى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03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dirty="0"/>
              <a:t>تابع بوسنر تجاربه من خلال تغيير الزمن الفاصل بين الحرفين المعروضين فوجد أن :</a:t>
            </a:r>
            <a:endParaRPr lang="en-US" dirty="0"/>
          </a:p>
          <a:p>
            <a:pPr algn="just" rtl="1"/>
            <a:r>
              <a:rPr lang="ar-SA" dirty="0"/>
              <a:t>وجود ثانية أو ثانيتين تفصل بين عرض الحرف الأول والثاني ،تجعل سرعة الاستجابة للحروف المتطابقة في الاسم فقط مساويا لزمن الاستجابة للحروف المتطابقة في الاسم والشكل معا .</a:t>
            </a:r>
            <a:endParaRPr lang="en-US" dirty="0"/>
          </a:p>
          <a:p>
            <a:pPr algn="just" rtl="1"/>
            <a:r>
              <a:rPr lang="ar-SA" dirty="0"/>
              <a:t>أما عندما يكون </a:t>
            </a:r>
            <a:r>
              <a:rPr lang="ar-SA" dirty="0" smtClean="0"/>
              <a:t>الزمن </a:t>
            </a:r>
            <a:r>
              <a:rPr lang="ar-SA" dirty="0"/>
              <a:t>الفاصل أقل من ثانية بين عرض الحرفين أو عند عرض الحرفين معا ، فإن زمن الاستجابة للحروف المتشابهة اسميا فقط يكون طويلا .</a:t>
            </a:r>
            <a:endParaRPr lang="en-US" dirty="0"/>
          </a:p>
          <a:p>
            <a:pPr algn="just" rtl="1"/>
            <a:r>
              <a:rPr lang="ar-SA" dirty="0"/>
              <a:t>هذا دليل على أن كلا النوعين من الترميز موجود في الذاكرة لكن الترميز البصري يسبق الترميز اللفظي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28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دراسات حول مطابقة الألوان وأسمائها وما يرتبط بها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قارن الباحثون بين زمن الرجع المطلوب لتحديد الشبه أو الاختلاف بين :</a:t>
            </a:r>
            <a:endParaRPr lang="en-US" dirty="0"/>
          </a:p>
          <a:p>
            <a:pPr lvl="1" algn="just" rtl="1"/>
            <a:r>
              <a:rPr lang="ar-SA" dirty="0"/>
              <a:t>لونين </a:t>
            </a:r>
            <a:endParaRPr lang="en-US" dirty="0"/>
          </a:p>
          <a:p>
            <a:pPr lvl="1" algn="just" rtl="1"/>
            <a:r>
              <a:rPr lang="ar-SA" dirty="0"/>
              <a:t>اسمي لونين </a:t>
            </a:r>
            <a:endParaRPr lang="en-US" dirty="0"/>
          </a:p>
          <a:p>
            <a:pPr lvl="1" algn="just" rtl="1"/>
            <a:r>
              <a:rPr lang="ar-SA" dirty="0"/>
              <a:t>شيئان ترتبطان بالألوان </a:t>
            </a:r>
            <a:endParaRPr lang="en-US" dirty="0"/>
          </a:p>
          <a:p>
            <a:pPr algn="just" rtl="1"/>
            <a:r>
              <a:rPr lang="ar-SA" dirty="0"/>
              <a:t>وكان المثيران يعرضان معا أو بعد فاصل نصف ثانية أو فاصل ثانية ونصف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08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20000">
            <a:off x="2241243" y="1142357"/>
            <a:ext cx="457200" cy="720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ectangle 4"/>
          <p:cNvSpPr/>
          <p:nvPr/>
        </p:nvSpPr>
        <p:spPr>
          <a:xfrm rot="120000">
            <a:off x="1686256" y="1152421"/>
            <a:ext cx="457200" cy="720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 rot="120000">
            <a:off x="6111299" y="1137519"/>
            <a:ext cx="457200" cy="720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Rectangle 7"/>
          <p:cNvSpPr/>
          <p:nvPr/>
        </p:nvSpPr>
        <p:spPr>
          <a:xfrm rot="120000">
            <a:off x="6593348" y="1684158"/>
            <a:ext cx="457200" cy="720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1673831" y="685800"/>
            <a:ext cx="114556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متزامنة   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6339899" y="762000"/>
            <a:ext cx="13563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بينها فاصل زمني     </a:t>
            </a:r>
            <a:endParaRPr lang="ar-SA" dirty="0"/>
          </a:p>
        </p:txBody>
      </p:sp>
      <p:sp>
        <p:nvSpPr>
          <p:cNvPr id="11" name="TextBox 10"/>
          <p:cNvSpPr txBox="1"/>
          <p:nvPr/>
        </p:nvSpPr>
        <p:spPr>
          <a:xfrm>
            <a:off x="1673831" y="2411917"/>
            <a:ext cx="688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خ  </a:t>
            </a:r>
            <a:endParaRPr lang="ar-S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55881" y="2434953"/>
            <a:ext cx="688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  </a:t>
            </a:r>
            <a:endParaRPr lang="ar-S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Heart 12"/>
          <p:cNvSpPr/>
          <p:nvPr/>
        </p:nvSpPr>
        <p:spPr>
          <a:xfrm>
            <a:off x="1295400" y="3276600"/>
            <a:ext cx="722615" cy="64754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8" name="Picture 2" descr="E:\Users\Sumyah\Documents\My Experiments\Experiment5\Easy-to-name AS\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18" y="3276600"/>
            <a:ext cx="84558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5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الحكم على الألوان يأخذ وقتا قصيرا إذا كان المثيران يعرضان معا أقصر من باقي أزمان الرجع .</a:t>
            </a:r>
            <a:endParaRPr lang="en-US" dirty="0"/>
          </a:p>
          <a:p>
            <a:pPr algn="just" rtl="1"/>
            <a:r>
              <a:rPr lang="ar-SA" dirty="0"/>
              <a:t>عندما طال الفاصل بين المثيرات بدأ زمن الرجع للحكم بين الألوان يطول .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تفسير هذه النتيجة :</a:t>
            </a:r>
            <a:endParaRPr lang="en-US" b="1" u="sng" dirty="0"/>
          </a:p>
          <a:p>
            <a:pPr algn="just" rtl="1"/>
            <a:r>
              <a:rPr lang="ar-SA" dirty="0"/>
              <a:t>الترميز البصري للون يحدث أولا ، يليه الترميز السمعي بعد نصف ثانية (500 ملي ثانية) ، يليه الترميز للأمور المرتبطة باللون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39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تجارب ويكنز للتحرر من كف الأثر التقدمي 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457450"/>
            <a:ext cx="43243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6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كان الأداء يتناقص في المحاولات الثلاث الأولى بالتدريج بسبب كف الأثر التقدمي .</a:t>
            </a:r>
            <a:endParaRPr lang="en-US" dirty="0"/>
          </a:p>
          <a:p>
            <a:pPr algn="just" rtl="1"/>
            <a:r>
              <a:rPr lang="ar-SA" dirty="0"/>
              <a:t>في المحاولة الرابعة استمر التناقص في المجموعة الضابطة ، بسبب كف الأثر التقدمي .</a:t>
            </a:r>
            <a:endParaRPr lang="en-US" dirty="0"/>
          </a:p>
          <a:p>
            <a:pPr algn="just" rtl="1"/>
            <a:r>
              <a:rPr lang="ar-SA" dirty="0"/>
              <a:t>في المجموعات التجريبية ارتفع مستوى الأداء في المحاولة الرابعة بسبب التحرر من كف الأثر التقدمي .</a:t>
            </a:r>
            <a:endParaRPr lang="en-US" dirty="0"/>
          </a:p>
          <a:p>
            <a:pPr algn="just" rtl="1"/>
            <a:r>
              <a:rPr lang="ar-SA" dirty="0"/>
              <a:t>كان أداء المجموعة التي عرضت عليها أسماء المهن في المحاولة الرابعة أفضل من بقية المجموعات ، بسبب الاختلاف الكبير في المعنى بين المهن والفواكه .</a:t>
            </a:r>
            <a:endParaRPr lang="en-US" dirty="0"/>
          </a:p>
          <a:p>
            <a:pPr algn="just" rtl="1"/>
            <a:r>
              <a:rPr lang="ar-SA" dirty="0"/>
              <a:t>هذه التجارب تدل على وجود الترميز المعنوي في الذاكرة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43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dirty="0" smtClean="0"/>
              <a:t>*انتقدت </a:t>
            </a:r>
            <a:r>
              <a:rPr lang="ar-SA" dirty="0"/>
              <a:t>نتائج تجربة ويكنز بأن الاستدعاء كان يتم من الذاكرة طويلة المدى .</a:t>
            </a:r>
            <a:endParaRPr lang="en-US" dirty="0"/>
          </a:p>
          <a:p>
            <a:pPr algn="just" rtl="1"/>
            <a:r>
              <a:rPr lang="ar-SA" dirty="0"/>
              <a:t>قام باحثون آخرون بتأكيد وجود الترميز المعنوي في الذاكرة قصيرة المدى من خلال عرض مجموعة من الكلمات على المشتركين مثل :</a:t>
            </a:r>
            <a:endParaRPr lang="en-US" dirty="0"/>
          </a:p>
          <a:p>
            <a:pPr algn="just" rtl="1"/>
            <a:r>
              <a:rPr lang="ar-SA" dirty="0"/>
              <a:t>كوكب – كرة أرضية – قمر – مجرة – شمس . </a:t>
            </a:r>
            <a:endParaRPr lang="en-US" dirty="0"/>
          </a:p>
          <a:p>
            <a:pPr algn="just" rtl="1"/>
            <a:r>
              <a:rPr lang="ar-SA" dirty="0"/>
              <a:t>كان العرض يتم بمعدل نصف ثانية لكل كلمة .</a:t>
            </a:r>
            <a:endParaRPr lang="en-US" dirty="0"/>
          </a:p>
          <a:p>
            <a:pPr algn="just" rtl="1"/>
            <a:r>
              <a:rPr lang="ar-SA" dirty="0"/>
              <a:t>ثم طلب من المفحوصين الحكم على وجود الكلمات التالية في القائمة السابقة ، مثل :</a:t>
            </a:r>
            <a:endParaRPr lang="en-US" dirty="0"/>
          </a:p>
          <a:p>
            <a:pPr algn="just" rtl="1"/>
            <a:r>
              <a:rPr lang="ar-SA" dirty="0"/>
              <a:t>قمر – حديد – أرض .</a:t>
            </a:r>
            <a:endParaRPr lang="en-US" dirty="0"/>
          </a:p>
          <a:p>
            <a:pPr algn="just" rtl="1"/>
            <a:r>
              <a:rPr lang="ar-SA" dirty="0"/>
              <a:t>وكان المفحوصين يخطئون في الكلمة الثالثة "أرض" لوجود شبه بينها وبين معنى الكلمات المعروضة سابقا .</a:t>
            </a:r>
            <a:endParaRPr lang="en-US" dirty="0"/>
          </a:p>
          <a:p>
            <a:pPr algn="just" rtl="1"/>
            <a:r>
              <a:rPr lang="ar-SA" dirty="0"/>
              <a:t>وهذا دليل على وجود </a:t>
            </a:r>
            <a:r>
              <a:rPr lang="ar-SA"/>
              <a:t>الترميز </a:t>
            </a:r>
            <a:r>
              <a:rPr lang="ar-SA" smtClean="0"/>
              <a:t>المعنوي في </a:t>
            </a:r>
            <a:r>
              <a:rPr lang="ar-SA" dirty="0"/>
              <a:t>الذاكرة قصيرة المدى ، حيث أن زمن العرض والاستدعاء كان قصيرا (12 ثانية).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924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الرموز (الشيفرات) الحركية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تقليد الشخص لحركة معينة أو القيام بحركات رياضية دليل على وجود ترميز حركي في الذاكرة قصيرة المدى .</a:t>
            </a:r>
            <a:endParaRPr lang="en-US" dirty="0"/>
          </a:p>
          <a:p>
            <a:pPr algn="just" rtl="1"/>
            <a:r>
              <a:rPr lang="ar-SA" dirty="0"/>
              <a:t>التجارب التي أجريت على الصم :</a:t>
            </a:r>
            <a:endParaRPr lang="en-US" dirty="0"/>
          </a:p>
          <a:p>
            <a:pPr algn="just" rtl="1"/>
            <a:r>
              <a:rPr lang="ar-SA" dirty="0"/>
              <a:t>عند عرض قوائم من الكلمات التي تتشابه في الإشارة على الصم (سواء حركيا أو كتابة) يكون استدعاء الصم أسوأ من استدعائهم لأي مجموعة أخرى من الكلمات ، بسبب التشابه الحركي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25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عناصر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r" rtl="1"/>
            <a:r>
              <a:rPr lang="ar-SA" dirty="0" smtClean="0"/>
              <a:t>أنواع الترميز في الذاكرة قصيرة المدى </a:t>
            </a:r>
          </a:p>
          <a:p>
            <a:pPr algn="r" rtl="1"/>
            <a:r>
              <a:rPr lang="ar-SA" dirty="0" smtClean="0"/>
              <a:t>الذاكرة العاملة </a:t>
            </a:r>
          </a:p>
          <a:p>
            <a:pPr algn="r" rtl="1"/>
            <a:r>
              <a:rPr lang="ar-SA" dirty="0" smtClean="0"/>
              <a:t>مكونات الذاكرة العاملة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80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الذاكرة العاملة </a:t>
            </a:r>
            <a:r>
              <a:rPr lang="en-US" b="1" u="sng" dirty="0"/>
              <a:t>Working memory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/>
              <a:t>الذاكرة قصيرة المدى ليست مجرد مخزن وإنما تقوم أيضا بمعالجة المعلومات .</a:t>
            </a:r>
            <a:endParaRPr lang="en-US" dirty="0"/>
          </a:p>
          <a:p>
            <a:pPr algn="just" rtl="1"/>
            <a:r>
              <a:rPr lang="ar-SA" dirty="0"/>
              <a:t>مثلا :</a:t>
            </a:r>
            <a:endParaRPr lang="en-US" dirty="0"/>
          </a:p>
          <a:p>
            <a:pPr lvl="1" algn="just" rtl="1"/>
            <a:r>
              <a:rPr lang="ar-SA" dirty="0"/>
              <a:t>عند حل مسألة مثل :</a:t>
            </a:r>
            <a:r>
              <a:rPr lang="ar-SA" u="sng" dirty="0"/>
              <a:t> 5 + 12 × 2  + 16 = </a:t>
            </a:r>
            <a:endParaRPr lang="en-US" u="sng" dirty="0"/>
          </a:p>
          <a:p>
            <a:pPr lvl="1" algn="just" rtl="1"/>
            <a:r>
              <a:rPr lang="ar-SA" dirty="0"/>
              <a:t>أو عند قراءة جملة مثل :</a:t>
            </a:r>
            <a:endParaRPr lang="en-US" dirty="0"/>
          </a:p>
          <a:p>
            <a:pPr algn="just" rtl="1"/>
            <a:endParaRPr lang="ar-SA" dirty="0" smtClean="0"/>
          </a:p>
          <a:p>
            <a:pPr lvl="1" algn="just" rtl="1"/>
            <a:r>
              <a:rPr lang="ar-SA" u="sng" dirty="0" smtClean="0"/>
              <a:t>العجلة </a:t>
            </a:r>
            <a:r>
              <a:rPr lang="ar-SA" u="sng" dirty="0"/>
              <a:t>هي السبب في كل ما حدث لي ، فقد تعطل الكابح ولم أستطع التوقف عند المنعطف . إن صناعة هذه العجلة تفتقر إلى معايير السلامة .</a:t>
            </a:r>
            <a:endParaRPr lang="en-US" u="sng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34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ملاحظات العلماء حول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إن حل المسألة الرياضية وفهم كلمة "العجلة" في الجملة يحتاج الاحتفاظ بالمعلومات لقدر من الوقت حتى تتم معالجتها .</a:t>
            </a:r>
            <a:endParaRPr lang="en-US" dirty="0"/>
          </a:p>
          <a:p>
            <a:pPr algn="just" rtl="1"/>
            <a:r>
              <a:rPr lang="ar-SA" dirty="0"/>
              <a:t> </a:t>
            </a:r>
            <a:endParaRPr lang="en-US" dirty="0"/>
          </a:p>
          <a:p>
            <a:pPr algn="just" rtl="1"/>
            <a:r>
              <a:rPr lang="ar-SA" dirty="0"/>
              <a:t>في دراسات تمت على المرضى الذين لا يستطيعون تذكر أكثر من فقرتين في نفس الوقت ، وجد أنهم يستطيعون القيام ببعض المهام . وهذا لا يمكن أن يحصل إلا إذا كان المخزن المؤقت هو جزء واحد من نموذج أكبر تعقيدا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70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العاملة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dirty="0"/>
              <a:t>وضع بادلي نموذجا للذاكرة سماه بالذاكرة العاملة . </a:t>
            </a:r>
            <a:endParaRPr lang="en-US" dirty="0"/>
          </a:p>
          <a:p>
            <a:pPr algn="just" rtl="1"/>
            <a:r>
              <a:rPr lang="ar-SA" dirty="0"/>
              <a:t>قام بادلي وهتش بعدة تجارب لتحديد خصائص الذاكرة العاملة : </a:t>
            </a:r>
            <a:endParaRPr lang="en-US" dirty="0"/>
          </a:p>
          <a:p>
            <a:pPr algn="just" rtl="1"/>
            <a:r>
              <a:rPr lang="ar-SA" dirty="0"/>
              <a:t>عرض على المفحوصين مثيرات لحفظها .</a:t>
            </a:r>
            <a:endParaRPr lang="en-US" dirty="0"/>
          </a:p>
          <a:p>
            <a:pPr algn="just" rtl="1"/>
            <a:r>
              <a:rPr lang="ar-SA" dirty="0"/>
              <a:t>طلب منهم في نفس الوقت القيام بمهمة محاكمة عقلية أو استيعاب .</a:t>
            </a:r>
            <a:endParaRPr lang="en-US" dirty="0"/>
          </a:p>
          <a:p>
            <a:pPr algn="just" rtl="1"/>
            <a:r>
              <a:rPr lang="ar-SA" dirty="0"/>
              <a:t>النتيجة :</a:t>
            </a:r>
            <a:endParaRPr lang="en-US" dirty="0"/>
          </a:p>
          <a:p>
            <a:pPr algn="just" rtl="1"/>
            <a:r>
              <a:rPr lang="ar-SA" dirty="0"/>
              <a:t>إذا كانت المهمتان مستقلتان عن بعضهم لا يحصل تداخل .</a:t>
            </a:r>
            <a:endParaRPr lang="en-US" dirty="0"/>
          </a:p>
          <a:p>
            <a:pPr algn="just" rtl="1"/>
            <a:r>
              <a:rPr lang="ar-SA" dirty="0"/>
              <a:t>قد يحصل تداخل جزئي حتى لو كانت المهمتان مستقلتان عن بعضهما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66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المطلوب حفظ هذه القائمة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smtClean="0"/>
              <a:t>قفاز </a:t>
            </a:r>
          </a:p>
          <a:p>
            <a:pPr marL="0" indent="0" algn="ctr">
              <a:buNone/>
            </a:pPr>
            <a:r>
              <a:rPr lang="ar-SA" dirty="0" smtClean="0"/>
              <a:t>مضرب </a:t>
            </a:r>
          </a:p>
          <a:p>
            <a:pPr marL="0" indent="0" algn="ctr">
              <a:buNone/>
            </a:pPr>
            <a:r>
              <a:rPr lang="ar-SA" dirty="0" smtClean="0"/>
              <a:t>سلم </a:t>
            </a:r>
          </a:p>
          <a:p>
            <a:pPr marL="0" indent="0" algn="ctr">
              <a:buNone/>
            </a:pPr>
            <a:r>
              <a:rPr lang="ar-SA" dirty="0" smtClean="0"/>
              <a:t>كتاب </a:t>
            </a:r>
          </a:p>
          <a:p>
            <a:pPr marL="0" indent="0" algn="ctr">
              <a:buNone/>
            </a:pPr>
            <a:r>
              <a:rPr lang="ar-SA" dirty="0" smtClean="0"/>
              <a:t>جرة </a:t>
            </a:r>
          </a:p>
          <a:p>
            <a:pPr marL="0" indent="0" algn="ctr">
              <a:buNone/>
            </a:pPr>
            <a:r>
              <a:rPr lang="ar-SA" dirty="0" smtClean="0"/>
              <a:t>فستق </a:t>
            </a:r>
          </a:p>
          <a:p>
            <a:pPr marL="0" indent="0" algn="ctr">
              <a:buNone/>
            </a:pPr>
            <a:r>
              <a:rPr lang="ar-SA" dirty="0" smtClean="0"/>
              <a:t>نورس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23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المطلوب الحكم على صحة أو خطأ المعلومات التالية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dirty="0" smtClean="0"/>
              <a:t>أ تسبق ب</a:t>
            </a:r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r>
              <a:rPr lang="ar-SA" dirty="0" smtClean="0"/>
              <a:t>ج مسبوقة بـ   أ</a:t>
            </a:r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r>
              <a:rPr lang="ar-SA" dirty="0" smtClean="0"/>
              <a:t>ب   لا تتبع    أ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87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المطلوب استعادة الكلمات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02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تجارب بادلي وهتش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تفسير نتائج تجارب بادلي وهتش:</a:t>
            </a:r>
            <a:endParaRPr lang="en-US" b="1" u="sng" dirty="0"/>
          </a:p>
          <a:p>
            <a:pPr algn="just" rtl="1"/>
            <a:r>
              <a:rPr lang="ar-SA" dirty="0"/>
              <a:t>الذاكرة هي عبارة عن نظام معقد مكون من عدة مكونات ، يحكمها نظام التحكم التنفيذي ، ويتبعه نظامان مساعدان يعملان عمل المخازن المؤقتة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62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الذاكرة العاملة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7263442" y="16776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الحوض اللفظي </a:t>
            </a:r>
            <a:endParaRPr lang="ar-SA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76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اللبادة البصرية المكانية </a:t>
            </a:r>
            <a:endParaRPr lang="ar-SA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712234" y="1677600"/>
            <a:ext cx="1981200" cy="913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مركز التحكم التنفيذي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08030" y="2229750"/>
            <a:ext cx="2057400" cy="1911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693434" y="2164214"/>
            <a:ext cx="1600200" cy="9555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8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000" y="1371600"/>
            <a:ext cx="3636000" cy="1569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algn="just" rtl="1"/>
            <a:r>
              <a:rPr lang="ar-SA" sz="2000" b="1" u="sng" dirty="0" smtClean="0">
                <a:solidFill>
                  <a:schemeClr val="tx1"/>
                </a:solidFill>
              </a:rPr>
              <a:t>اللبادة البصرية المكانية :</a:t>
            </a:r>
            <a:endParaRPr lang="ar-SA" sz="2000" dirty="0"/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1-مهام التخيل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2-مهام </a:t>
            </a:r>
            <a:r>
              <a:rPr lang="ar-SA" sz="2000" dirty="0" smtClean="0">
                <a:solidFill>
                  <a:schemeClr val="tx1"/>
                </a:solidFill>
              </a:rPr>
              <a:t>البحث البصري (يتم استنزاف مصادر التنفيذ إذا كانت المهام صعبة)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أنشطةمكونات الذاكرة العاملة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3636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algn="just" rtl="1"/>
            <a:r>
              <a:rPr lang="ar-SA" b="1" u="sng" dirty="0" smtClean="0">
                <a:solidFill>
                  <a:schemeClr val="tx1"/>
                </a:solidFill>
              </a:rPr>
              <a:t>أنشطة حوض التسميع اللفظي :</a:t>
            </a:r>
          </a:p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1- إعادة تدوير المعلومات من أجل </a:t>
            </a:r>
            <a:r>
              <a:rPr lang="ar-SA" dirty="0" smtClean="0">
                <a:solidFill>
                  <a:schemeClr val="tx1"/>
                </a:solidFill>
              </a:rPr>
              <a:t>الاستدعاء </a:t>
            </a:r>
            <a:r>
              <a:rPr lang="ar-SA" dirty="0" smtClean="0">
                <a:solidFill>
                  <a:schemeClr val="tx1"/>
                </a:solidFill>
              </a:rPr>
              <a:t>الفوري </a:t>
            </a:r>
          </a:p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2-العمليات اللفظية (يتم استنزاف مصادر التنفيذ عندما تكون المهام صعبة)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093660"/>
            <a:ext cx="4419600" cy="2087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algn="just" rtl="1"/>
            <a:r>
              <a:rPr lang="ar-SA" sz="2000" b="1" u="sng" dirty="0" smtClean="0">
                <a:solidFill>
                  <a:schemeClr val="tx1"/>
                </a:solidFill>
              </a:rPr>
              <a:t>أنشطة مركز التحكم التنفيذي :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1-اتخاذ القرار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2-المحاكمة العقلية والاستيعاب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3-نقل المعلومات إلى الذاكرة طويلة المدى بواسطة التسميع وإعادة الترميز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4-أثر الحداثة </a:t>
            </a:r>
          </a:p>
        </p:txBody>
      </p:sp>
    </p:spTree>
    <p:extLst>
      <p:ext uri="{BB962C8B-B14F-4D97-AF65-F5344CB8AC3E}">
        <p14:creationId xmlns:p14="http://schemas.microsoft.com/office/powerpoint/2010/main" val="7379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حوض التسميع اللفظي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b="1" dirty="0"/>
              <a:t>تجربة بادلي في استخدام المهام اللفظية الكابتة </a:t>
            </a:r>
            <a:r>
              <a:rPr lang="en-US" b="1" dirty="0"/>
              <a:t>Articulatory suppression</a:t>
            </a:r>
            <a:r>
              <a:rPr lang="ar-SA" b="1" dirty="0"/>
              <a:t>:</a:t>
            </a:r>
            <a:endParaRPr lang="en-US" b="1" dirty="0"/>
          </a:p>
          <a:p>
            <a:pPr algn="just" rtl="1"/>
            <a:r>
              <a:rPr lang="ar-SA" dirty="0"/>
              <a:t>استخدم اختبار المحاكمة العقلية ، وقسم المشتركين إلى أربع مجموعات :</a:t>
            </a:r>
            <a:endParaRPr lang="en-US" dirty="0"/>
          </a:p>
          <a:p>
            <a:pPr algn="just" rtl="1"/>
            <a:r>
              <a:rPr lang="ar-SA" dirty="0"/>
              <a:t>1-مجموعة ضابطة </a:t>
            </a:r>
            <a:endParaRPr lang="en-US" dirty="0"/>
          </a:p>
          <a:p>
            <a:pPr algn="just" rtl="1"/>
            <a:r>
              <a:rPr lang="ar-SA" dirty="0"/>
              <a:t>2-مجموعة تقوم بترديد كلمة محددة مثل (لا)</a:t>
            </a:r>
            <a:endParaRPr lang="en-US" dirty="0"/>
          </a:p>
          <a:p>
            <a:pPr algn="just" rtl="1"/>
            <a:r>
              <a:rPr lang="ar-SA" dirty="0"/>
              <a:t>3-مجموعة تقوم بالعد المتكرر من 1-6</a:t>
            </a:r>
            <a:endParaRPr lang="en-US" dirty="0"/>
          </a:p>
          <a:p>
            <a:pPr algn="just" rtl="1"/>
            <a:r>
              <a:rPr lang="ar-SA" dirty="0"/>
              <a:t>4-مجموعة تقوم باتكرار ستة أرقام عشوائية تعرض عليها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ترميز المعلومات في الذاكرة قصيرة المدى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الذاكرة طويلة المدى </a:t>
            </a:r>
            <a:endParaRPr lang="ar-SA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SA" dirty="0"/>
              <a:t>الرموز </a:t>
            </a:r>
            <a:r>
              <a:rPr lang="ar-SA" dirty="0" smtClean="0"/>
              <a:t>معنوية</a:t>
            </a:r>
          </a:p>
          <a:p>
            <a:pPr algn="r" rtl="1"/>
            <a:r>
              <a:rPr lang="ar-SA" dirty="0"/>
              <a:t>مثل : كون الأجنحة للحيوان دليل على أنه طائر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just" rtl="1"/>
            <a:r>
              <a:rPr lang="ar-SA" dirty="0"/>
              <a:t>الذاكرة قصيرة المدى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الرموز </a:t>
            </a:r>
            <a:r>
              <a:rPr lang="ar-SA" dirty="0"/>
              <a:t>سمعية </a:t>
            </a:r>
          </a:p>
          <a:p>
            <a:pPr algn="just" rtl="1"/>
            <a:r>
              <a:rPr lang="ar-SA" dirty="0"/>
              <a:t>وتوجد رموز بصرية وحركية ومعنوية</a:t>
            </a:r>
          </a:p>
          <a:p>
            <a:pPr algn="just" rtl="1"/>
            <a:r>
              <a:rPr lang="ar-SA" dirty="0"/>
              <a:t>مثل ترديد رقم الهاتف للاحتفاظ به في الذاكرة القصيرة سواء بعد سماعه أو قراءته من الدليل</a:t>
            </a:r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321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النتائج :</a:t>
            </a:r>
            <a:endParaRPr lang="en-US" b="1" u="sng" dirty="0"/>
          </a:p>
          <a:p>
            <a:pPr algn="just" rtl="1"/>
            <a:r>
              <a:rPr lang="ar-SA" dirty="0"/>
              <a:t>تم قياس المعالجة الوقت المستغرق لأداء المحاكمة العقلية فوجد أن الوقت يطول كلما ازداد تعقيد المهمة .</a:t>
            </a:r>
            <a:endParaRPr lang="en-US" dirty="0"/>
          </a:p>
          <a:p>
            <a:pPr algn="just" rtl="1"/>
            <a:r>
              <a:rPr lang="ar-SA" dirty="0"/>
              <a:t>وجد أن المهام اللفظية الكابتة أيضا تؤدي لطول الوقت المستغرق للمحاكمة العقلية تبعا لتقيد المهمة الكابتة .</a:t>
            </a:r>
            <a:endParaRPr lang="en-US" dirty="0"/>
          </a:p>
          <a:p>
            <a:pPr marL="0" indent="0" algn="just" rtl="1">
              <a:buNone/>
            </a:pPr>
            <a:r>
              <a:rPr lang="ar-SA" b="1" dirty="0"/>
              <a:t>تفسير النتائج :</a:t>
            </a:r>
            <a:endParaRPr lang="en-US" b="1" dirty="0"/>
          </a:p>
          <a:p>
            <a:pPr algn="just" rtl="1"/>
            <a:r>
              <a:rPr lang="ar-SA" dirty="0"/>
              <a:t>أن المهام اللفظية والمعالجة في الذاكرة العاملة من الممكن أن تتم في مخازن منفصلة في حال كونها بسيطةة .</a:t>
            </a:r>
            <a:endParaRPr lang="en-US" dirty="0"/>
          </a:p>
          <a:p>
            <a:pPr algn="just" rtl="1"/>
            <a:r>
              <a:rPr lang="ar-SA" dirty="0"/>
              <a:t>ازدياد صعوبة المهام يؤدي إلى اشتراكها في استنزاف طاقة مركز التحكم التنفيذي مما يؤدي لضعف الأداء وطول الوقت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02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اللبادة البصرية المكانية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تجربة :</a:t>
            </a:r>
            <a:endParaRPr lang="en-US" b="1" u="sng" dirty="0"/>
          </a:p>
          <a:p>
            <a:pPr algn="just" rtl="1"/>
            <a:r>
              <a:rPr lang="ar-SA" dirty="0"/>
              <a:t>قام المشتركون بمهمتين :</a:t>
            </a:r>
            <a:endParaRPr lang="en-US" dirty="0"/>
          </a:p>
          <a:p>
            <a:pPr algn="just" rtl="1"/>
            <a:r>
              <a:rPr lang="ar-SA" dirty="0"/>
              <a:t>المهمة الأولى متابعة حركة </a:t>
            </a:r>
            <a:r>
              <a:rPr lang="ar-SA" dirty="0" smtClean="0"/>
              <a:t>بقعة </a:t>
            </a:r>
            <a:r>
              <a:rPr lang="ar-SA" dirty="0"/>
              <a:t>ضوء لأطول فترة </a:t>
            </a:r>
            <a:r>
              <a:rPr lang="ar-SA" dirty="0" smtClean="0"/>
              <a:t>ممكنة.</a:t>
            </a:r>
            <a:endParaRPr lang="en-US" dirty="0"/>
          </a:p>
          <a:p>
            <a:pPr algn="just" rtl="1"/>
            <a:r>
              <a:rPr lang="ar-SA" dirty="0"/>
              <a:t>المهمة الثانية : الاستماع لجمل وإعادتها ، والجمل إما أن تكون :</a:t>
            </a:r>
            <a:endParaRPr lang="en-US" dirty="0"/>
          </a:p>
          <a:p>
            <a:pPr algn="just" rtl="1"/>
            <a:r>
              <a:rPr lang="ar-SA" dirty="0"/>
              <a:t>ضع 1 في المربع الأيسر </a:t>
            </a:r>
            <a:endParaRPr lang="en-US" dirty="0"/>
          </a:p>
          <a:p>
            <a:pPr algn="just" rtl="1"/>
            <a:r>
              <a:rPr lang="ar-SA" dirty="0"/>
              <a:t>ضع 1 في المربع التالي لكلمة جيد.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44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الأداء في المهمة اللفظية </a:t>
            </a:r>
            <a:r>
              <a:rPr lang="ar-SA" dirty="0" smtClean="0"/>
              <a:t>الثانية </a:t>
            </a:r>
            <a:r>
              <a:rPr lang="ar-SA" dirty="0"/>
              <a:t>لم يؤثر على متابعة الضوء .</a:t>
            </a:r>
            <a:endParaRPr lang="en-US" dirty="0"/>
          </a:p>
          <a:p>
            <a:pPr algn="just" rtl="1"/>
            <a:r>
              <a:rPr lang="ar-SA" dirty="0"/>
              <a:t>الأداء في المهمة الأولى : أثر على متابعة الضوء .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تفسير النتائج : </a:t>
            </a:r>
            <a:endParaRPr lang="en-US" b="1" u="sng" dirty="0"/>
          </a:p>
          <a:p>
            <a:pPr algn="just" rtl="1"/>
            <a:r>
              <a:rPr lang="ar-SA" dirty="0"/>
              <a:t>المخزن للذاكرة البصرية المكانية مستقل عن مخزن الذاكرة اللفظية .</a:t>
            </a:r>
            <a:endParaRPr lang="en-US" dirty="0"/>
          </a:p>
          <a:p>
            <a:pPr algn="just"/>
            <a:endParaRPr lang="ar-SA" dirty="0" smtClean="0"/>
          </a:p>
          <a:p>
            <a:pPr algn="just"/>
            <a:endParaRPr lang="ar-SA" dirty="0"/>
          </a:p>
          <a:p>
            <a:pPr algn="just" rtl="1"/>
            <a:r>
              <a:rPr lang="ar-SA" dirty="0" smtClean="0"/>
              <a:t>÷هناك بعض الدراسات التي ترى انفصال مخزن الذاكرة البصرية عن الذاكرة المكانية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1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نظام التحكم التنفيذي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هذا النظام له سعة محدودة </a:t>
            </a:r>
            <a:endParaRPr lang="en-US" dirty="0"/>
          </a:p>
          <a:p>
            <a:pPr algn="just" rtl="1"/>
            <a:r>
              <a:rPr lang="ar-SA" dirty="0"/>
              <a:t>يتحكم في مخازن حوض التسميع اللفظي واللبادة البصرية المكانية .</a:t>
            </a:r>
            <a:endParaRPr lang="en-US" dirty="0"/>
          </a:p>
          <a:p>
            <a:pPr algn="just" rtl="1"/>
            <a:r>
              <a:rPr lang="ar-SA" dirty="0"/>
              <a:t>يربط مخازن الذاكرة قصيرة المدى بالذاكرة طويلة المدى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تجربة مدى الذاكرة العاملة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يتم فيها عرض جمل على المفحوصين ويطلب منهم تذكر آخر كلمة من كل جملة .</a:t>
            </a:r>
            <a:endParaRPr lang="en-US" dirty="0"/>
          </a:p>
          <a:p>
            <a:pPr algn="just" rtl="1"/>
            <a:r>
              <a:rPr lang="ar-SA" dirty="0"/>
              <a:t>وجد أن متوسط التذكر كان أربع جمل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02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خلاصة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dirty="0"/>
              <a:t>س: ما العلاقة بين الذاكرة قصيرة المدى والذاكرة العاملة ؟</a:t>
            </a:r>
            <a:endParaRPr lang="en-US" dirty="0"/>
          </a:p>
          <a:p>
            <a:pPr algn="just" rtl="1"/>
            <a:r>
              <a:rPr lang="ar-SA" dirty="0"/>
              <a:t>الخلاصة : أن الذاكرة قصيرة المدى هي جزء من الذاكرة العاملة.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432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انتهت المحاضرة </a:t>
            </a:r>
            <a:endParaRPr lang="ar-SA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5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تجربة كونراد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SA" b="1" u="sng" dirty="0" smtClean="0"/>
              <a:t>النتيجة</a:t>
            </a:r>
            <a:endParaRPr lang="en-US" b="1" u="sng" dirty="0"/>
          </a:p>
          <a:p>
            <a:pPr rtl="1"/>
            <a:r>
              <a:rPr lang="ar-SA" dirty="0"/>
              <a:t>الأخطاء كانت تحصل في الحروف المتشابهة سمعيا مثل </a:t>
            </a:r>
            <a:r>
              <a:rPr lang="en-US" dirty="0"/>
              <a:t>P-B-V</a:t>
            </a:r>
          </a:p>
          <a:p>
            <a:pPr rtl="1"/>
            <a:r>
              <a:rPr lang="ar-SA" dirty="0"/>
              <a:t>كانت الأخطاء نادرة في الحروف المتشابهة بصريا مثل </a:t>
            </a:r>
            <a:r>
              <a:rPr lang="en-US" dirty="0"/>
              <a:t>E-F</a:t>
            </a:r>
          </a:p>
          <a:p>
            <a:pPr algn="just" rtl="1"/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b="1" u="sng" dirty="0"/>
              <a:t>الإجراءات</a:t>
            </a:r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تم </a:t>
            </a:r>
            <a:r>
              <a:rPr lang="ar-SA" dirty="0"/>
              <a:t>عرض مجموعات من الحروف (كل مجموعة تحوي ست حروف).</a:t>
            </a:r>
            <a:endParaRPr lang="en-US" dirty="0"/>
          </a:p>
          <a:p>
            <a:pPr algn="just" rtl="1"/>
            <a:r>
              <a:rPr lang="ar-SA" dirty="0" smtClean="0"/>
              <a:t>في </a:t>
            </a:r>
            <a:r>
              <a:rPr lang="ar-SA" dirty="0"/>
              <a:t>المرحلة الأولى تم عرض الحروف بصريا ، وسجلت أخطاء المفحوصين .</a:t>
            </a:r>
            <a:endParaRPr lang="en-US" dirty="0"/>
          </a:p>
          <a:p>
            <a:pPr algn="just" rtl="1"/>
            <a:r>
              <a:rPr lang="ar-SA" dirty="0"/>
              <a:t>في المرحلة الثانية : تم عرض الحروف سمعيا وسجلت أخطاء المفحوصين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نتائج </a:t>
            </a:r>
            <a:r>
              <a:rPr lang="ar-SA" dirty="0" smtClean="0"/>
              <a:t>التجربة </a:t>
            </a:r>
            <a:r>
              <a:rPr lang="ar-SA" dirty="0" smtClean="0"/>
              <a:t>دليل </a:t>
            </a:r>
            <a:r>
              <a:rPr lang="ar-SA" dirty="0"/>
              <a:t>على أن الترميز كان سمعيا في الذاكرة قصيرة المدى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dirty="0" smtClean="0"/>
              <a:t>*</a:t>
            </a:r>
            <a:r>
              <a:rPr lang="ar-SA" dirty="0"/>
              <a:t>عمم كونراد نتائجه على الصم ، حيث رأى أنهم يقومون بتحويل الحروف إلى رموز تشبه وظائف الرموز السمعية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696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تجربة 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360000" y="1371600"/>
            <a:ext cx="3636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rtl="1"/>
            <a:r>
              <a:rPr lang="ar-SA" sz="2000" dirty="0">
                <a:solidFill>
                  <a:schemeClr val="tx1"/>
                </a:solidFill>
              </a:rPr>
              <a:t>النتيجة : </a:t>
            </a:r>
            <a:endParaRPr lang="en-US" sz="2000" dirty="0">
              <a:solidFill>
                <a:schemeClr val="tx1"/>
              </a:solidFill>
            </a:endParaRPr>
          </a:p>
          <a:p>
            <a:pPr algn="just" rtl="1"/>
            <a:r>
              <a:rPr lang="ar-SA" sz="2000" dirty="0">
                <a:solidFill>
                  <a:schemeClr val="tx1"/>
                </a:solidFill>
              </a:rPr>
              <a:t>عند وجود تشابه سمعي بين الحروف المنسوخة والحروف التي تم حفظها ينخفض مستوى التذكر 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3636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 fontScale="92500" lnSpcReduction="20000"/>
          </a:bodyPr>
          <a:lstStyle/>
          <a:p>
            <a:pPr algn="just" rtl="1"/>
            <a:endParaRPr lang="en-US" sz="2000" dirty="0">
              <a:solidFill>
                <a:schemeClr val="tx1"/>
              </a:solidFill>
            </a:endParaRP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1-تم عرض 4 حروف على المشتركين لحفظها .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2-بعد </a:t>
            </a:r>
            <a:r>
              <a:rPr lang="ar-SA" sz="2000" dirty="0">
                <a:solidFill>
                  <a:schemeClr val="tx1"/>
                </a:solidFill>
              </a:rPr>
              <a:t>ذلك : أعطي المشتركون مهمة مشتتة وهي نسخ ثامنية </a:t>
            </a:r>
            <a:r>
              <a:rPr lang="ar-SA" sz="2000" dirty="0" smtClean="0">
                <a:solidFill>
                  <a:schemeClr val="tx1"/>
                </a:solidFill>
              </a:rPr>
              <a:t>حروف.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3-يلي ذلك استدعاء لحروف الأربعة .</a:t>
            </a:r>
            <a:endParaRPr lang="ar-SA" dirty="0" smtClean="0"/>
          </a:p>
        </p:txBody>
      </p:sp>
      <p:sp>
        <p:nvSpPr>
          <p:cNvPr id="6" name="Rectangle 5"/>
          <p:cNvSpPr/>
          <p:nvPr/>
        </p:nvSpPr>
        <p:spPr>
          <a:xfrm>
            <a:off x="1752600" y="3093660"/>
            <a:ext cx="4267200" cy="1249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 fontScale="92500" lnSpcReduction="20000"/>
          </a:bodyPr>
          <a:lstStyle/>
          <a:p>
            <a:pPr algn="ctr" rtl="1"/>
            <a:r>
              <a:rPr lang="ar-SA" sz="2000" b="1" u="sng" dirty="0" smtClean="0">
                <a:solidFill>
                  <a:schemeClr val="tx1"/>
                </a:solidFill>
              </a:rPr>
              <a:t>تفسير النتيجة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تشابه </a:t>
            </a:r>
            <a:r>
              <a:rPr lang="ar-SA" sz="2000" dirty="0">
                <a:solidFill>
                  <a:schemeClr val="tx1"/>
                </a:solidFill>
              </a:rPr>
              <a:t>الحروف سمعيا يحدث كفا رجعيا للحروف التي تم حفظها مسبقا .</a:t>
            </a:r>
            <a:endParaRPr lang="en-US" sz="2000" dirty="0">
              <a:solidFill>
                <a:schemeClr val="tx1"/>
              </a:solidFill>
            </a:endParaRPr>
          </a:p>
          <a:p>
            <a:pPr algn="just" rtl="1"/>
            <a:r>
              <a:rPr lang="ar-SA" sz="2000" dirty="0">
                <a:solidFill>
                  <a:schemeClr val="tx1"/>
                </a:solidFill>
              </a:rPr>
              <a:t>هذا دليل على أن طريقة الترميز في الذاكرة قصيرة المدى هي طريقة سمعية 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الرموز (الشيفرات) البصرية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10800" b="1" dirty="0" smtClean="0"/>
              <a:t>F</a:t>
            </a:r>
            <a:endParaRPr lang="ar-SA" sz="10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مجموعتان طلب منهما تخيل حرف </a:t>
            </a:r>
            <a:r>
              <a:rPr lang="en-US" dirty="0"/>
              <a:t>F: </a:t>
            </a:r>
          </a:p>
          <a:p>
            <a:pPr algn="just" rtl="1"/>
            <a:r>
              <a:rPr lang="ar-SA" dirty="0"/>
              <a:t>المجموعة الأولى : طلب منها المسح الذهني على حواف الحرف ، وقول نعم إذا كانت الزاوية تقع في أعلى أو أسفل الحرف ، وقول لا إذا كانت الزاوية لا تقع في أسفل أو أعلى الحرف .</a:t>
            </a:r>
            <a:endParaRPr lang="en-US" dirty="0"/>
          </a:p>
          <a:p>
            <a:pPr algn="just" rtl="1"/>
            <a:r>
              <a:rPr lang="ar-SA" dirty="0"/>
              <a:t>المجموعة الثانية : طلب منها الإشارة إلى كلمات نعم و لا في أسفل الصفحة .</a:t>
            </a:r>
            <a:endParaRPr lang="en-US" dirty="0"/>
          </a:p>
          <a:p>
            <a:pPr algn="just" rtl="1"/>
            <a:r>
              <a:rPr lang="ar-SA" dirty="0"/>
              <a:t>المجموعة الثانية واجهت صعوبة أكبر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90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تمت المقارنة بين مجموعتين أخريين :</a:t>
            </a:r>
            <a:endParaRPr lang="en-US" dirty="0"/>
          </a:p>
          <a:p>
            <a:pPr algn="just" rtl="1"/>
            <a:r>
              <a:rPr lang="ar-SA" dirty="0"/>
              <a:t>المجموعة الأولى : طلب منها تذكر جملة ،وأيضا تحديد ما إذا كانت كلمة اسما أو ليست باسم .</a:t>
            </a:r>
            <a:endParaRPr lang="en-US" dirty="0"/>
          </a:p>
          <a:p>
            <a:pPr algn="just" rtl="1"/>
            <a:r>
              <a:rPr lang="ar-SA" dirty="0"/>
              <a:t>المجموعة الثانية : عرض عليها نفس الجملة ، وطلب منها الإشارة إلى كلمات نعم ولا في أسفل الصفحة .</a:t>
            </a:r>
            <a:endParaRPr lang="en-US" dirty="0"/>
          </a:p>
          <a:p>
            <a:pPr algn="just" rtl="1"/>
            <a:r>
              <a:rPr lang="ar-SA" dirty="0"/>
              <a:t>أداء المجموعة الثانية كان أفضل ن الأولى :.</a:t>
            </a:r>
            <a:endParaRPr lang="en-US" dirty="0"/>
          </a:p>
          <a:p>
            <a:pPr algn="just" rtl="1"/>
            <a:r>
              <a:rPr lang="ar-SA" dirty="0"/>
              <a:t>النتيجة :</a:t>
            </a:r>
            <a:endParaRPr lang="en-US" dirty="0"/>
          </a:p>
          <a:p>
            <a:pPr algn="just" rtl="1"/>
            <a:r>
              <a:rPr lang="ar-SA" dirty="0"/>
              <a:t>الترميز قد يكون بصريا في الذاكرة قصيرة المدى .</a:t>
            </a:r>
            <a:endParaRPr lang="en-US" dirty="0"/>
          </a:p>
          <a:p>
            <a:pPr algn="just" rtl="1"/>
            <a:r>
              <a:rPr lang="ar-SA" dirty="0"/>
              <a:t>الذاكرة القصيرة المدى لا تستطيع القيام بمهمتين بصريتين في نفس الوقت بسبب التداخل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75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ar-SA" dirty="0" smtClean="0"/>
              <a:t>تجارب التدوير العقلي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تجارب التدوير العقلي دلت على أنه كلما زادت درجة التدوير عن الشكل الأصلي إلى نظيره كلما طال زمن الرجع .</a:t>
            </a:r>
            <a:endParaRPr lang="en-US" dirty="0"/>
          </a:p>
          <a:p>
            <a:pPr algn="just" rtl="1"/>
            <a:r>
              <a:rPr lang="ar-SA" dirty="0"/>
              <a:t>مهمة التدوير العقلي هي مهمة تحتاج الاحتفاظ بتصور عقلي عن الشكل في الذاكرة قصيرة المدى ومن ثم تدويره ، وبذلك فالمهمة تتطلب قدرا عاليا من الانتباه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02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1589</Words>
  <Application>Microsoft Office PowerPoint</Application>
  <PresentationFormat>On-screen Show (4:3)</PresentationFormat>
  <Paragraphs>228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الذاكرة صيرة المدى  الجزء الثاني </vt:lpstr>
      <vt:lpstr>عناصر المحاضرة </vt:lpstr>
      <vt:lpstr>ترميز المعلومات في الذاكرة قصيرة المدى </vt:lpstr>
      <vt:lpstr>تجربة كونراد  </vt:lpstr>
      <vt:lpstr>PowerPoint Presentation</vt:lpstr>
      <vt:lpstr>تجربة </vt:lpstr>
      <vt:lpstr>الرموز (الشيفرات) البصرية </vt:lpstr>
      <vt:lpstr>PowerPoint Presentation</vt:lpstr>
      <vt:lpstr>تجارب التدوير العقلي </vt:lpstr>
      <vt:lpstr>تجارب بوسنر وزملاؤه </vt:lpstr>
      <vt:lpstr>PowerPoint Presentation</vt:lpstr>
      <vt:lpstr>PowerPoint Presentation</vt:lpstr>
      <vt:lpstr>دراسات حول مطابقة الألوان وأسمائها وما يرتبط بها </vt:lpstr>
      <vt:lpstr>PowerPoint Presentation</vt:lpstr>
      <vt:lpstr>PowerPoint Presentation</vt:lpstr>
      <vt:lpstr>تجارب ويكنز للتحرر من كف الأثر التقدمي </vt:lpstr>
      <vt:lpstr>PowerPoint Presentation</vt:lpstr>
      <vt:lpstr>PowerPoint Presentation</vt:lpstr>
      <vt:lpstr>الرموز (الشيفرات) الحركية</vt:lpstr>
      <vt:lpstr>الذاكرة العاملة Working memory</vt:lpstr>
      <vt:lpstr>ملاحظات العلماء حول الذاكرة قصيرة المدى </vt:lpstr>
      <vt:lpstr>الذاكرة العاملة </vt:lpstr>
      <vt:lpstr>المطلوب حفظ هذه القائمة </vt:lpstr>
      <vt:lpstr>المطلوب الحكم على صحة أو خطأ المعلومات التالية </vt:lpstr>
      <vt:lpstr>المطلوب استعادة الكلمات </vt:lpstr>
      <vt:lpstr>تجارب بادلي وهتش </vt:lpstr>
      <vt:lpstr>مكونات الذاكرة العاملة </vt:lpstr>
      <vt:lpstr>أنشطةمكونات الذاكرة العاملة</vt:lpstr>
      <vt:lpstr>حوض التسميع اللفظي </vt:lpstr>
      <vt:lpstr>PowerPoint Presentation</vt:lpstr>
      <vt:lpstr>اللبادة البصرية المكانية </vt:lpstr>
      <vt:lpstr>PowerPoint Presentation</vt:lpstr>
      <vt:lpstr>نظام التحكم التنفيذي </vt:lpstr>
      <vt:lpstr>تجربة مدى الذاكرة العاملة </vt:lpstr>
      <vt:lpstr>خلاصة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الذاكرة صيرة المدى  الجزء الثاني </dc:title>
  <dc:creator>Sumyah</dc:creator>
  <cp:lastModifiedBy>Sumyah</cp:lastModifiedBy>
  <cp:revision>55</cp:revision>
  <dcterms:created xsi:type="dcterms:W3CDTF">2006-08-16T00:00:00Z</dcterms:created>
  <dcterms:modified xsi:type="dcterms:W3CDTF">2018-03-16T13:59:03Z</dcterms:modified>
</cp:coreProperties>
</file>