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91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264" r:id="rId11"/>
    <p:sldId id="265" r:id="rId12"/>
    <p:sldId id="266" r:id="rId13"/>
    <p:sldId id="267" r:id="rId14"/>
    <p:sldId id="268" r:id="rId15"/>
    <p:sldId id="287" r:id="rId16"/>
    <p:sldId id="289" r:id="rId17"/>
    <p:sldId id="288" r:id="rId18"/>
    <p:sldId id="269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97FE0-1F4A-4A90-AFE0-D8E2DD13498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B48203D-8336-4CC6-8B4B-A6E36CD62B5D}">
      <dgm:prSet phldrT="[Text]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baseline="0" dirty="0">
              <a:solidFill>
                <a:schemeClr val="accent1">
                  <a:lumMod val="50000"/>
                </a:schemeClr>
              </a:solidFill>
            </a:rPr>
            <a:t>الأهداف </a:t>
          </a:r>
        </a:p>
      </dgm:t>
    </dgm:pt>
    <dgm:pt modelId="{9B08A160-59F0-4E18-8553-DF22E5BD6B99}" type="par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2783A75D-FEC9-494A-A07A-E024A6371D03}" type="sibTrans" cxnId="{2BBA902A-92B6-4024-A21F-BDEF6579329A}">
      <dgm:prSet/>
      <dgm:spPr/>
      <dgm:t>
        <a:bodyPr/>
        <a:lstStyle/>
        <a:p>
          <a:pPr rtl="1"/>
          <a:endParaRPr lang="ar-SA"/>
        </a:p>
      </dgm:t>
    </dgm:pt>
    <dgm:pt modelId="{BDAAE535-114E-4337-816A-628A5CB73F62}">
      <dgm:prSet phldrT="[Text]" custT="1"/>
      <dgm:spPr>
        <a:noFill/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>
              <a:solidFill>
                <a:schemeClr val="tx1"/>
              </a:solidFill>
            </a:rPr>
            <a:t>1-تذكر </a:t>
          </a:r>
        </a:p>
        <a:p>
          <a:pPr rtl="1"/>
          <a:r>
            <a:rPr lang="ar-SA" sz="2000" baseline="0" dirty="0">
              <a:solidFill>
                <a:schemeClr val="tx1"/>
              </a:solidFill>
            </a:rPr>
            <a:t>الطالبة تاريخ </a:t>
          </a:r>
        </a:p>
        <a:p>
          <a:pPr rtl="1"/>
          <a:r>
            <a:rPr lang="ar-SA" sz="2000" baseline="0" dirty="0">
              <a:solidFill>
                <a:schemeClr val="tx1"/>
              </a:solidFill>
            </a:rPr>
            <a:t>البحث العلمي.</a:t>
          </a:r>
        </a:p>
        <a:p>
          <a:pPr rtl="1"/>
          <a:r>
            <a:rPr lang="ar-SA" sz="2000" baseline="0" dirty="0">
              <a:solidFill>
                <a:schemeClr val="tx1"/>
              </a:solidFill>
            </a:rPr>
            <a:t>2- تشرح الطالبة الطرق المتبعة في البحث العلمي .</a:t>
          </a:r>
        </a:p>
      </dgm:t>
    </dgm:pt>
    <dgm:pt modelId="{ED99F115-E6CE-47A7-B4A0-49257EE885E5}" type="parTrans" cxnId="{34EFDE1A-CF12-4282-84AD-BC34EBA03888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EE63C548-D3EE-4F9D-9E05-6D473C71CFE5}" type="sibTrans" cxnId="{34EFDE1A-CF12-4282-84AD-BC34EBA03888}">
      <dgm:prSet/>
      <dgm:spPr/>
      <dgm:t>
        <a:bodyPr/>
        <a:lstStyle/>
        <a:p>
          <a:pPr rtl="1"/>
          <a:endParaRPr lang="ar-SA"/>
        </a:p>
      </dgm:t>
    </dgm:pt>
    <dgm:pt modelId="{1AEC6423-5520-4D31-856B-C0C529D6E151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rtl="1"/>
          <a:r>
            <a:rPr lang="ar-SA" sz="2000" baseline="0" dirty="0">
              <a:solidFill>
                <a:schemeClr val="tx1"/>
              </a:solidFill>
            </a:rPr>
            <a:t>1- تقيم الطالبة أهمية الأبحاث التي تطلع عليها .</a:t>
          </a:r>
        </a:p>
        <a:p>
          <a:pPr rtl="1"/>
          <a:r>
            <a:rPr lang="ar-SA" sz="2000" baseline="0" dirty="0">
              <a:solidFill>
                <a:schemeClr val="tx1"/>
              </a:solidFill>
            </a:rPr>
            <a:t>2- تقيم اللآراء ةالمعتقدات التي تعرض عليها بطريقة علمية .</a:t>
          </a:r>
        </a:p>
      </dgm:t>
    </dgm:pt>
    <dgm:pt modelId="{BB61A886-40CC-4A89-87E2-1D5CD76297D4}" type="parTrans" cxnId="{E3006F7A-D922-487C-B7D6-BA08E60D0FB6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44302AD7-BBAC-4585-BA0A-AEC62A9E9E2D}" type="sibTrans" cxnId="{E3006F7A-D922-487C-B7D6-BA08E60D0FB6}">
      <dgm:prSet/>
      <dgm:spPr/>
      <dgm:t>
        <a:bodyPr/>
        <a:lstStyle/>
        <a:p>
          <a:pPr rtl="1"/>
          <a:endParaRPr lang="ar-SA"/>
        </a:p>
      </dgm:t>
    </dgm:pt>
    <dgm:pt modelId="{E77A47C0-383D-490E-B58A-B7CB042E67FB}">
      <dgm:prSet phldrT="[Text]" custT="1"/>
      <dgm:spPr>
        <a:ln>
          <a:solidFill>
            <a:schemeClr val="accent5">
              <a:lumMod val="50000"/>
            </a:schemeClr>
          </a:solidFill>
        </a:ln>
      </dgm:spPr>
      <dgm:t>
        <a:bodyPr lIns="0" tIns="0" rIns="0" bIns="0"/>
        <a:lstStyle/>
        <a:p>
          <a:pPr rtl="1"/>
          <a:r>
            <a:rPr lang="ar-SA" sz="2000" baseline="0" dirty="0">
              <a:solidFill>
                <a:schemeClr val="tx1"/>
              </a:solidFill>
            </a:rPr>
            <a:t>1-تعبر عن أهمية البحث العلمي للمربين </a:t>
          </a:r>
        </a:p>
        <a:p>
          <a:pPr rtl="1"/>
          <a:r>
            <a:rPr lang="ar-SA" sz="2000" baseline="0" dirty="0">
              <a:solidFill>
                <a:schemeClr val="tx1"/>
              </a:solidFill>
            </a:rPr>
            <a:t>2-تظهر اهتماما باستخدام طرق التفكير العلمي </a:t>
          </a:r>
        </a:p>
      </dgm:t>
    </dgm:pt>
    <dgm:pt modelId="{82FC5C0B-3C90-43E4-ABC9-7AFA2E8D791B}" type="parTrans" cxnId="{01987501-A9B3-4DFD-8090-6691D85E66E9}">
      <dgm:prSet/>
      <dgm:spPr>
        <a:ln>
          <a:solidFill>
            <a:schemeClr val="tx1"/>
          </a:solidFill>
        </a:ln>
      </dgm:spPr>
      <dgm:t>
        <a:bodyPr/>
        <a:lstStyle/>
        <a:p>
          <a:pPr rtl="1"/>
          <a:endParaRPr lang="ar-SA"/>
        </a:p>
      </dgm:t>
    </dgm:pt>
    <dgm:pt modelId="{85D55260-53BF-4C89-8BEE-C0938593D9B6}" type="sibTrans" cxnId="{01987501-A9B3-4DFD-8090-6691D85E66E9}">
      <dgm:prSet/>
      <dgm:spPr/>
      <dgm:t>
        <a:bodyPr/>
        <a:lstStyle/>
        <a:p>
          <a:pPr rtl="1"/>
          <a:endParaRPr lang="ar-SA"/>
        </a:p>
      </dgm:t>
    </dgm:pt>
    <dgm:pt modelId="{E0767BF4-5F0A-4FDB-B971-C3C1CCB38AB9}">
      <dgm:prSet/>
      <dgm:spPr/>
      <dgm:t>
        <a:bodyPr/>
        <a:lstStyle/>
        <a:p>
          <a:pPr rtl="1"/>
          <a:endParaRPr lang="ar-SA"/>
        </a:p>
      </dgm:t>
    </dgm:pt>
    <dgm:pt modelId="{BE5FB75B-C415-477E-A1A6-B00F6E38D9A4}" type="par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583CC765-1660-4333-99CE-396E4ECCC792}" type="sibTrans" cxnId="{A1710F3A-29BD-4395-898F-8AD8361630E9}">
      <dgm:prSet/>
      <dgm:spPr/>
      <dgm:t>
        <a:bodyPr/>
        <a:lstStyle/>
        <a:p>
          <a:pPr rtl="1"/>
          <a:endParaRPr lang="ar-SA"/>
        </a:p>
      </dgm:t>
    </dgm:pt>
    <dgm:pt modelId="{844DB3C7-B0A3-42F3-8E05-E768DAF526D1}" type="pres">
      <dgm:prSet presAssocID="{EE097FE0-1F4A-4A90-AFE0-D8E2DD13498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C660C-5FF0-4594-9042-3E45929B2F55}" type="pres">
      <dgm:prSet presAssocID="{2B48203D-8336-4CC6-8B4B-A6E36CD62B5D}" presName="centerShape" presStyleLbl="node0" presStyleIdx="0" presStyleCnt="1" custScaleX="98162" custScaleY="98162" custLinFactNeighborX="6307" custLinFactNeighborY="64194"/>
      <dgm:spPr/>
      <dgm:t>
        <a:bodyPr/>
        <a:lstStyle/>
        <a:p>
          <a:pPr rtl="1"/>
          <a:endParaRPr lang="ar-SA"/>
        </a:p>
      </dgm:t>
    </dgm:pt>
    <dgm:pt modelId="{35F20687-6409-433D-B28F-37F61E558802}" type="pres">
      <dgm:prSet presAssocID="{ED99F115-E6CE-47A7-B4A0-49257EE885E5}" presName="parTrans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14B039E7-53BA-4408-8349-7A7D1F568785}" type="pres">
      <dgm:prSet presAssocID="{ED99F115-E6CE-47A7-B4A0-49257EE885E5}" presName="connectorText" presStyleLbl="sibTrans2D1" presStyleIdx="0" presStyleCnt="3"/>
      <dgm:spPr/>
      <dgm:t>
        <a:bodyPr/>
        <a:lstStyle/>
        <a:p>
          <a:pPr rtl="1"/>
          <a:endParaRPr lang="ar-SA"/>
        </a:p>
      </dgm:t>
    </dgm:pt>
    <dgm:pt modelId="{EA89B29B-5383-4AA9-A3CB-27D532749262}" type="pres">
      <dgm:prSet presAssocID="{BDAAE535-114E-4337-816A-628A5CB73F62}" presName="node" presStyleLbl="node1" presStyleIdx="0" presStyleCnt="3" custScaleX="148081" custScaleY="148081" custRadScaleRad="77318" custRadScaleInc="390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BF0073-EAA9-4F08-9CEB-F86B7863EF0A}" type="pres">
      <dgm:prSet presAssocID="{BB61A886-40CC-4A89-87E2-1D5CD76297D4}" presName="parTrans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91189015-3054-4063-926A-9D269E4D89FC}" type="pres">
      <dgm:prSet presAssocID="{BB61A886-40CC-4A89-87E2-1D5CD76297D4}" presName="connectorText" presStyleLbl="sibTrans2D1" presStyleIdx="1" presStyleCnt="3"/>
      <dgm:spPr/>
      <dgm:t>
        <a:bodyPr/>
        <a:lstStyle/>
        <a:p>
          <a:pPr rtl="1"/>
          <a:endParaRPr lang="ar-SA"/>
        </a:p>
      </dgm:t>
    </dgm:pt>
    <dgm:pt modelId="{51CA979D-50E5-43CD-9484-921EA62D11DA}" type="pres">
      <dgm:prSet presAssocID="{1AEC6423-5520-4D31-856B-C0C529D6E151}" presName="node" presStyleLbl="node1" presStyleIdx="1" presStyleCnt="3" custScaleX="148081" custScaleY="148081" custRadScaleRad="162279" custRadScaleInc="-2105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C23752-9E31-4957-8CB8-49384289FFE6}" type="pres">
      <dgm:prSet presAssocID="{82FC5C0B-3C90-43E4-ABC9-7AFA2E8D791B}" presName="parTrans" presStyleLbl="sibTrans2D1" presStyleIdx="2" presStyleCnt="3" custLinFactX="-93666" custLinFactNeighborX="-100000"/>
      <dgm:spPr/>
      <dgm:t>
        <a:bodyPr/>
        <a:lstStyle/>
        <a:p>
          <a:pPr rtl="1"/>
          <a:endParaRPr lang="ar-SA"/>
        </a:p>
      </dgm:t>
    </dgm:pt>
    <dgm:pt modelId="{F19B7B3B-050B-4399-AD00-12D354253E7C}" type="pres">
      <dgm:prSet presAssocID="{82FC5C0B-3C90-43E4-ABC9-7AFA2E8D791B}" presName="connectorText" presStyleLbl="sibTrans2D1" presStyleIdx="2" presStyleCnt="3"/>
      <dgm:spPr/>
      <dgm:t>
        <a:bodyPr/>
        <a:lstStyle/>
        <a:p>
          <a:pPr rtl="1"/>
          <a:endParaRPr lang="ar-SA"/>
        </a:p>
      </dgm:t>
    </dgm:pt>
    <dgm:pt modelId="{BBB2D145-779E-42BA-BBA1-ACD757C63F57}" type="pres">
      <dgm:prSet presAssocID="{E77A47C0-383D-490E-B58A-B7CB042E67FB}" presName="node" presStyleLbl="node1" presStyleIdx="2" presStyleCnt="3" custScaleX="148081" custScaleY="148081" custRadScaleRad="131981" custRadScaleInc="128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9DC8387-08BE-4695-9F9D-A46DB54DDAD6}" type="presOf" srcId="{BB61A886-40CC-4A89-87E2-1D5CD76297D4}" destId="{0EBF0073-EAA9-4F08-9CEB-F86B7863EF0A}" srcOrd="0" destOrd="0" presId="urn:microsoft.com/office/officeart/2005/8/layout/radial5"/>
    <dgm:cxn modelId="{A1710F3A-29BD-4395-898F-8AD8361630E9}" srcId="{EE097FE0-1F4A-4A90-AFE0-D8E2DD13498F}" destId="{E0767BF4-5F0A-4FDB-B971-C3C1CCB38AB9}" srcOrd="1" destOrd="0" parTransId="{BE5FB75B-C415-477E-A1A6-B00F6E38D9A4}" sibTransId="{583CC765-1660-4333-99CE-396E4ECCC792}"/>
    <dgm:cxn modelId="{CEF94821-AB57-498D-8222-5DC058C2D127}" type="presOf" srcId="{82FC5C0B-3C90-43E4-ABC9-7AFA2E8D791B}" destId="{6BC23752-9E31-4957-8CB8-49384289FFE6}" srcOrd="0" destOrd="0" presId="urn:microsoft.com/office/officeart/2005/8/layout/radial5"/>
    <dgm:cxn modelId="{E3006F7A-D922-487C-B7D6-BA08E60D0FB6}" srcId="{2B48203D-8336-4CC6-8B4B-A6E36CD62B5D}" destId="{1AEC6423-5520-4D31-856B-C0C529D6E151}" srcOrd="1" destOrd="0" parTransId="{BB61A886-40CC-4A89-87E2-1D5CD76297D4}" sibTransId="{44302AD7-BBAC-4585-BA0A-AEC62A9E9E2D}"/>
    <dgm:cxn modelId="{01987501-A9B3-4DFD-8090-6691D85E66E9}" srcId="{2B48203D-8336-4CC6-8B4B-A6E36CD62B5D}" destId="{E77A47C0-383D-490E-B58A-B7CB042E67FB}" srcOrd="2" destOrd="0" parTransId="{82FC5C0B-3C90-43E4-ABC9-7AFA2E8D791B}" sibTransId="{85D55260-53BF-4C89-8BEE-C0938593D9B6}"/>
    <dgm:cxn modelId="{90314BB7-80A4-4CFC-8DF0-1748997FE568}" type="presOf" srcId="{82FC5C0B-3C90-43E4-ABC9-7AFA2E8D791B}" destId="{F19B7B3B-050B-4399-AD00-12D354253E7C}" srcOrd="1" destOrd="0" presId="urn:microsoft.com/office/officeart/2005/8/layout/radial5"/>
    <dgm:cxn modelId="{C3868AA2-A388-43C0-A936-13A7839F9463}" type="presOf" srcId="{ED99F115-E6CE-47A7-B4A0-49257EE885E5}" destId="{35F20687-6409-433D-B28F-37F61E558802}" srcOrd="0" destOrd="0" presId="urn:microsoft.com/office/officeart/2005/8/layout/radial5"/>
    <dgm:cxn modelId="{4F1D8C84-57B5-4D8A-BBC9-DBE5C9E54D4C}" type="presOf" srcId="{2B48203D-8336-4CC6-8B4B-A6E36CD62B5D}" destId="{5CDC660C-5FF0-4594-9042-3E45929B2F55}" srcOrd="0" destOrd="0" presId="urn:microsoft.com/office/officeart/2005/8/layout/radial5"/>
    <dgm:cxn modelId="{3ACAC576-B1BE-46B4-A3EC-49FB466BF13A}" type="presOf" srcId="{BB61A886-40CC-4A89-87E2-1D5CD76297D4}" destId="{91189015-3054-4063-926A-9D269E4D89FC}" srcOrd="1" destOrd="0" presId="urn:microsoft.com/office/officeart/2005/8/layout/radial5"/>
    <dgm:cxn modelId="{2BBA902A-92B6-4024-A21F-BDEF6579329A}" srcId="{EE097FE0-1F4A-4A90-AFE0-D8E2DD13498F}" destId="{2B48203D-8336-4CC6-8B4B-A6E36CD62B5D}" srcOrd="0" destOrd="0" parTransId="{9B08A160-59F0-4E18-8553-DF22E5BD6B99}" sibTransId="{2783A75D-FEC9-494A-A07A-E024A6371D03}"/>
    <dgm:cxn modelId="{85ABA608-AE6C-4A86-BF3A-D85F6FD9977C}" type="presOf" srcId="{E77A47C0-383D-490E-B58A-B7CB042E67FB}" destId="{BBB2D145-779E-42BA-BBA1-ACD757C63F57}" srcOrd="0" destOrd="0" presId="urn:microsoft.com/office/officeart/2005/8/layout/radial5"/>
    <dgm:cxn modelId="{A90DF1AF-8F60-4885-9D04-9F53CA8ADD47}" type="presOf" srcId="{ED99F115-E6CE-47A7-B4A0-49257EE885E5}" destId="{14B039E7-53BA-4408-8349-7A7D1F568785}" srcOrd="1" destOrd="0" presId="urn:microsoft.com/office/officeart/2005/8/layout/radial5"/>
    <dgm:cxn modelId="{DF825559-505C-425F-B306-DEB9B73F5199}" type="presOf" srcId="{1AEC6423-5520-4D31-856B-C0C529D6E151}" destId="{51CA979D-50E5-43CD-9484-921EA62D11DA}" srcOrd="0" destOrd="0" presId="urn:microsoft.com/office/officeart/2005/8/layout/radial5"/>
    <dgm:cxn modelId="{28266131-95DA-4733-8DEB-0990775B7B3A}" type="presOf" srcId="{BDAAE535-114E-4337-816A-628A5CB73F62}" destId="{EA89B29B-5383-4AA9-A3CB-27D532749262}" srcOrd="0" destOrd="0" presId="urn:microsoft.com/office/officeart/2005/8/layout/radial5"/>
    <dgm:cxn modelId="{34EFDE1A-CF12-4282-84AD-BC34EBA03888}" srcId="{2B48203D-8336-4CC6-8B4B-A6E36CD62B5D}" destId="{BDAAE535-114E-4337-816A-628A5CB73F62}" srcOrd="0" destOrd="0" parTransId="{ED99F115-E6CE-47A7-B4A0-49257EE885E5}" sibTransId="{EE63C548-D3EE-4F9D-9E05-6D473C71CFE5}"/>
    <dgm:cxn modelId="{FA22D5B0-D4A7-488A-9554-2C7097F63723}" type="presOf" srcId="{EE097FE0-1F4A-4A90-AFE0-D8E2DD13498F}" destId="{844DB3C7-B0A3-42F3-8E05-E768DAF526D1}" srcOrd="0" destOrd="0" presId="urn:microsoft.com/office/officeart/2005/8/layout/radial5"/>
    <dgm:cxn modelId="{C71A5CD8-0F42-44E2-AC16-655517483559}" type="presParOf" srcId="{844DB3C7-B0A3-42F3-8E05-E768DAF526D1}" destId="{5CDC660C-5FF0-4594-9042-3E45929B2F55}" srcOrd="0" destOrd="0" presId="urn:microsoft.com/office/officeart/2005/8/layout/radial5"/>
    <dgm:cxn modelId="{193E8ABF-64B8-401B-BF3F-74B272A02360}" type="presParOf" srcId="{844DB3C7-B0A3-42F3-8E05-E768DAF526D1}" destId="{35F20687-6409-433D-B28F-37F61E558802}" srcOrd="1" destOrd="0" presId="urn:microsoft.com/office/officeart/2005/8/layout/radial5"/>
    <dgm:cxn modelId="{7837A91A-747E-4018-88E1-D7C33A6B130A}" type="presParOf" srcId="{35F20687-6409-433D-B28F-37F61E558802}" destId="{14B039E7-53BA-4408-8349-7A7D1F568785}" srcOrd="0" destOrd="0" presId="urn:microsoft.com/office/officeart/2005/8/layout/radial5"/>
    <dgm:cxn modelId="{BFBCB81A-3294-4095-8ED4-FADDEEFEDD08}" type="presParOf" srcId="{844DB3C7-B0A3-42F3-8E05-E768DAF526D1}" destId="{EA89B29B-5383-4AA9-A3CB-27D532749262}" srcOrd="2" destOrd="0" presId="urn:microsoft.com/office/officeart/2005/8/layout/radial5"/>
    <dgm:cxn modelId="{787E0A5E-6A60-4523-9467-FC3EC078DB04}" type="presParOf" srcId="{844DB3C7-B0A3-42F3-8E05-E768DAF526D1}" destId="{0EBF0073-EAA9-4F08-9CEB-F86B7863EF0A}" srcOrd="3" destOrd="0" presId="urn:microsoft.com/office/officeart/2005/8/layout/radial5"/>
    <dgm:cxn modelId="{D3ED27C2-A317-4AC6-A3BB-607BB6221D97}" type="presParOf" srcId="{0EBF0073-EAA9-4F08-9CEB-F86B7863EF0A}" destId="{91189015-3054-4063-926A-9D269E4D89FC}" srcOrd="0" destOrd="0" presId="urn:microsoft.com/office/officeart/2005/8/layout/radial5"/>
    <dgm:cxn modelId="{B846EF1E-CEFF-457E-B191-B8A0248FC837}" type="presParOf" srcId="{844DB3C7-B0A3-42F3-8E05-E768DAF526D1}" destId="{51CA979D-50E5-43CD-9484-921EA62D11DA}" srcOrd="4" destOrd="0" presId="urn:microsoft.com/office/officeart/2005/8/layout/radial5"/>
    <dgm:cxn modelId="{E3D67DCF-CDD8-4739-888D-49D1A77E39C4}" type="presParOf" srcId="{844DB3C7-B0A3-42F3-8E05-E768DAF526D1}" destId="{6BC23752-9E31-4957-8CB8-49384289FFE6}" srcOrd="5" destOrd="0" presId="urn:microsoft.com/office/officeart/2005/8/layout/radial5"/>
    <dgm:cxn modelId="{D5241DFD-BB17-4907-B224-34A50D046725}" type="presParOf" srcId="{6BC23752-9E31-4957-8CB8-49384289FFE6}" destId="{F19B7B3B-050B-4399-AD00-12D354253E7C}" srcOrd="0" destOrd="0" presId="urn:microsoft.com/office/officeart/2005/8/layout/radial5"/>
    <dgm:cxn modelId="{C03337F1-BB4B-4F2F-AA32-BEB99797FCBF}" type="presParOf" srcId="{844DB3C7-B0A3-42F3-8E05-E768DAF526D1}" destId="{BBB2D145-779E-42BA-BBA1-ACD757C63F57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C660C-5FF0-4594-9042-3E45929B2F55}">
      <dsp:nvSpPr>
        <dsp:cNvPr id="0" name=""/>
        <dsp:cNvSpPr/>
      </dsp:nvSpPr>
      <dsp:spPr>
        <a:xfrm>
          <a:off x="3656515" y="3094108"/>
          <a:ext cx="1431854" cy="14318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baseline="0" dirty="0">
              <a:solidFill>
                <a:schemeClr val="accent1">
                  <a:lumMod val="50000"/>
                </a:schemeClr>
              </a:solidFill>
            </a:rPr>
            <a:t>الأهداف </a:t>
          </a:r>
        </a:p>
      </dsp:txBody>
      <dsp:txXfrm>
        <a:off x="3866205" y="3303798"/>
        <a:ext cx="1012474" cy="1012474"/>
      </dsp:txXfrm>
    </dsp:sp>
    <dsp:sp modelId="{35F20687-6409-433D-B28F-37F61E558802}">
      <dsp:nvSpPr>
        <dsp:cNvPr id="0" name=""/>
        <dsp:cNvSpPr/>
      </dsp:nvSpPr>
      <dsp:spPr>
        <a:xfrm rot="16707988">
          <a:off x="4339035" y="2509965"/>
          <a:ext cx="380029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87647" y="2665537"/>
        <a:ext cx="266020" cy="297567"/>
      </dsp:txXfrm>
    </dsp:sp>
    <dsp:sp modelId="{EA89B29B-5383-4AA9-A3CB-27D532749262}">
      <dsp:nvSpPr>
        <dsp:cNvPr id="0" name=""/>
        <dsp:cNvSpPr/>
      </dsp:nvSpPr>
      <dsp:spPr>
        <a:xfrm>
          <a:off x="3662424" y="244453"/>
          <a:ext cx="2160004" cy="2160004"/>
        </a:xfrm>
        <a:prstGeom prst="ellipse">
          <a:avLst/>
        </a:prstGeom>
        <a:noFill/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1-تذكر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الطالبة تاريخ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البحث العلمي.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2- تشرح الطالبة الطرق المتبعة في البحث العلمي .</a:t>
          </a:r>
        </a:p>
      </dsp:txBody>
      <dsp:txXfrm>
        <a:off x="3978749" y="560778"/>
        <a:ext cx="1527354" cy="1527354"/>
      </dsp:txXfrm>
    </dsp:sp>
    <dsp:sp modelId="{0EBF0073-EAA9-4F08-9CEB-F86B7863EF0A}">
      <dsp:nvSpPr>
        <dsp:cNvPr id="0" name=""/>
        <dsp:cNvSpPr/>
      </dsp:nvSpPr>
      <dsp:spPr>
        <a:xfrm rot="21541631">
          <a:off x="5304155" y="3541824"/>
          <a:ext cx="520261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304166" y="3642276"/>
        <a:ext cx="371478" cy="297567"/>
      </dsp:txXfrm>
    </dsp:sp>
    <dsp:sp modelId="{51CA979D-50E5-43CD-9484-921EA62D11DA}">
      <dsp:nvSpPr>
        <dsp:cNvPr id="0" name=""/>
        <dsp:cNvSpPr/>
      </dsp:nvSpPr>
      <dsp:spPr>
        <a:xfrm>
          <a:off x="6069595" y="2682875"/>
          <a:ext cx="2160004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1- تقيم الطالبة أهمية الأبحاث التي تطلع عليها 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2- تقيم اللآراء ةالمعتقدات التي تعرض عليها بطريقة علمية .</a:t>
          </a:r>
        </a:p>
      </dsp:txBody>
      <dsp:txXfrm>
        <a:off x="6385920" y="2999200"/>
        <a:ext cx="1527354" cy="1527354"/>
      </dsp:txXfrm>
    </dsp:sp>
    <dsp:sp modelId="{6BC23752-9E31-4957-8CB8-49384289FFE6}">
      <dsp:nvSpPr>
        <dsp:cNvPr id="0" name=""/>
        <dsp:cNvSpPr/>
      </dsp:nvSpPr>
      <dsp:spPr>
        <a:xfrm rot="10818960">
          <a:off x="1957293" y="3555555"/>
          <a:ext cx="506970" cy="49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2106075" y="3655154"/>
        <a:ext cx="358187" cy="297567"/>
      </dsp:txXfrm>
    </dsp:sp>
    <dsp:sp modelId="{BBB2D145-779E-42BA-BBA1-ACD757C63F57}">
      <dsp:nvSpPr>
        <dsp:cNvPr id="0" name=""/>
        <dsp:cNvSpPr/>
      </dsp:nvSpPr>
      <dsp:spPr>
        <a:xfrm>
          <a:off x="540004" y="2714853"/>
          <a:ext cx="2160004" cy="2160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1-تعبر عن أهمية البحث العلمي للمربين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baseline="0" dirty="0">
              <a:solidFill>
                <a:schemeClr val="tx1"/>
              </a:solidFill>
            </a:rPr>
            <a:t>2-تظهر اهتماما باستخدام طرق التفكير العلمي </a:t>
          </a:r>
        </a:p>
      </dsp:txBody>
      <dsp:txXfrm>
        <a:off x="856329" y="3031178"/>
        <a:ext cx="1527354" cy="1527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13C4-EA23-4A4D-83E1-A65225BAD8BC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EF722-C73D-477B-8127-B9FEC2B56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5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46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709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014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011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34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32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5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21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8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505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8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3D84E-147E-4DC9-97BD-322240B7F134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0439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54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999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95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11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531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571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596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5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484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80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611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1302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174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10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4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237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8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9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0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EF722-C73D-477B-8127-B9FEC2B56A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4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r>
              <a:rPr lang="ar-SA" dirty="0"/>
              <a:t> 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imgres?start=239&amp;hl=en&amp;biw=1309&amp;bih=772&amp;tbm=isch&amp;tbnid=-OWaJ5nHiPZy8M:&amp;imgrefurl=http://www.sony.net/Products/memorycard/info.html&amp;docid=RX4QvWhiCdc1dM&amp;imgurl=http://www.sony.net/Products/memorycard/images/info_1_1.gif&amp;w=640&amp;h=213&amp;ei=HvXrUvHrN8n70gWo8oDoBg&amp;zoom=1&amp;ved=0CKoBEIQcMDc4yAE&amp;iact=rc&amp;dur=841&amp;page=12&amp;ndsp=23" TargetMode="External"/><Relationship Id="rId3" Type="http://schemas.openxmlformats.org/officeDocument/2006/relationships/hyperlink" Target="http://www.google.com.sa/imgres?um=1&amp;sa=N&amp;hl=en&amp;tbm=isch&amp;tbnid=WPxSaQS6kYCerM:&amp;imgrefurl=http://www.schoolarabia.net/astronomy/definitions/definition_1.htm&amp;docid=6cubm145-_PWmM&amp;imgurl=http://www.schoolarabia.net/images/modules/astronomy/definition/pic3.JPG&amp;w=400&amp;h=324&amp;ei=GuvrUurWF-an0AWnmYDgBQ&amp;zoom=1&amp;ved=0CFcQhBwwAg&amp;iact=rc&amp;dur=4659&amp;page=1&amp;start=0&amp;ndsp=19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m.sa/imgres?um=1&amp;hl=en&amp;tbm=isch&amp;tbnid=LFNAxSpLEwpU1M:&amp;imgrefurl=http://forum.mn66.com/t314861.html&amp;docid=sKI_jWHJF9P4NM&amp;imgurl=http://forum.mn66.com/imgcache2/785511.gif&amp;w=300&amp;h=300&amp;ei=nuvrUvucOuPT0QWz5YFw&amp;zoom=1&amp;ved=0CFEQhBwwAA&amp;iact=rc&amp;dur=7314&amp;page=1&amp;start=0&amp;ndsp=23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مقدمة عن البحث العلمي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/>
              <a:t>مناهج البحث في علم النفس (نفس461)</a:t>
            </a:r>
          </a:p>
          <a:p>
            <a:pPr rtl="1"/>
            <a:r>
              <a:rPr lang="ar-SA" dirty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3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البحث العلمي :</a:t>
            </a:r>
          </a:p>
          <a:p>
            <a:pPr marL="457200" lvl="1" indent="0" algn="r" rtl="1">
              <a:buNone/>
            </a:pPr>
            <a:r>
              <a:rPr lang="ar-AE" dirty="0"/>
              <a:t>هو ال</a:t>
            </a:r>
            <a:r>
              <a:rPr lang="ar-SA" dirty="0"/>
              <a:t>إ</a:t>
            </a:r>
            <a:r>
              <a:rPr lang="ar-AE" dirty="0"/>
              <a:t>ستقصاء المنظم المقنن المبني على المشاهدة الأمبريقية الناقدة للعلاقات المفترضة بين المظاهر الطبيعية</a:t>
            </a:r>
            <a:r>
              <a:rPr lang="en-GB" dirty="0"/>
              <a:t>)</a:t>
            </a:r>
            <a:r>
              <a:rPr lang="ar-AE" dirty="0"/>
              <a:t> </a:t>
            </a:r>
            <a:r>
              <a:rPr lang="en-GB" dirty="0"/>
              <a:t> (</a:t>
            </a:r>
            <a:r>
              <a:rPr lang="en-GB" dirty="0" err="1"/>
              <a:t>Kerlinger</a:t>
            </a:r>
            <a:r>
              <a:rPr lang="en-GB" dirty="0"/>
              <a:t> 1970</a:t>
            </a:r>
            <a:endParaRPr lang="ar-AE" dirty="0"/>
          </a:p>
          <a:p>
            <a:pPr marL="457200" lvl="1" indent="0" algn="r" rtl="1">
              <a:buNone/>
            </a:pPr>
            <a:endParaRPr lang="ar-AE" dirty="0"/>
          </a:p>
          <a:p>
            <a:pPr marL="457200" lvl="1" indent="0" algn="r" rtl="1">
              <a:buNone/>
            </a:pPr>
            <a:r>
              <a:rPr lang="ar-AE" b="1" u="sng" dirty="0">
                <a:solidFill>
                  <a:schemeClr val="accent3"/>
                </a:solidFill>
              </a:rPr>
              <a:t>أهداف البحث العلمي :</a:t>
            </a:r>
          </a:p>
          <a:p>
            <a:pPr lvl="2" algn="r" rtl="1"/>
            <a:r>
              <a:rPr lang="ar-AE" dirty="0"/>
              <a:t>سد الثغرات في العلم (نظري)</a:t>
            </a:r>
          </a:p>
          <a:p>
            <a:pPr lvl="2" algn="r" rtl="1"/>
            <a:r>
              <a:rPr lang="ar-AE" dirty="0"/>
              <a:t>حل المشكلات (تطب</a:t>
            </a:r>
            <a:r>
              <a:rPr lang="ar-SA" dirty="0"/>
              <a:t>ي</a:t>
            </a:r>
            <a:r>
              <a:rPr lang="ar-AE" dirty="0"/>
              <a:t>قي)</a:t>
            </a:r>
          </a:p>
          <a:p>
            <a:pPr marL="914400" lvl="2" indent="0" algn="r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4595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البحث العلمي :</a:t>
            </a:r>
          </a:p>
          <a:p>
            <a:pPr marL="457200" lvl="1" indent="0" algn="r" rtl="1">
              <a:buNone/>
            </a:pPr>
            <a:r>
              <a:rPr lang="ar-AE" b="1" dirty="0"/>
              <a:t>خصائص البحث العلمي :</a:t>
            </a:r>
          </a:p>
          <a:p>
            <a:pPr lvl="2" algn="r" rtl="1"/>
            <a:r>
              <a:rPr lang="ar-AE" dirty="0"/>
              <a:t>يقوم على ال</a:t>
            </a:r>
            <a:r>
              <a:rPr lang="ar-SA" dirty="0"/>
              <a:t>إ</a:t>
            </a:r>
            <a:r>
              <a:rPr lang="ar-AE" dirty="0" err="1"/>
              <a:t>ستدلال</a:t>
            </a:r>
            <a:r>
              <a:rPr lang="ar-AE" dirty="0"/>
              <a:t> الاستنتاجي والاستقرائي معا .</a:t>
            </a:r>
          </a:p>
          <a:p>
            <a:pPr lvl="2" algn="r" rtl="1"/>
            <a:r>
              <a:rPr lang="ar-AE" dirty="0"/>
              <a:t>يرى أن لكل شيء سبب يمكن تحديده من أجل وضع قوانين لل</a:t>
            </a:r>
            <a:r>
              <a:rPr lang="ar-SA" dirty="0"/>
              <a:t>ت</a:t>
            </a:r>
            <a:r>
              <a:rPr lang="ar-AE" dirty="0"/>
              <a:t>نبؤ </a:t>
            </a:r>
            <a:endParaRPr lang="en-GB" dirty="0"/>
          </a:p>
          <a:p>
            <a:pPr lvl="2" algn="r" rtl="1"/>
            <a:r>
              <a:rPr lang="ar-AE" dirty="0"/>
              <a:t>إمبريقي : الاعتقاد الذاتي يجب مطابقته مع الحقيقة المفترضة .</a:t>
            </a:r>
          </a:p>
          <a:p>
            <a:pPr lvl="2" algn="r" rtl="1"/>
            <a:r>
              <a:rPr lang="ar-AE" dirty="0"/>
              <a:t>البحث العلمي يصحح ذاته .</a:t>
            </a:r>
            <a:endParaRPr lang="en-GB" dirty="0"/>
          </a:p>
          <a:p>
            <a:pPr lvl="2" algn="r" rtl="1"/>
            <a:r>
              <a:rPr lang="ar-AE" dirty="0"/>
              <a:t>يهتم بتبسيط النظريات </a:t>
            </a:r>
            <a:endParaRPr lang="en-GB" dirty="0"/>
          </a:p>
          <a:p>
            <a:pPr lvl="2" algn="r" rtl="1"/>
            <a:r>
              <a:rPr lang="ar-AE" dirty="0"/>
              <a:t>يهتم بتعميم النظريات </a:t>
            </a:r>
          </a:p>
          <a:p>
            <a:pPr marL="914400" lvl="2" indent="0" algn="r" rtl="1">
              <a:buNone/>
            </a:pPr>
            <a:endParaRPr lang="en-GB" dirty="0"/>
          </a:p>
          <a:p>
            <a:pPr marL="914400" lvl="2" indent="0" algn="r" rtl="1">
              <a:buNone/>
            </a:pPr>
            <a:r>
              <a:rPr lang="ar-AE" dirty="0"/>
              <a:t>* البحث العلمي يجمع بين التجربة والاستدلال .</a:t>
            </a:r>
            <a:endParaRPr lang="en-GB" dirty="0"/>
          </a:p>
          <a:p>
            <a:pPr lvl="2" algn="r" rtl="1"/>
            <a:endParaRPr lang="ar-AE" dirty="0"/>
          </a:p>
          <a:p>
            <a:pPr marL="914400" lvl="2" indent="0" algn="r" rtl="1"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8325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خصائص العلوم ال</a:t>
            </a:r>
            <a:r>
              <a:rPr lang="ar-SA" dirty="0"/>
              <a:t>إ</a:t>
            </a:r>
            <a:r>
              <a:rPr lang="ar-AE" dirty="0"/>
              <a:t>جتماعية </a:t>
            </a:r>
            <a:r>
              <a:rPr lang="ar-SA" dirty="0"/>
              <a:t>من </a:t>
            </a:r>
            <a:r>
              <a:rPr lang="ar-AE" dirty="0"/>
              <a:t>منظورين مختلفين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النظرة التقليدية </a:t>
            </a:r>
            <a:r>
              <a:rPr lang="en-GB" b="1" u="sng" dirty="0">
                <a:solidFill>
                  <a:schemeClr val="accent4"/>
                </a:solidFill>
              </a:rPr>
              <a:t>(Traditional View)</a:t>
            </a:r>
            <a:r>
              <a:rPr lang="ar-AE" b="1" u="sng" dirty="0">
                <a:solidFill>
                  <a:schemeClr val="accent4"/>
                </a:solidFill>
              </a:rPr>
              <a:t>:</a:t>
            </a:r>
          </a:p>
          <a:p>
            <a:pPr marL="457200" lvl="1" indent="0" algn="r" rtl="1">
              <a:buNone/>
            </a:pPr>
            <a:r>
              <a:rPr lang="ar-AE" dirty="0"/>
              <a:t>العلوم الاجتماعية مثل العلوم الطبيعية يجب أن تبحث عن القوانين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النظرة التفسيرية </a:t>
            </a:r>
            <a:r>
              <a:rPr lang="en-GB" b="1" u="sng" dirty="0">
                <a:solidFill>
                  <a:schemeClr val="accent4"/>
                </a:solidFill>
              </a:rPr>
              <a:t>(Interpretive View)</a:t>
            </a:r>
            <a:r>
              <a:rPr lang="ar-AE" b="1" u="sng" dirty="0">
                <a:solidFill>
                  <a:schemeClr val="accent4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AE" dirty="0"/>
              <a:t>العلوم ال</a:t>
            </a:r>
            <a:r>
              <a:rPr lang="ar-SA" dirty="0"/>
              <a:t>إ</a:t>
            </a:r>
            <a:r>
              <a:rPr lang="ar-AE" dirty="0" err="1"/>
              <a:t>جتماعية</a:t>
            </a:r>
            <a:r>
              <a:rPr lang="ar-AE" dirty="0"/>
              <a:t> تشابه العلوم الطبيعية في تفسير الظواهر لكنها تختلف</a:t>
            </a:r>
            <a:r>
              <a:rPr lang="ar-SA" dirty="0"/>
              <a:t> </a:t>
            </a:r>
            <a:r>
              <a:rPr lang="ar-AE" dirty="0"/>
              <a:t>ع</a:t>
            </a:r>
            <a:r>
              <a:rPr lang="ar-SA" dirty="0"/>
              <a:t>ن</a:t>
            </a:r>
            <a:r>
              <a:rPr lang="ar-AE" dirty="0"/>
              <a:t>ها في كونها تؤكد على الفرق بين خصائص الأفراد والجمادات .</a:t>
            </a:r>
          </a:p>
        </p:txBody>
      </p:sp>
    </p:spTree>
    <p:extLst>
      <p:ext uri="{BB962C8B-B14F-4D97-AF65-F5344CB8AC3E}">
        <p14:creationId xmlns:p14="http://schemas.microsoft.com/office/powerpoint/2010/main" val="23906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/>
              <a:t>خصائص العلوم ال</a:t>
            </a:r>
            <a:r>
              <a:rPr lang="ar-SA" dirty="0"/>
              <a:t>إ</a:t>
            </a:r>
            <a:r>
              <a:rPr lang="ar-AE" dirty="0" err="1"/>
              <a:t>جتماعية</a:t>
            </a:r>
            <a:r>
              <a:rPr lang="ar-AE" dirty="0"/>
              <a:t> من منظورين مختلفين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66213"/>
              </p:ext>
            </p:extLst>
          </p:nvPr>
        </p:nvGraphicFramePr>
        <p:xfrm>
          <a:off x="2057400" y="2514600"/>
          <a:ext cx="60960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AE" dirty="0"/>
                        <a:t>النظرة التفسيرية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/>
                        <a:t>النظرة التقليدية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dirty="0"/>
                        <a:t>من حيث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الظواهر الاجتماعية هي شعورنا بها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الظ</a:t>
                      </a:r>
                      <a:r>
                        <a:rPr lang="ar-SA" dirty="0"/>
                        <a:t>و</a:t>
                      </a:r>
                      <a:r>
                        <a:rPr lang="ar-AE" dirty="0"/>
                        <a:t>اهر الاجتماعية أمر خارجي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طبيعة وجود الظواهر الاجتماعية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لا</a:t>
                      </a:r>
                      <a:r>
                        <a:rPr lang="ar-AE" baseline="0" dirty="0"/>
                        <a:t> يمكن الوصول إليها </a:t>
                      </a:r>
                      <a:r>
                        <a:rPr lang="ar-SA" baseline="0"/>
                        <a:t>إلا </a:t>
                      </a:r>
                      <a:r>
                        <a:rPr lang="ar-AE" baseline="0"/>
                        <a:t>بالتجربة </a:t>
                      </a:r>
                      <a:r>
                        <a:rPr lang="ar-AE" baseline="0" dirty="0"/>
                        <a:t>ولا يمكن نقلها من شخص لآخر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يمكن نقلها من شخص لآخر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طريقة نقل الخبرة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ا</a:t>
                      </a:r>
                      <a:r>
                        <a:rPr lang="ar-SA" dirty="0"/>
                        <a:t>ل</a:t>
                      </a:r>
                      <a:r>
                        <a:rPr lang="ar-AE" dirty="0"/>
                        <a:t>فرد</a:t>
                      </a:r>
                      <a:r>
                        <a:rPr lang="ar-AE" baseline="0" dirty="0"/>
                        <a:t> مؤثر في البيئة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الفرد متأثر ومستجيب للبيئة فقط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/>
                        <a:t>العلاقة بين الفرد والبيئة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8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تعريف العلم من منظورين مختلفين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/>
              <a:t>العلم باعتباره ثابتا </a:t>
            </a:r>
            <a:r>
              <a:rPr lang="en-GB" b="1" u="sng" dirty="0"/>
              <a:t>(Static)</a:t>
            </a:r>
            <a:r>
              <a:rPr lang="ar-AE" b="1" u="sng" dirty="0"/>
              <a:t>:</a:t>
            </a:r>
          </a:p>
          <a:p>
            <a:pPr marL="457200" lvl="1" indent="0" algn="r" rtl="1">
              <a:buNone/>
            </a:pPr>
            <a:r>
              <a:rPr lang="ar-AE" dirty="0"/>
              <a:t>العلم هو عبارة عن حقائق متراكمة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/>
              <a:t>العلم باعتباره متغيرا </a:t>
            </a:r>
            <a:r>
              <a:rPr lang="en-GB" b="1" u="sng" dirty="0"/>
              <a:t>(Dynamic)</a:t>
            </a:r>
            <a:r>
              <a:rPr lang="ar-AE" b="1" u="sng" dirty="0"/>
              <a:t>:</a:t>
            </a:r>
          </a:p>
          <a:p>
            <a:pPr marL="0" indent="0" algn="r" rtl="1">
              <a:buNone/>
            </a:pPr>
            <a:r>
              <a:rPr lang="ar-AE" b="1" dirty="0"/>
              <a:t>	</a:t>
            </a:r>
            <a:r>
              <a:rPr lang="ar-AE" dirty="0"/>
              <a:t>العلم عبارة عن نشاط مستمر لفهم العالم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7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أدوات العلم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القانون </a:t>
            </a:r>
            <a:r>
              <a:rPr lang="en-GB" dirty="0"/>
              <a:t>(Law)</a:t>
            </a:r>
            <a:endParaRPr lang="ar-AE" dirty="0"/>
          </a:p>
          <a:p>
            <a:pPr algn="r" rtl="1"/>
            <a:r>
              <a:rPr lang="ar-AE" dirty="0"/>
              <a:t>النظرية</a:t>
            </a:r>
            <a:r>
              <a:rPr lang="en-GB" dirty="0"/>
              <a:t>(Theory) </a:t>
            </a:r>
          </a:p>
          <a:p>
            <a:pPr algn="r" rtl="1"/>
            <a:r>
              <a:rPr lang="ar-AE" dirty="0"/>
              <a:t>المفهوم </a:t>
            </a:r>
            <a:r>
              <a:rPr lang="en-GB" dirty="0"/>
              <a:t>(Concept)</a:t>
            </a:r>
            <a:endParaRPr lang="ar-AE" dirty="0"/>
          </a:p>
          <a:p>
            <a:pPr algn="r" rtl="1"/>
            <a:r>
              <a:rPr lang="ar-AE" dirty="0"/>
              <a:t>الفرضية </a:t>
            </a:r>
            <a:r>
              <a:rPr lang="en-GB" dirty="0"/>
              <a:t>(Hypothesis)</a:t>
            </a:r>
          </a:p>
        </p:txBody>
      </p:sp>
    </p:spTree>
    <p:extLst>
      <p:ext uri="{BB962C8B-B14F-4D97-AF65-F5344CB8AC3E}">
        <p14:creationId xmlns:p14="http://schemas.microsoft.com/office/powerpoint/2010/main" val="200407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encrypted-tbn2.gstatic.com/images?q=tbn:ANd9GcTjz9UhWtImZPqACYFocjawTavo1sQ_csLsQ4aFlLgRoDx3BMUI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0" y="1440000"/>
            <a:ext cx="2381885" cy="1922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encrypted-tbn0.gstatic.com/images?q=tbn:ANd9GcSFDgesUaQfKySppJMN_C0aBQ3T9Z0WEFBLr7BICe8WIzmuugOhsA">
            <a:hlinkClick r:id="rId5"/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144000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2.gstatic.com/images?q=tbn:ANd9GcQ6qJZ3Ynu5wc_BgP5QmJnojn-Q0ybwoRJrCVQFbQojzzwBsufo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80" y="4680000"/>
            <a:ext cx="371602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52400" y="152400"/>
            <a:ext cx="8763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600" dirty="0">
                <a:solidFill>
                  <a:schemeClr val="tx1"/>
                </a:solidFill>
              </a:rPr>
              <a:t>أي من الصور التالية يدل على قانون وأي منها على نظرية وأي منها على نموذج علمي ؟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14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أدوات العلم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القانون عبارة مبسطة تفسرالعلاقة بين المتغيرات .</a:t>
            </a:r>
          </a:p>
          <a:p>
            <a:pPr algn="r" rtl="1"/>
            <a:r>
              <a:rPr lang="ar-AE" dirty="0"/>
              <a:t>القانون عبارة تم التحقق منها باختبارات متعددة .</a:t>
            </a:r>
          </a:p>
          <a:p>
            <a:pPr algn="r" rtl="1"/>
            <a:r>
              <a:rPr lang="ar-AE" dirty="0"/>
              <a:t>القانون أكثر تحديدا من النظرية .</a:t>
            </a:r>
          </a:p>
          <a:p>
            <a:pPr algn="r" rtl="1"/>
            <a:r>
              <a:rPr lang="ar-AE" dirty="0"/>
              <a:t>القانون أقل عمقا من النظرية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3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أدوات البحث العلمي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AE" b="1" u="sng" dirty="0"/>
              <a:t>تعريف النظرية العلمية </a:t>
            </a:r>
            <a:r>
              <a:rPr lang="en-GB" b="1" u="sng" dirty="0"/>
              <a:t>(Scientific theory)</a:t>
            </a:r>
            <a:r>
              <a:rPr lang="ar-AE" b="1" u="sng" dirty="0"/>
              <a:t>:</a:t>
            </a:r>
          </a:p>
          <a:p>
            <a:pPr marL="457200" lvl="1" indent="0" algn="r" rtl="1">
              <a:buNone/>
            </a:pPr>
            <a:r>
              <a:rPr lang="ar-AE" dirty="0"/>
              <a:t>مجموعة من المفاهيم والتعريفات والبنى المترابطة التي تعرض صورة منظمة لظاهرة ما ،من خلال تحديد العلاقات بين المتغيرات </a:t>
            </a:r>
            <a:r>
              <a:rPr lang="ar-SA" dirty="0"/>
              <a:t>ل</a:t>
            </a:r>
            <a:r>
              <a:rPr lang="ar-AE" dirty="0" smtClean="0"/>
              <a:t>تفسير </a:t>
            </a:r>
            <a:r>
              <a:rPr lang="ar-AE" dirty="0"/>
              <a:t>الظاهرة والتنبؤ بها .</a:t>
            </a:r>
          </a:p>
          <a:p>
            <a:pPr marL="0" indent="0" algn="r" rtl="1">
              <a:buNone/>
            </a:pPr>
            <a:r>
              <a:rPr lang="ar-AE" b="1" u="sng" dirty="0"/>
              <a:t>خصائص النظرية :</a:t>
            </a:r>
          </a:p>
          <a:p>
            <a:pPr lvl="1" algn="r" rtl="1"/>
            <a:r>
              <a:rPr lang="ar-AE" dirty="0"/>
              <a:t>يمكن اختبارها .</a:t>
            </a:r>
          </a:p>
          <a:p>
            <a:pPr lvl="1" algn="r" rtl="1"/>
            <a:r>
              <a:rPr lang="ar-AE" dirty="0"/>
              <a:t>تطابق النظريات السابقة والملاحظات السابقة .</a:t>
            </a:r>
          </a:p>
          <a:p>
            <a:pPr lvl="1" algn="r" rtl="1"/>
            <a:r>
              <a:rPr lang="ar-AE" dirty="0"/>
              <a:t>تقود لاستنباط فرضيات ونظريات جديدة </a:t>
            </a:r>
          </a:p>
          <a:p>
            <a:pPr lvl="1" algn="r" rtl="1"/>
            <a:r>
              <a:rPr lang="ar-AE" dirty="0"/>
              <a:t>قادرة على تفسير الظواهر .</a:t>
            </a:r>
          </a:p>
          <a:p>
            <a:pPr lvl="1" algn="r" rtl="1"/>
            <a:r>
              <a:rPr lang="ar-AE" dirty="0"/>
              <a:t>قادرة على تفسير الملاحظات الجديدة </a:t>
            </a:r>
          </a:p>
          <a:p>
            <a:pPr lvl="1" algn="r" rtl="1"/>
            <a:endParaRPr lang="ar-AE" dirty="0"/>
          </a:p>
          <a:p>
            <a:pPr marL="457200" lvl="1" indent="0" algn="r" rtl="1">
              <a:buNone/>
            </a:pPr>
            <a:r>
              <a:rPr lang="ar-AE" dirty="0"/>
              <a:t>* لا يوجد نظرية مكتملة ،كما أن النظرية خاضعة للتعديل والتغيير .</a:t>
            </a:r>
          </a:p>
          <a:p>
            <a:pPr lvl="1"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1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النموذج العلمي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ar-AE" dirty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النموذج العلمي يشبه النظرية في كونه قادرا على تفسير العديد من الظواهر لكنه يعتمد على العرض البصري للعلاقات بين الظواهر .</a:t>
            </a:r>
          </a:p>
          <a:p>
            <a:pPr algn="r" rtl="1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42544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8229600" cy="1143000"/>
          </a:xfrm>
        </p:spPr>
        <p:txBody>
          <a:bodyPr/>
          <a:lstStyle/>
          <a:p>
            <a:r>
              <a:rPr lang="ar-SA" dirty="0"/>
              <a:t>يتوقع بعد المحاضرة من الطالبة أن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3294713" y="5051497"/>
            <a:ext cx="572072" cy="384363"/>
          </a:xfrm>
          <a:prstGeom prst="rightArrow">
            <a:avLst>
              <a:gd name="adj1" fmla="val 100000"/>
              <a:gd name="adj2" fmla="val 21980"/>
            </a:avLst>
          </a:prstGeom>
          <a:solidFill>
            <a:schemeClr val="accent2">
              <a:lumMod val="75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71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أدوات العلم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الكلمات لها مفاهيم تربطها بالعالم ،كلما كثرت المفاهيم كلما زادت قدرتنا على فهم العالم دون تجارب ذاتية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/>
              <a:t>خصائص المفهوم:</a:t>
            </a:r>
          </a:p>
          <a:p>
            <a:pPr algn="r" rtl="1"/>
            <a:r>
              <a:rPr lang="ar-AE" dirty="0"/>
              <a:t>يحتاجها الفرد لتنظيم الكم الهائل من المعلومات من حوله .</a:t>
            </a:r>
          </a:p>
          <a:p>
            <a:pPr algn="r" rtl="1"/>
            <a:r>
              <a:rPr lang="ar-AE" dirty="0"/>
              <a:t>المفاهيم قليلة جدا مقارنة بما يوجد في العالم من ظواهر .</a:t>
            </a:r>
          </a:p>
        </p:txBody>
      </p:sp>
    </p:spTree>
    <p:extLst>
      <p:ext uri="{BB962C8B-B14F-4D97-AF65-F5344CB8AC3E}">
        <p14:creationId xmlns:p14="http://schemas.microsoft.com/office/powerpoint/2010/main" val="13189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أدوات العلم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AE" b="1" u="sng" dirty="0"/>
              <a:t>الفرضية :</a:t>
            </a:r>
          </a:p>
          <a:p>
            <a:pPr marL="0" indent="0" algn="r" rtl="1">
              <a:buNone/>
            </a:pPr>
            <a:r>
              <a:rPr lang="ar-AE" dirty="0"/>
              <a:t>عبارة تحدد العلاقة بين المتغيرات وتحوي دلالة واضحة لكيفية اختبار تلك العلاقة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/>
              <a:t>وظيفة الفرضية :</a:t>
            </a:r>
          </a:p>
          <a:p>
            <a:pPr marL="0" indent="0" algn="r" rtl="1">
              <a:buNone/>
            </a:pPr>
            <a:r>
              <a:rPr lang="ar-AE" dirty="0"/>
              <a:t>- تنظم تفكير العلماء </a:t>
            </a:r>
          </a:p>
          <a:p>
            <a:pPr marL="0" indent="0" algn="r" rtl="1">
              <a:buNone/>
            </a:pPr>
            <a:r>
              <a:rPr lang="ar-AE" dirty="0"/>
              <a:t>- الأداة العاملة في النظرية </a:t>
            </a:r>
          </a:p>
          <a:p>
            <a:pPr marL="0" indent="0" algn="r" rtl="1">
              <a:buNone/>
            </a:pPr>
            <a:r>
              <a:rPr lang="ar-AE" dirty="0"/>
              <a:t>- قد تتحول لقانون إن تم التحقق منها </a:t>
            </a:r>
          </a:p>
          <a:p>
            <a:pPr marL="0" indent="0" algn="r" rtl="1">
              <a:buNone/>
            </a:pPr>
            <a:r>
              <a:rPr lang="ar-AE" dirty="0"/>
              <a:t>- تساعد في تقدم المعرفة .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2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0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ar-AE" dirty="0">
                <a:solidFill>
                  <a:schemeClr val="accent2"/>
                </a:solidFill>
              </a:rPr>
              <a:t>تقييم مخرجات التعلم 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1- مجموعة من الملاحظات الفردية تقود إلى نتيجة عامة :</a:t>
            </a:r>
          </a:p>
          <a:p>
            <a:pPr algn="r" rtl="1"/>
            <a:endParaRPr lang="ar-AE" dirty="0"/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التجربة الذاتية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استنتاج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القياس المنطقي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ال</a:t>
            </a:r>
            <a:r>
              <a:rPr lang="ar-SA" dirty="0"/>
              <a:t>إ</a:t>
            </a:r>
            <a:r>
              <a:rPr lang="ar-AE" dirty="0" err="1"/>
              <a:t>ستقراء</a:t>
            </a:r>
            <a:r>
              <a:rPr lang="ar-A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4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2-قد تتحول إلى قانون إن تم التحقق منها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1-النظرية </a:t>
            </a:r>
          </a:p>
          <a:p>
            <a:pPr marL="0" indent="0" algn="r" rtl="1">
              <a:buNone/>
            </a:pPr>
            <a:r>
              <a:rPr lang="ar-AE" dirty="0"/>
              <a:t>2-الفرضية </a:t>
            </a:r>
          </a:p>
          <a:p>
            <a:pPr marL="0" indent="0" algn="r" rtl="1">
              <a:buNone/>
            </a:pPr>
            <a:r>
              <a:rPr lang="ar-AE" dirty="0"/>
              <a:t>3-الظواهر الاجتماعية </a:t>
            </a:r>
          </a:p>
          <a:p>
            <a:pPr marL="0" indent="0" algn="r" rtl="1">
              <a:buNone/>
            </a:pPr>
            <a:r>
              <a:rPr lang="ar-AE" dirty="0"/>
              <a:t>4-المفاهيم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3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3- يختلف النموذج العلمي عن النظرية في كونه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1-لا يستطيع تفسير ال</a:t>
            </a:r>
            <a:r>
              <a:rPr lang="ar-SA" dirty="0"/>
              <a:t>ع</a:t>
            </a:r>
            <a:r>
              <a:rPr lang="ar-AE" dirty="0"/>
              <a:t>د</a:t>
            </a:r>
            <a:r>
              <a:rPr lang="ar-SA" dirty="0"/>
              <a:t>ي</a:t>
            </a:r>
            <a:r>
              <a:rPr lang="ar-AE" dirty="0"/>
              <a:t>د من الظواهر .</a:t>
            </a:r>
          </a:p>
          <a:p>
            <a:pPr marL="0" indent="0" algn="r" rtl="1">
              <a:buNone/>
            </a:pPr>
            <a:r>
              <a:rPr lang="ar-AE" dirty="0"/>
              <a:t>2-يعتمد على العرض ال</a:t>
            </a:r>
            <a:r>
              <a:rPr lang="ar-SA" dirty="0"/>
              <a:t>ب</a:t>
            </a:r>
            <a:r>
              <a:rPr lang="ar-AE" dirty="0"/>
              <a:t>صري .</a:t>
            </a:r>
          </a:p>
          <a:p>
            <a:pPr marL="0" indent="0" algn="r" rtl="1">
              <a:buNone/>
            </a:pPr>
            <a:r>
              <a:rPr lang="ar-AE" dirty="0"/>
              <a:t>3-لايستخدم كثيرا في العلوم الاجتماعية .</a:t>
            </a:r>
          </a:p>
          <a:p>
            <a:pPr marL="0" indent="0" algn="r" rtl="1">
              <a:buNone/>
            </a:pPr>
            <a:r>
              <a:rPr lang="ar-AE" dirty="0"/>
              <a:t>4-لا يحتوي على مفاهيم واضحة </a:t>
            </a:r>
          </a:p>
        </p:txBody>
      </p:sp>
    </p:spTree>
    <p:extLst>
      <p:ext uri="{BB962C8B-B14F-4D97-AF65-F5344CB8AC3E}">
        <p14:creationId xmlns:p14="http://schemas.microsoft.com/office/powerpoint/2010/main" val="36315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4- نشاط مستمر لفهم العالم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1-النظرة التقليدية للعلوم الاجتماعية </a:t>
            </a:r>
          </a:p>
          <a:p>
            <a:pPr marL="0" indent="0" algn="r" rtl="1">
              <a:buNone/>
            </a:pPr>
            <a:r>
              <a:rPr lang="ar-AE" dirty="0"/>
              <a:t>2-الفرضية </a:t>
            </a:r>
          </a:p>
          <a:p>
            <a:pPr marL="0" indent="0" algn="r" rtl="1">
              <a:buNone/>
            </a:pPr>
            <a:r>
              <a:rPr lang="ar-AE" dirty="0"/>
              <a:t>3-العلم باعتباره متغيرا </a:t>
            </a:r>
          </a:p>
          <a:p>
            <a:pPr marL="0" indent="0" algn="r" rtl="1">
              <a:buNone/>
            </a:pPr>
            <a:r>
              <a:rPr lang="ar-AE" dirty="0"/>
              <a:t>4-المفهوم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0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5-لماذا يهتم البحث العلمي بأسباب الظواهر الاجتماعية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أ-حتى يتمكن العلم من تصحيح ذاته </a:t>
            </a:r>
          </a:p>
          <a:p>
            <a:pPr marL="0" indent="0" algn="r" rtl="1">
              <a:buNone/>
            </a:pPr>
            <a:r>
              <a:rPr lang="ar-AE" dirty="0"/>
              <a:t>2-للتنبؤ بالظواهر الاجتماعية مستقبلا </a:t>
            </a:r>
          </a:p>
          <a:p>
            <a:pPr marL="0" indent="0" algn="r" rtl="1">
              <a:buNone/>
            </a:pPr>
            <a:r>
              <a:rPr lang="ar-AE" dirty="0"/>
              <a:t>3-لجعل العلوم الاجتماعية مشابهة ل</a:t>
            </a:r>
            <a:r>
              <a:rPr lang="ar-SA" dirty="0"/>
              <a:t>لعلوم </a:t>
            </a:r>
            <a:r>
              <a:rPr lang="ar-AE" dirty="0"/>
              <a:t>الطبيعية </a:t>
            </a:r>
          </a:p>
          <a:p>
            <a:pPr marL="0" indent="0" algn="r" rtl="1">
              <a:buNone/>
            </a:pPr>
            <a:r>
              <a:rPr lang="ar-AE" dirty="0"/>
              <a:t>4-لتكوين الفرضيات العلمية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AE" dirty="0"/>
              <a:t>6- قام باحث بتوزيع استبيانات على طلاب المرحلة المتوسطة والثانوية يستقصي مستوى الطموح عند كل من طلاب المتو</a:t>
            </a:r>
            <a:r>
              <a:rPr lang="ar-SA" dirty="0"/>
              <a:t>سط</a:t>
            </a:r>
            <a:r>
              <a:rPr lang="ar-AE" dirty="0"/>
              <a:t>ة والثانوية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1-البحث يهدف لحل مشكلة انخفاض مستوى الطموح لدى الطلاب </a:t>
            </a:r>
          </a:p>
          <a:p>
            <a:pPr marL="0" indent="0" algn="r" rtl="1">
              <a:buNone/>
            </a:pPr>
            <a:r>
              <a:rPr lang="ar-AE" dirty="0"/>
              <a:t>2-البحث اعتمد على الحدس ولم يعتمد على الملاحظة المقننة </a:t>
            </a:r>
          </a:p>
          <a:p>
            <a:pPr marL="0" indent="0" algn="r" rtl="1">
              <a:buNone/>
            </a:pPr>
            <a:r>
              <a:rPr lang="ar-AE" dirty="0"/>
              <a:t>3-البحث يعد نظريا ولا يعد تطبيقيا </a:t>
            </a:r>
          </a:p>
          <a:p>
            <a:pPr marL="0" indent="0" algn="r" rtl="1">
              <a:buNone/>
            </a:pPr>
            <a:r>
              <a:rPr lang="ar-AE" dirty="0"/>
              <a:t>4-البحث ليس إمبريقيا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1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AE" dirty="0"/>
              <a:t>7-الدراسات السابقة المتعلقة باكتئاب ما بعد الولادة التي اطلع الباحث عليها في المكتبة أجريت بعد عام 1990 م ،لذلك يوضح الباحث أن الدراسات العلمية لم تهتم بموضوع اكتئاب ما بعد الولادة قبل عام 1990 م . 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1-الباحث قام بعملية استقراء</a:t>
            </a:r>
          </a:p>
          <a:p>
            <a:pPr marL="0" indent="0" algn="r" rtl="1">
              <a:buNone/>
            </a:pPr>
            <a:r>
              <a:rPr lang="ar-AE" dirty="0"/>
              <a:t>2-الباحث قام بعملية استنتاج </a:t>
            </a:r>
          </a:p>
          <a:p>
            <a:pPr marL="0" indent="0" algn="r" rtl="1">
              <a:buNone/>
            </a:pPr>
            <a:r>
              <a:rPr lang="ar-AE" dirty="0"/>
              <a:t>3-الباحث قام بعمليتي ال</a:t>
            </a:r>
            <a:r>
              <a:rPr lang="ar-SA" dirty="0"/>
              <a:t>إ</a:t>
            </a:r>
            <a:r>
              <a:rPr lang="ar-AE" dirty="0" err="1"/>
              <a:t>ستقراء</a:t>
            </a:r>
            <a:r>
              <a:rPr lang="ar-AE" dirty="0"/>
              <a:t> وال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في نفس الوقت </a:t>
            </a:r>
          </a:p>
          <a:p>
            <a:pPr marL="0" indent="0" algn="r" rtl="1">
              <a:buNone/>
            </a:pPr>
            <a:r>
              <a:rPr lang="ar-AE" dirty="0"/>
              <a:t>4-الباحث قام بتعميم نتائجه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/>
              <a:t>التجربة الشخصية</a:t>
            </a:r>
            <a:r>
              <a:rPr lang="en-GB" dirty="0"/>
              <a:t> (Experience) </a:t>
            </a:r>
            <a:r>
              <a:rPr lang="ar-AE" dirty="0"/>
              <a:t> </a:t>
            </a:r>
          </a:p>
          <a:p>
            <a:pPr algn="r" rtl="1"/>
            <a:r>
              <a:rPr lang="ar-AE" dirty="0"/>
              <a:t>ال</a:t>
            </a:r>
            <a:r>
              <a:rPr lang="ar-SA" dirty="0"/>
              <a:t>إ</a:t>
            </a:r>
            <a:r>
              <a:rPr lang="ar-AE" dirty="0" err="1"/>
              <a:t>ستدلال</a:t>
            </a:r>
            <a:r>
              <a:rPr lang="ar-AE" dirty="0"/>
              <a:t> المنطقي </a:t>
            </a:r>
            <a:r>
              <a:rPr lang="en-GB" dirty="0"/>
              <a:t>(Logical reasoning) </a:t>
            </a:r>
            <a:endParaRPr lang="ar-AE" dirty="0"/>
          </a:p>
          <a:p>
            <a:pPr algn="r" rtl="1"/>
            <a:r>
              <a:rPr lang="ar-AE" dirty="0"/>
              <a:t>البحث العلمي </a:t>
            </a:r>
            <a:r>
              <a:rPr lang="en-GB" dirty="0"/>
              <a:t>(Scientific research)</a:t>
            </a:r>
          </a:p>
        </p:txBody>
      </p:sp>
    </p:spTree>
    <p:extLst>
      <p:ext uri="{BB962C8B-B14F-4D97-AF65-F5344CB8AC3E}">
        <p14:creationId xmlns:p14="http://schemas.microsoft.com/office/powerpoint/2010/main" val="261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8- النظرية السلوكية ترى أن الطفل يولد صفحة بيضاء وأن البيئة هي المؤثر الوحيد في سلوكه . هذه النظرية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1-مكتملة حيث تستطيع أن تفسر جميع أشكال سلوك الطفل </a:t>
            </a:r>
          </a:p>
          <a:p>
            <a:pPr marL="0" indent="0" algn="r" rtl="1">
              <a:buNone/>
            </a:pPr>
            <a:r>
              <a:rPr lang="ar-AE" dirty="0"/>
              <a:t>2-ثابة لا تتغير </a:t>
            </a:r>
          </a:p>
          <a:p>
            <a:pPr marL="0" indent="0" algn="r" rtl="1">
              <a:buNone/>
            </a:pPr>
            <a:r>
              <a:rPr lang="ar-AE" dirty="0"/>
              <a:t>3-غير مكتملة ولكنها تقود لاس</a:t>
            </a:r>
            <a:r>
              <a:rPr lang="ar-SA" dirty="0" err="1"/>
              <a:t>تنباط</a:t>
            </a:r>
            <a:r>
              <a:rPr lang="ar-AE" dirty="0"/>
              <a:t> فرضيات ونظريات جديدة </a:t>
            </a:r>
          </a:p>
          <a:p>
            <a:pPr marL="0" indent="0" algn="r" rtl="1">
              <a:buNone/>
            </a:pPr>
            <a:r>
              <a:rPr lang="ar-AE" dirty="0"/>
              <a:t>4-لا تفسر العلاقة بين الظواهر التي تتناولها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0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/>
              <a:t>9- لائحة إعلانات كتب عليها : واجبك أن تحمي صحة أسنان طفلك لذلك عليك أن تستخدم فرشاة (س) . الإعلان يستخدم أسلوب: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 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</a:t>
            </a:r>
          </a:p>
          <a:p>
            <a:pPr marL="0" indent="0" algn="r" rtl="1">
              <a:buNone/>
            </a:pPr>
            <a:r>
              <a:rPr lang="ar-AE" dirty="0"/>
              <a:t>2-  ال</a:t>
            </a:r>
            <a:r>
              <a:rPr lang="ar-SA" dirty="0"/>
              <a:t>إ</a:t>
            </a:r>
            <a:r>
              <a:rPr lang="ar-AE" dirty="0" err="1"/>
              <a:t>ستقراء</a:t>
            </a:r>
            <a:endParaRPr lang="ar-AE" dirty="0"/>
          </a:p>
          <a:p>
            <a:pPr marL="0" indent="0" algn="r" rtl="1">
              <a:buNone/>
            </a:pPr>
            <a:r>
              <a:rPr lang="ar-AE" dirty="0"/>
              <a:t>3-  التجربة الشخصية </a:t>
            </a:r>
          </a:p>
          <a:p>
            <a:pPr marL="0" indent="0" algn="r" rtl="1">
              <a:buNone/>
            </a:pPr>
            <a:r>
              <a:rPr lang="ar-AE" dirty="0"/>
              <a:t>4- الملاحظة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3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dirty="0"/>
              <a:t>10- النظرة التقليدية للعلوم الاجتماعية :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dirty="0"/>
              <a:t>1- ترى أن العلوم الاجتماعية يجب أن تهتم بالفروق الفردية </a:t>
            </a:r>
          </a:p>
          <a:p>
            <a:pPr marL="0" indent="0" algn="r" rtl="1">
              <a:buNone/>
            </a:pPr>
            <a:r>
              <a:rPr lang="ar-AE" dirty="0"/>
              <a:t>2- ترى أن الخبرة الاجتماعية لا يمكن نقلها من شخص لآخر </a:t>
            </a:r>
          </a:p>
          <a:p>
            <a:pPr marL="0" indent="0" algn="r" rtl="1">
              <a:buNone/>
            </a:pPr>
            <a:r>
              <a:rPr lang="ar-AE" dirty="0"/>
              <a:t>3- ترى أن الإنسان يستطيع التأثير في البيئة </a:t>
            </a:r>
          </a:p>
          <a:p>
            <a:pPr marL="0" indent="0" algn="r" rtl="1">
              <a:buNone/>
            </a:pPr>
            <a:r>
              <a:rPr lang="ar-AE" dirty="0"/>
              <a:t>4-ترى أن العلوم الاجتماعية تشبه العلوم الطبيعية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8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التجربة الشخصية :</a:t>
            </a:r>
          </a:p>
          <a:p>
            <a:pPr lvl="1" algn="r" rtl="1"/>
            <a:r>
              <a:rPr lang="ar-AE" dirty="0"/>
              <a:t>تتبع الإحساس ولا تتبع الفرضية </a:t>
            </a:r>
          </a:p>
          <a:p>
            <a:pPr lvl="1" algn="r" rtl="1"/>
            <a:r>
              <a:rPr lang="ar-AE" dirty="0"/>
              <a:t>تستخدم الملاحظة ال</a:t>
            </a:r>
            <a:r>
              <a:rPr lang="ar-SA" dirty="0"/>
              <a:t>إ</a:t>
            </a:r>
            <a:r>
              <a:rPr lang="ar-AE" dirty="0" err="1"/>
              <a:t>نتقائية</a:t>
            </a:r>
            <a:r>
              <a:rPr lang="ar-AE" dirty="0"/>
              <a:t> ولا تستخدم الملاحظة المقننة </a:t>
            </a:r>
          </a:p>
          <a:p>
            <a:pPr lvl="1" algn="r" rtl="1"/>
            <a:r>
              <a:rPr lang="ar-AE" dirty="0"/>
              <a:t>لا تنظم الموقف </a:t>
            </a:r>
          </a:p>
          <a:p>
            <a:pPr lvl="1" algn="r" rtl="1"/>
            <a:r>
              <a:rPr lang="ar-AE" dirty="0"/>
              <a:t>لا تدرس العلاقات بشكل منظم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5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الاستدلال المنطقي :</a:t>
            </a:r>
          </a:p>
          <a:p>
            <a:pPr lvl="1" algn="r" rtl="1"/>
            <a:r>
              <a:rPr lang="ar-AE" dirty="0"/>
              <a:t>أنواع الاستدلال :</a:t>
            </a:r>
          </a:p>
          <a:p>
            <a:pPr lvl="2" algn="r" rtl="1"/>
            <a:r>
              <a:rPr lang="ar-SA" dirty="0"/>
              <a:t>إ</a:t>
            </a:r>
            <a:r>
              <a:rPr lang="ar-AE" dirty="0" err="1"/>
              <a:t>ستدلال</a:t>
            </a:r>
            <a:r>
              <a:rPr lang="ar-AE" dirty="0"/>
              <a:t> </a:t>
            </a:r>
            <a:r>
              <a:rPr lang="ar-SA" dirty="0"/>
              <a:t>إ</a:t>
            </a:r>
            <a:r>
              <a:rPr lang="ar-AE" dirty="0" err="1"/>
              <a:t>ستنتاجي</a:t>
            </a:r>
            <a:r>
              <a:rPr lang="ar-AE" dirty="0"/>
              <a:t> </a:t>
            </a:r>
            <a:r>
              <a:rPr lang="en-GB" dirty="0"/>
              <a:t>(Deduction)</a:t>
            </a:r>
            <a:endParaRPr lang="ar-AE" dirty="0"/>
          </a:p>
          <a:p>
            <a:pPr lvl="2" algn="r" rtl="1"/>
            <a:r>
              <a:rPr lang="ar-SA" dirty="0"/>
              <a:t>إ</a:t>
            </a:r>
            <a:r>
              <a:rPr lang="ar-AE" dirty="0" err="1"/>
              <a:t>ستدلال</a:t>
            </a:r>
            <a:r>
              <a:rPr lang="ar-AE" dirty="0"/>
              <a:t> </a:t>
            </a:r>
            <a:r>
              <a:rPr lang="ar-SA" dirty="0"/>
              <a:t>إ</a:t>
            </a:r>
            <a:r>
              <a:rPr lang="ar-AE" dirty="0" err="1"/>
              <a:t>ستقرائي</a:t>
            </a:r>
            <a:r>
              <a:rPr lang="ar-AE" dirty="0"/>
              <a:t> </a:t>
            </a:r>
            <a:r>
              <a:rPr lang="en-GB" dirty="0"/>
              <a:t>(Induction)</a:t>
            </a:r>
            <a:endParaRPr lang="ar-AE" dirty="0"/>
          </a:p>
          <a:p>
            <a:pPr lvl="2" algn="r" rtl="1"/>
            <a:r>
              <a:rPr lang="ar-AE" dirty="0"/>
              <a:t>-خليط من 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وال</a:t>
            </a:r>
            <a:r>
              <a:rPr lang="ar-SA" dirty="0"/>
              <a:t>إ</a:t>
            </a:r>
            <a:r>
              <a:rPr lang="ar-AE" dirty="0" err="1"/>
              <a:t>ستقراء</a:t>
            </a:r>
            <a:r>
              <a:rPr lang="ar-A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6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</a:t>
            </a:r>
            <a:r>
              <a:rPr lang="ar-SA" b="1" u="sng" dirty="0">
                <a:solidFill>
                  <a:schemeClr val="accent4"/>
                </a:solidFill>
              </a:rPr>
              <a:t>إ</a:t>
            </a:r>
            <a:r>
              <a:rPr lang="ar-AE" b="1" u="sng" dirty="0" err="1">
                <a:solidFill>
                  <a:schemeClr val="accent4"/>
                </a:solidFill>
              </a:rPr>
              <a:t>ستنتاج</a:t>
            </a:r>
            <a:r>
              <a:rPr lang="ar-AE" b="1" u="sng" dirty="0">
                <a:solidFill>
                  <a:schemeClr val="accent4"/>
                </a:solidFill>
              </a:rPr>
              <a:t> :</a:t>
            </a:r>
          </a:p>
          <a:p>
            <a:pPr lvl="1" algn="r" rtl="1"/>
            <a:r>
              <a:rPr lang="ar-AE" dirty="0"/>
              <a:t>يحتوي 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على مقدمة عامة مبنية على خبرة سابقة أو دليل قطعي ومقدمة فرعية تبين حالة خاصة ونتيجة .</a:t>
            </a:r>
          </a:p>
          <a:p>
            <a:pPr lvl="1" algn="r" rtl="1"/>
            <a:r>
              <a:rPr lang="ar-AE" dirty="0"/>
              <a:t>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يبدأ من العام إلى الخاص .</a:t>
            </a:r>
          </a:p>
          <a:p>
            <a:pPr lvl="1" algn="r" rtl="1"/>
            <a:r>
              <a:rPr lang="ar-AE" dirty="0"/>
              <a:t>لا يقوم 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على الملاحظة والتجريب .</a:t>
            </a:r>
          </a:p>
          <a:p>
            <a:pPr algn="r" rtl="1"/>
            <a:r>
              <a:rPr lang="ar-AE" dirty="0"/>
              <a:t>أرسطو هو أول من أضاف مفهوم القياس المنطقي .</a:t>
            </a:r>
          </a:p>
          <a:p>
            <a:pPr algn="r" rtl="1"/>
            <a:r>
              <a:rPr lang="ar-AE" dirty="0"/>
              <a:t>ال</a:t>
            </a:r>
            <a:r>
              <a:rPr lang="ar-SA" dirty="0"/>
              <a:t>إ</a:t>
            </a:r>
            <a:r>
              <a:rPr lang="ar-AE" dirty="0" err="1"/>
              <a:t>ستنتاج</a:t>
            </a:r>
            <a:r>
              <a:rPr lang="ar-AE" dirty="0"/>
              <a:t> يكون أحيانا قائما على السلطة والتحيز .</a:t>
            </a:r>
          </a:p>
          <a:p>
            <a:pPr algn="r" rtl="1"/>
            <a:r>
              <a:rPr lang="ar-AE" dirty="0"/>
              <a:t>لم يعد ال</a:t>
            </a:r>
            <a:r>
              <a:rPr lang="ar-SA" dirty="0"/>
              <a:t>إ</a:t>
            </a:r>
            <a:r>
              <a:rPr lang="ar-AE" dirty="0"/>
              <a:t>ستنتاج بمفرده كافيا للوصول إلى الحقيقة بل أصبح </a:t>
            </a:r>
            <a:r>
              <a:rPr lang="ar-SA" dirty="0"/>
              <a:t>أسلوبا للتحقق من </a:t>
            </a:r>
            <a:r>
              <a:rPr lang="ar-AE" dirty="0"/>
              <a:t>الفروض وتمرين العقل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</a:t>
            </a:r>
            <a:r>
              <a:rPr lang="ar-SA" b="1" u="sng" dirty="0">
                <a:solidFill>
                  <a:schemeClr val="accent4"/>
                </a:solidFill>
              </a:rPr>
              <a:t>إ</a:t>
            </a:r>
            <a:r>
              <a:rPr lang="ar-AE" b="1" u="sng" dirty="0" err="1">
                <a:solidFill>
                  <a:schemeClr val="accent4"/>
                </a:solidFill>
              </a:rPr>
              <a:t>ستقراء</a:t>
            </a:r>
            <a:r>
              <a:rPr lang="ar-AE" b="1" u="sng" dirty="0">
                <a:solidFill>
                  <a:schemeClr val="accent4"/>
                </a:solidFill>
              </a:rPr>
              <a:t> :</a:t>
            </a:r>
          </a:p>
          <a:p>
            <a:pPr lvl="1" algn="r" rtl="1"/>
            <a:r>
              <a:rPr lang="ar-AE" dirty="0"/>
              <a:t>دراسة مجموعة من الحالات الفردية سيقود إلى ظهور فرضية ومن ثم تعميمها .</a:t>
            </a:r>
          </a:p>
          <a:p>
            <a:pPr marL="457200" lvl="1" indent="0" algn="r" rtl="1">
              <a:buNone/>
            </a:pPr>
            <a:endParaRPr lang="ar-AE" dirty="0"/>
          </a:p>
          <a:p>
            <a:pPr algn="r" rtl="1"/>
            <a:r>
              <a:rPr lang="ar-AE" dirty="0"/>
              <a:t>ظهر مفهوم ال</a:t>
            </a:r>
            <a:r>
              <a:rPr lang="ar-SA" dirty="0"/>
              <a:t>إ</a:t>
            </a:r>
            <a:r>
              <a:rPr lang="ar-AE" dirty="0"/>
              <a:t>ستقراء نتيجة لجهود فرانسيس باكون .</a:t>
            </a:r>
            <a:endParaRPr lang="en-GB" dirty="0"/>
          </a:p>
          <a:p>
            <a:pPr algn="r" rtl="1"/>
            <a:r>
              <a:rPr lang="ar-AE" dirty="0"/>
              <a:t> ركز فرانسيس باكون على أهمية الملاحظة العلمية </a:t>
            </a:r>
          </a:p>
          <a:p>
            <a:pPr algn="r" rtl="1"/>
            <a:r>
              <a:rPr lang="ar-AE" dirty="0"/>
              <a:t>يحتاج ال</a:t>
            </a:r>
            <a:r>
              <a:rPr lang="ar-SA" dirty="0"/>
              <a:t>إ</a:t>
            </a:r>
            <a:r>
              <a:rPr lang="ar-AE" dirty="0" err="1"/>
              <a:t>ستقراء</a:t>
            </a:r>
            <a:r>
              <a:rPr lang="ar-AE" dirty="0"/>
              <a:t> لأدلة مشاهدة للتحقق من صدقه .</a:t>
            </a:r>
          </a:p>
        </p:txBody>
      </p:sp>
    </p:spTree>
    <p:extLst>
      <p:ext uri="{BB962C8B-B14F-4D97-AF65-F5344CB8AC3E}">
        <p14:creationId xmlns:p14="http://schemas.microsoft.com/office/powerpoint/2010/main" val="31622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/>
              <a:t>الاستقراء الناقص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SA" dirty="0"/>
              <a:t>ملاحظة عينة من الظواهر في المجتمع الأصلي .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هذا النوع أسهل في التطبيق لكن نتائجه قد لا تكون دقيقة بسبب :</a:t>
            </a:r>
          </a:p>
          <a:p>
            <a:pPr lvl="1" algn="r" rtl="1"/>
            <a:r>
              <a:rPr lang="ar-SA" dirty="0"/>
              <a:t>عدم تجانس المجتمع الأصلي </a:t>
            </a:r>
          </a:p>
          <a:p>
            <a:pPr lvl="1" algn="r" rtl="1"/>
            <a:r>
              <a:rPr lang="ar-SA" dirty="0"/>
              <a:t>عدم اختيار عينة تمثل المجتمع الأصلي.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ar-SA" dirty="0"/>
              <a:t>الاستقراء التام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r" rtl="1"/>
            <a:r>
              <a:rPr lang="ar-SA" dirty="0"/>
              <a:t>ملاحظة جميع ظواهر المجتمع الأصلي قبل تعميم النتيجة .</a:t>
            </a:r>
          </a:p>
        </p:txBody>
      </p:sp>
    </p:spTree>
    <p:extLst>
      <p:ext uri="{BB962C8B-B14F-4D97-AF65-F5344CB8AC3E}">
        <p14:creationId xmlns:p14="http://schemas.microsoft.com/office/powerpoint/2010/main" val="18411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طرق البحث عن الحقيقة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b="1" u="sng" dirty="0">
                <a:solidFill>
                  <a:schemeClr val="accent4"/>
                </a:solidFill>
              </a:rPr>
              <a:t>ال</a:t>
            </a:r>
            <a:r>
              <a:rPr lang="ar-SA" b="1" u="sng" dirty="0">
                <a:solidFill>
                  <a:schemeClr val="accent4"/>
                </a:solidFill>
              </a:rPr>
              <a:t>إ</a:t>
            </a:r>
            <a:r>
              <a:rPr lang="ar-AE" b="1" u="sng" dirty="0" err="1">
                <a:solidFill>
                  <a:schemeClr val="accent4"/>
                </a:solidFill>
              </a:rPr>
              <a:t>ستقراء</a:t>
            </a:r>
            <a:r>
              <a:rPr lang="ar-AE" b="1" u="sng" dirty="0">
                <a:solidFill>
                  <a:schemeClr val="accent4"/>
                </a:solidFill>
              </a:rPr>
              <a:t> وال</a:t>
            </a:r>
            <a:r>
              <a:rPr lang="ar-SA" b="1" u="sng" dirty="0">
                <a:solidFill>
                  <a:schemeClr val="accent4"/>
                </a:solidFill>
              </a:rPr>
              <a:t>إ</a:t>
            </a:r>
            <a:r>
              <a:rPr lang="ar-AE" b="1" u="sng" dirty="0" err="1">
                <a:solidFill>
                  <a:schemeClr val="accent4"/>
                </a:solidFill>
              </a:rPr>
              <a:t>ستنتاج</a:t>
            </a:r>
            <a:r>
              <a:rPr lang="ar-AE" b="1" u="sng" dirty="0">
                <a:solidFill>
                  <a:schemeClr val="accent4"/>
                </a:solidFill>
              </a:rPr>
              <a:t> معا :</a:t>
            </a:r>
          </a:p>
          <a:p>
            <a:pPr marL="0" indent="0" algn="r" rtl="1">
              <a:buNone/>
            </a:pPr>
            <a:r>
              <a:rPr lang="ar-AE" dirty="0"/>
              <a:t>حركة نحو الأمام والخلف بداية من جمع الملاحظات إلى الفرضية ومن ثم تعميم النتيجة على حالات أخرى .</a:t>
            </a:r>
          </a:p>
          <a:p>
            <a:pPr algn="r" rtl="1"/>
            <a:r>
              <a:rPr lang="ar-AE" dirty="0"/>
              <a:t>دور الاستنتاج والاستقراء معا في الوصول للحقيقة 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إ</a:t>
            </a:r>
            <a:r>
              <a:rPr lang="ar-AE" dirty="0" err="1"/>
              <a:t>قتراح</a:t>
            </a:r>
            <a:r>
              <a:rPr lang="ar-AE" dirty="0"/>
              <a:t> الفروض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التطوير المن</a:t>
            </a:r>
            <a:r>
              <a:rPr lang="ar-SA" dirty="0"/>
              <a:t>ط</a:t>
            </a:r>
            <a:r>
              <a:rPr lang="ar-AE" dirty="0"/>
              <a:t>قي للفروض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/>
              <a:t>تفسير النتائج العلمية ووضعها في إطارها النظري .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1281</Words>
  <Application>Microsoft Office PowerPoint</Application>
  <PresentationFormat>On-screen Show (4:3)</PresentationFormat>
  <Paragraphs>236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مقدمة عن البحث العلمي </vt:lpstr>
      <vt:lpstr>يتوقع بعد المحاضرة من الطالبة أن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طرق البحث عن الحقيقة </vt:lpstr>
      <vt:lpstr>خصائص العلوم الإجتماعية من منظورين مختلفين </vt:lpstr>
      <vt:lpstr>خصائص العلوم الإجتماعية من منظورين مختلفين </vt:lpstr>
      <vt:lpstr>تعريف العلم من منظورين مختلفين </vt:lpstr>
      <vt:lpstr>أدوات العلم </vt:lpstr>
      <vt:lpstr>PowerPoint Presentation</vt:lpstr>
      <vt:lpstr>أدوات العلم </vt:lpstr>
      <vt:lpstr>أدوات البحث العلمي </vt:lpstr>
      <vt:lpstr>النموذج العلمي  </vt:lpstr>
      <vt:lpstr>أدوات العلم </vt:lpstr>
      <vt:lpstr>أدوات العلم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عن طبيعة البحث التربوي</dc:title>
  <dc:creator>Sumyah</dc:creator>
  <cp:lastModifiedBy>Sumyah</cp:lastModifiedBy>
  <cp:revision>81</cp:revision>
  <dcterms:created xsi:type="dcterms:W3CDTF">2006-08-16T00:00:00Z</dcterms:created>
  <dcterms:modified xsi:type="dcterms:W3CDTF">2017-09-25T02:42:45Z</dcterms:modified>
</cp:coreProperties>
</file>