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0" r:id="rId3"/>
    <p:sldId id="298" r:id="rId4"/>
    <p:sldId id="296" r:id="rId5"/>
    <p:sldId id="291" r:id="rId6"/>
    <p:sldId id="292" r:id="rId7"/>
    <p:sldId id="293" r:id="rId8"/>
    <p:sldId id="294" r:id="rId9"/>
    <p:sldId id="295" r:id="rId10"/>
    <p:sldId id="289" r:id="rId11"/>
    <p:sldId id="29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50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05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7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79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1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4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86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8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0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601F-8E78-47B1-9827-882AF58DE014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39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AA9D-23C5-4BF4-8A69-D0081B653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7079"/>
            <a:ext cx="9144000" cy="2252870"/>
          </a:xfrm>
        </p:spPr>
        <p:txBody>
          <a:bodyPr>
            <a:normAutofit fontScale="90000"/>
          </a:bodyPr>
          <a:lstStyle/>
          <a:p>
            <a:br>
              <a:rPr lang="ar-SA" sz="4000" dirty="0"/>
            </a:br>
            <a:br>
              <a:rPr lang="en-GB" sz="4000" dirty="0"/>
            </a:br>
            <a:br>
              <a:rPr lang="en-GB" sz="4000" dirty="0"/>
            </a:b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22AD8-F881-4756-A003-CD0A8702C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5" y="4725159"/>
            <a:ext cx="9144000" cy="1655762"/>
          </a:xfrm>
        </p:spPr>
        <p:txBody>
          <a:bodyPr/>
          <a:lstStyle/>
          <a:p>
            <a:r>
              <a:rPr lang="ar-SA" dirty="0"/>
              <a:t>د. موضي السبيعي 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44BCA3-DC77-4D7A-8734-4B97A8977C3A}"/>
              </a:ext>
            </a:extLst>
          </p:cNvPr>
          <p:cNvSpPr/>
          <p:nvPr/>
        </p:nvSpPr>
        <p:spPr>
          <a:xfrm>
            <a:off x="3048000" y="437322"/>
            <a:ext cx="5539408" cy="17757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/>
              <a:t>مادة العلاج النفسي ( نفس 478)</a:t>
            </a:r>
            <a:br>
              <a:rPr lang="ar-SA" sz="2800" dirty="0"/>
            </a:br>
            <a:r>
              <a:rPr lang="ar-SA" sz="2800" dirty="0"/>
              <a:t>الفصل الدراسي الثاني، 1439-1440</a:t>
            </a:r>
            <a:br>
              <a:rPr lang="ar-SA" sz="2800" dirty="0"/>
            </a:br>
            <a:r>
              <a:rPr lang="en-GB" sz="2800" dirty="0"/>
              <a:t>Module: Psychotherapy (psy 478)</a:t>
            </a:r>
            <a:br>
              <a:rPr lang="en-GB" sz="2800" dirty="0"/>
            </a:br>
            <a:r>
              <a:rPr lang="en-GB" sz="2800" dirty="0"/>
              <a:t>Term </a:t>
            </a:r>
            <a:r>
              <a:rPr lang="ar-SA" sz="2800" dirty="0"/>
              <a:t>2</a:t>
            </a:r>
            <a:r>
              <a:rPr lang="en-GB" sz="2800" dirty="0"/>
              <a:t>, 2018-2019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F87EF0-281F-4B5C-AAC7-3F19A6F113A8}"/>
              </a:ext>
            </a:extLst>
          </p:cNvPr>
          <p:cNvSpPr/>
          <p:nvPr/>
        </p:nvSpPr>
        <p:spPr>
          <a:xfrm>
            <a:off x="3644347" y="2928731"/>
            <a:ext cx="4346713" cy="7161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2000" b="1" dirty="0"/>
          </a:p>
          <a:p>
            <a:pPr algn="ctr"/>
            <a:r>
              <a:rPr lang="ar-SA" sz="2000" b="1"/>
              <a:t>المحاضرة 11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035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967408" y="1908312"/>
            <a:ext cx="10257183" cy="44659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dirty="0">
                <a:cs typeface="+mj-cs"/>
              </a:rPr>
              <a:t>بعض الفنيات (فيديوهات تعليمية)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E40411C-0A04-47FE-95CC-045B5CA8C831}"/>
              </a:ext>
            </a:extLst>
          </p:cNvPr>
          <p:cNvSpPr/>
          <p:nvPr/>
        </p:nvSpPr>
        <p:spPr>
          <a:xfrm>
            <a:off x="2451652" y="304800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الجدلي السلوكي </a:t>
            </a:r>
          </a:p>
          <a:p>
            <a:pPr algn="ctr"/>
            <a:r>
              <a:rPr lang="en-GB" sz="3200" dirty="0">
                <a:cs typeface="+mj-cs"/>
              </a:rPr>
              <a:t>Dialectical Behaviour Therapy (DBT)</a:t>
            </a:r>
            <a:endParaRPr lang="ar-SA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6796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967408" y="1908312"/>
            <a:ext cx="10257183" cy="44659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u="sng" dirty="0">
                <a:cs typeface="+mj-cs"/>
              </a:rPr>
              <a:t>*</a:t>
            </a:r>
            <a:r>
              <a:rPr lang="ar-SA" sz="2200" b="1" u="sng" dirty="0">
                <a:cs typeface="+mj-cs"/>
              </a:rPr>
              <a:t>بعض من إيجابيات العلاج الجدلي السلوكي :</a:t>
            </a:r>
          </a:p>
          <a:p>
            <a:pPr algn="r"/>
            <a:r>
              <a:rPr lang="ar-SA" sz="2200" dirty="0">
                <a:cs typeface="+mj-cs"/>
              </a:rPr>
              <a:t>1- اثبت أنه فعال من خلال الدراسات الضابطة (مبني على دليل) </a:t>
            </a:r>
          </a:p>
          <a:p>
            <a:pPr algn="r"/>
            <a:r>
              <a:rPr lang="ar-SA" sz="2200" dirty="0">
                <a:cs typeface="+mj-cs"/>
              </a:rPr>
              <a:t>2- تقبل العملاء لهذا النوع من العلاج </a:t>
            </a:r>
          </a:p>
          <a:p>
            <a:pPr algn="r"/>
            <a:r>
              <a:rPr lang="ar-SA" sz="2200" dirty="0">
                <a:cs typeface="+mj-cs"/>
              </a:rPr>
              <a:t>3- يركز على مشاكل سلوكية أساسية</a:t>
            </a:r>
          </a:p>
          <a:p>
            <a:pPr algn="r"/>
            <a:r>
              <a:rPr lang="ar-SA" sz="2200" dirty="0">
                <a:cs typeface="+mj-cs"/>
              </a:rPr>
              <a:t>4- يعلم مهارات يمكن تطبيقها واستخدامها</a:t>
            </a:r>
          </a:p>
          <a:p>
            <a:pPr algn="r"/>
            <a:r>
              <a:rPr lang="ar-SA" sz="2200" b="1" u="sng" dirty="0">
                <a:cs typeface="+mj-cs"/>
              </a:rPr>
              <a:t>* بعض من السلبيات</a:t>
            </a:r>
          </a:p>
          <a:p>
            <a:pPr algn="r"/>
            <a:r>
              <a:rPr lang="ar-SA" sz="2200" dirty="0">
                <a:cs typeface="+mj-cs"/>
              </a:rPr>
              <a:t>1- يتعامل مع اضطراب الشخصية الحدية (صعبة العلاج، وتغير بطئ، ومتداخل مع مشاكل أخرى) </a:t>
            </a:r>
          </a:p>
          <a:p>
            <a:pPr algn="r"/>
            <a:r>
              <a:rPr lang="ar-SA" sz="2200" dirty="0">
                <a:cs typeface="+mj-cs"/>
              </a:rPr>
              <a:t>2- يحتاج لتدريب قوي </a:t>
            </a:r>
          </a:p>
          <a:p>
            <a:pPr algn="r"/>
            <a:r>
              <a:rPr lang="ar-SA" sz="2200" dirty="0">
                <a:cs typeface="+mj-cs"/>
              </a:rPr>
              <a:t>3- يحتاج وقت طويل</a:t>
            </a:r>
          </a:p>
          <a:p>
            <a:pPr algn="r"/>
            <a:r>
              <a:rPr lang="ar-SA" sz="2200" dirty="0">
                <a:cs typeface="+mj-cs"/>
              </a:rPr>
              <a:t>4-لا يناسب كل الافراد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E40411C-0A04-47FE-95CC-045B5CA8C831}"/>
              </a:ext>
            </a:extLst>
          </p:cNvPr>
          <p:cNvSpPr/>
          <p:nvPr/>
        </p:nvSpPr>
        <p:spPr>
          <a:xfrm>
            <a:off x="2451652" y="304800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الجدلي السلوكي </a:t>
            </a:r>
          </a:p>
          <a:p>
            <a:pPr algn="ctr"/>
            <a:r>
              <a:rPr lang="en-GB" sz="3200" dirty="0">
                <a:cs typeface="+mj-cs"/>
              </a:rPr>
              <a:t>Dialectical Behaviour Therapy (DBT)</a:t>
            </a:r>
            <a:endParaRPr lang="ar-SA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872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967408" y="1908312"/>
            <a:ext cx="10257183" cy="306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3200" b="1" u="sng" dirty="0">
                <a:cs typeface="+mj-cs"/>
              </a:rPr>
              <a:t>*الجانب النظري:</a:t>
            </a:r>
          </a:p>
          <a:p>
            <a:pPr algn="r"/>
            <a:r>
              <a:rPr lang="ar-SA" sz="2200" dirty="0">
                <a:cs typeface="+mj-cs"/>
              </a:rPr>
              <a:t>- طورت العلاج </a:t>
            </a:r>
            <a:r>
              <a:rPr lang="ar-SA" sz="2200" dirty="0" err="1">
                <a:cs typeface="+mj-cs"/>
              </a:rPr>
              <a:t>مارشا</a:t>
            </a:r>
            <a:r>
              <a:rPr lang="ar-SA" sz="2200" dirty="0">
                <a:cs typeface="+mj-cs"/>
              </a:rPr>
              <a:t> لينهن (1993)</a:t>
            </a:r>
          </a:p>
          <a:p>
            <a:pPr algn="r"/>
            <a:r>
              <a:rPr lang="ar-SA" sz="2200" dirty="0">
                <a:cs typeface="+mj-cs"/>
              </a:rPr>
              <a:t>- طور من اجل التعامل مع مشاكل الانتحار المزمنة، إيذاء الذات لدى الأشخاص المشخصين باضطراب الشخصية الحدية</a:t>
            </a:r>
          </a:p>
          <a:p>
            <a:pPr algn="r"/>
            <a:r>
              <a:rPr lang="ar-SA" sz="2200" dirty="0">
                <a:cs typeface="+mj-cs"/>
              </a:rPr>
              <a:t>- شكل مطور من العلاج المعرفي السلوكي </a:t>
            </a:r>
          </a:p>
          <a:p>
            <a:pPr algn="r"/>
            <a:r>
              <a:rPr lang="ar-SA" sz="2200" dirty="0">
                <a:cs typeface="+mj-cs"/>
              </a:rPr>
              <a:t>-اصبح في الفترة الأخيرة المعيار الذهبي لعلاج اضطراب الشخصية الحدية</a:t>
            </a:r>
          </a:p>
          <a:p>
            <a:pPr algn="r"/>
            <a:r>
              <a:rPr lang="ar-SA" sz="2200" dirty="0">
                <a:cs typeface="+mj-cs"/>
              </a:rPr>
              <a:t>- يعتبر من العلاجات المبنية على دليل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FB6EC9-7733-4F9C-9BDA-3F79108D5215}"/>
              </a:ext>
            </a:extLst>
          </p:cNvPr>
          <p:cNvSpPr/>
          <p:nvPr/>
        </p:nvSpPr>
        <p:spPr>
          <a:xfrm>
            <a:off x="2451652" y="304800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الجدلي السلوكي </a:t>
            </a:r>
          </a:p>
          <a:p>
            <a:pPr algn="ctr"/>
            <a:r>
              <a:rPr lang="en-GB" sz="3200" dirty="0">
                <a:cs typeface="+mj-cs"/>
              </a:rPr>
              <a:t>Dialectical Behaviour Therapy (DBT)</a:t>
            </a:r>
            <a:endParaRPr lang="ar-SA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624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967408" y="1908312"/>
            <a:ext cx="10257183" cy="33660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3200" b="1" u="sng" dirty="0">
                <a:cs typeface="+mj-cs"/>
              </a:rPr>
              <a:t>*الجانب النظري:</a:t>
            </a:r>
          </a:p>
          <a:p>
            <a:pPr algn="r"/>
            <a:r>
              <a:rPr lang="ar-SA" sz="2200" dirty="0">
                <a:cs typeface="+mj-cs"/>
              </a:rPr>
              <a:t>- وجدت دراسات انه فعال مع الإدمان، الاكتئاب، ضغوط ما بعد الصدمة، اضطرابات الاكل.</a:t>
            </a:r>
          </a:p>
          <a:p>
            <a:pPr algn="r"/>
            <a:r>
              <a:rPr lang="ar-SA" sz="2200" dirty="0">
                <a:cs typeface="+mj-cs"/>
              </a:rPr>
              <a:t>- التقبل: تقبل المعالج للعميل، تقبل العميل لنفسه، واقعه...الخ</a:t>
            </a:r>
          </a:p>
          <a:p>
            <a:pPr algn="r"/>
            <a:r>
              <a:rPr lang="ar-SA" sz="2200" dirty="0">
                <a:cs typeface="+mj-cs"/>
              </a:rPr>
              <a:t>- التغيير: المعالج يعلم العميل مهارات تساعد في التغيير (مثال: عدم فهم المشاعر/فهم المشاعر)</a:t>
            </a:r>
          </a:p>
          <a:p>
            <a:pPr algn="r"/>
            <a:r>
              <a:rPr lang="ar-SA" sz="2200" dirty="0">
                <a:cs typeface="+mj-cs"/>
              </a:rPr>
              <a:t>- تحديد اهداف ذات معنى للعميل، وتقليل السلوكيات المسببة للأذى واستبدالهم بسلوكيات فعالة</a:t>
            </a:r>
          </a:p>
          <a:p>
            <a:pPr algn="r"/>
            <a:r>
              <a:rPr lang="ar-SA" sz="2200" dirty="0">
                <a:cs typeface="+mj-cs"/>
              </a:rPr>
              <a:t>- تحقيق توازن بين العقل العاطفي والعقل المنطقي (العقل الحكيم)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FB6EC9-7733-4F9C-9BDA-3F79108D5215}"/>
              </a:ext>
            </a:extLst>
          </p:cNvPr>
          <p:cNvSpPr/>
          <p:nvPr/>
        </p:nvSpPr>
        <p:spPr>
          <a:xfrm>
            <a:off x="2451652" y="304800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الجدلي السلوكي </a:t>
            </a:r>
          </a:p>
          <a:p>
            <a:pPr algn="ctr"/>
            <a:r>
              <a:rPr lang="en-GB" sz="3200" dirty="0">
                <a:cs typeface="+mj-cs"/>
              </a:rPr>
              <a:t>Dialectical Behaviour Therapy (DBT)</a:t>
            </a:r>
            <a:endParaRPr lang="ar-SA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426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967408" y="1908312"/>
            <a:ext cx="10257183" cy="44659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3200" b="1" u="sng" dirty="0">
                <a:cs typeface="+mj-cs"/>
              </a:rPr>
              <a:t>*الجانب النظري:</a:t>
            </a:r>
          </a:p>
          <a:p>
            <a:pPr algn="r"/>
            <a:r>
              <a:rPr lang="ar-SA" sz="2200" dirty="0"/>
              <a:t>* قد يستخدم علاج فردي أو جماعي أو الجمع بينهما (الاغلب)</a:t>
            </a:r>
          </a:p>
          <a:p>
            <a:pPr algn="r"/>
            <a:r>
              <a:rPr lang="ar-SA" sz="2200" dirty="0"/>
              <a:t>*علاج فردي:</a:t>
            </a:r>
          </a:p>
          <a:p>
            <a:pPr algn="r"/>
            <a:r>
              <a:rPr lang="ar-SA" sz="2200" dirty="0"/>
              <a:t> - مناقشة بين المعالج والعميل في احداث ومواقف وخبرات الأسبوع الماضي، ثم تعلم مهارة جديدة وهكذا في كل جلسة</a:t>
            </a:r>
          </a:p>
          <a:p>
            <a:pPr algn="r"/>
            <a:r>
              <a:rPr lang="ar-SA" sz="2200" dirty="0"/>
              <a:t>- يركز على إيذاء النفس، الانتحار كأولوية، ثم السلوكيات التي تؤثر بشكل كبير على حياة العميل، ثم جودة الحياة</a:t>
            </a:r>
          </a:p>
          <a:p>
            <a:pPr algn="r"/>
            <a:r>
              <a:rPr lang="ar-SA" sz="2200" dirty="0"/>
              <a:t>*علاج جماعي:</a:t>
            </a:r>
          </a:p>
          <a:p>
            <a:pPr algn="r"/>
            <a:r>
              <a:rPr lang="ar-SA" sz="2200" dirty="0"/>
              <a:t> - يتم تعلم مهارات أساسية تتركز حول اليقظة الذهنية، تحمل الازمة، العلاقات الفعالة وتنظيم المشاعر.</a:t>
            </a:r>
          </a:p>
          <a:p>
            <a:pPr algn="r"/>
            <a:r>
              <a:rPr lang="ar-SA" sz="2200" dirty="0"/>
              <a:t>* المدة: الفردي: حوالي ساعة، الجماعي: ساعتين ونصف لمدة 24 أسبوعا (6 اشهر) وقد يمتد لسنة </a:t>
            </a:r>
          </a:p>
          <a:p>
            <a:pPr algn="r"/>
            <a:r>
              <a:rPr lang="ar-SA" sz="2200" dirty="0"/>
              <a:t>* يوجد صورة مختصرة </a:t>
            </a:r>
          </a:p>
          <a:p>
            <a:pPr algn="r"/>
            <a:r>
              <a:rPr lang="ar-SA" sz="2200" dirty="0"/>
              <a:t>* الواجبات المنزلية ذات أهمية في العلاج 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FB6EC9-7733-4F9C-9BDA-3F79108D5215}"/>
              </a:ext>
            </a:extLst>
          </p:cNvPr>
          <p:cNvSpPr/>
          <p:nvPr/>
        </p:nvSpPr>
        <p:spPr>
          <a:xfrm>
            <a:off x="2451652" y="304800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الجدلي السلوكي </a:t>
            </a:r>
          </a:p>
          <a:p>
            <a:pPr algn="ctr"/>
            <a:r>
              <a:rPr lang="en-GB" sz="3200" dirty="0">
                <a:cs typeface="+mj-cs"/>
              </a:rPr>
              <a:t>Dialectical Behaviour Therapy (DBT)</a:t>
            </a:r>
            <a:endParaRPr lang="ar-SA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292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6566453" y="1411356"/>
            <a:ext cx="5128591" cy="3173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ctr"/>
            <a:r>
              <a:rPr lang="ar-SA" sz="2200" dirty="0">
                <a:cs typeface="+mj-cs"/>
              </a:rPr>
              <a:t> </a:t>
            </a:r>
            <a:r>
              <a:rPr lang="en-GB" sz="2200" b="1" dirty="0">
                <a:cs typeface="+mj-cs"/>
              </a:rPr>
              <a:t>Mindfulness </a:t>
            </a:r>
          </a:p>
          <a:p>
            <a:pPr algn="ctr"/>
            <a:r>
              <a:rPr lang="ar-SA" sz="2200" b="1" dirty="0">
                <a:cs typeface="+mj-cs"/>
              </a:rPr>
              <a:t>اليقظة الذهنية</a:t>
            </a:r>
          </a:p>
          <a:p>
            <a:pPr algn="r"/>
            <a:r>
              <a:rPr lang="ar-SA" sz="2200" dirty="0">
                <a:cs typeface="+mj-cs"/>
              </a:rPr>
              <a:t>- زيادة الوعي والبقاء في اللحظة الحالية </a:t>
            </a:r>
          </a:p>
          <a:p>
            <a:pPr algn="r"/>
            <a:r>
              <a:rPr lang="ar-SA" sz="2200" dirty="0">
                <a:cs typeface="+mj-cs"/>
              </a:rPr>
              <a:t>- هي أساس للمهارات الأخرى</a:t>
            </a:r>
          </a:p>
          <a:p>
            <a:pPr algn="r"/>
            <a:r>
              <a:rPr lang="ar-SA" sz="2200" dirty="0">
                <a:cs typeface="+mj-cs"/>
              </a:rPr>
              <a:t>- زيادة الانتباه بدون حكم للحظة الحالية </a:t>
            </a:r>
          </a:p>
          <a:p>
            <a:pPr algn="r"/>
            <a:r>
              <a:rPr lang="ar-SA" sz="2200" dirty="0">
                <a:cs typeface="+mj-cs"/>
              </a:rPr>
              <a:t>-عيش اللحظة بكل مشاعرها واحاسيسها الجسدية </a:t>
            </a:r>
          </a:p>
          <a:p>
            <a:pPr algn="r"/>
            <a:r>
              <a:rPr lang="ar-SA" sz="2200" dirty="0">
                <a:cs typeface="+mj-cs"/>
              </a:rPr>
              <a:t>-الوعي بالبيئة وما حول الفرد (لمسي، شمي، بصري، الطعم، الصوت)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FB6EC9-7733-4F9C-9BDA-3F79108D5215}"/>
              </a:ext>
            </a:extLst>
          </p:cNvPr>
          <p:cNvSpPr/>
          <p:nvPr/>
        </p:nvSpPr>
        <p:spPr>
          <a:xfrm>
            <a:off x="2451652" y="304800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الجدلي السلوكي </a:t>
            </a:r>
          </a:p>
          <a:p>
            <a:pPr algn="ctr"/>
            <a:r>
              <a:rPr lang="en-GB" sz="3200" dirty="0">
                <a:cs typeface="+mj-cs"/>
              </a:rPr>
              <a:t>Dialectical Behaviour Therapy (DBT)</a:t>
            </a:r>
            <a:endParaRPr lang="ar-SA" sz="3200" dirty="0"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B805E7-1DC0-45F8-BA16-46D64A8D21C6}"/>
              </a:ext>
            </a:extLst>
          </p:cNvPr>
          <p:cNvSpPr/>
          <p:nvPr/>
        </p:nvSpPr>
        <p:spPr>
          <a:xfrm>
            <a:off x="496954" y="1524003"/>
            <a:ext cx="5128591" cy="21601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ctr"/>
            <a:r>
              <a:rPr lang="ar-SA" sz="2200" dirty="0">
                <a:cs typeface="+mj-cs"/>
              </a:rPr>
              <a:t> </a:t>
            </a:r>
            <a:r>
              <a:rPr lang="en-GB" sz="2200" b="1" dirty="0">
                <a:cs typeface="+mj-cs"/>
              </a:rPr>
              <a:t>Emotions Regulations  </a:t>
            </a:r>
          </a:p>
          <a:p>
            <a:pPr algn="ctr"/>
            <a:r>
              <a:rPr lang="ar-SA" sz="2200" b="1" dirty="0">
                <a:cs typeface="+mj-cs"/>
              </a:rPr>
              <a:t>تنظيم المشاعر</a:t>
            </a:r>
          </a:p>
          <a:p>
            <a:pPr algn="r"/>
            <a:r>
              <a:rPr lang="ar-SA" sz="2200" dirty="0">
                <a:cs typeface="+mj-cs"/>
              </a:rPr>
              <a:t>- هناك مشاعر سلبية عالية (الغضب، الإحباط، القلق، الاكتئاب) لدى الأشخاص الذين يعانون من اضطراب الشخصية الحدية وايذاء الذات</a:t>
            </a:r>
          </a:p>
          <a:p>
            <a:pPr algn="r"/>
            <a:r>
              <a:rPr lang="ar-SA" sz="2200" dirty="0">
                <a:cs typeface="+mj-cs"/>
              </a:rPr>
              <a:t>- تعلم مهارات تنظيم المشاعر</a:t>
            </a: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A95F54-9E15-4DB4-84AE-0114FB11032C}"/>
              </a:ext>
            </a:extLst>
          </p:cNvPr>
          <p:cNvSpPr/>
          <p:nvPr/>
        </p:nvSpPr>
        <p:spPr>
          <a:xfrm>
            <a:off x="496954" y="4177747"/>
            <a:ext cx="5128591" cy="22363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ctr"/>
            <a:r>
              <a:rPr lang="ar-SA" sz="2200" dirty="0">
                <a:cs typeface="+mj-cs"/>
              </a:rPr>
              <a:t> </a:t>
            </a:r>
            <a:r>
              <a:rPr lang="en-GB" sz="2200" b="1" dirty="0">
                <a:cs typeface="+mj-cs"/>
              </a:rPr>
              <a:t>Distress Tolerance  </a:t>
            </a:r>
          </a:p>
          <a:p>
            <a:pPr algn="ctr"/>
            <a:r>
              <a:rPr lang="ar-SA" sz="2200" b="1" dirty="0">
                <a:cs typeface="+mj-cs"/>
              </a:rPr>
              <a:t>تحمل الازمة او المحن</a:t>
            </a:r>
            <a:endParaRPr lang="en-GB" sz="2200" b="1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تحمل الألم في المواقف الصعبة دون تغيير</a:t>
            </a:r>
          </a:p>
          <a:p>
            <a:pPr algn="r"/>
            <a:r>
              <a:rPr lang="ar-SA" sz="2200" dirty="0">
                <a:cs typeface="+mj-cs"/>
              </a:rPr>
              <a:t>- الهدف هو أن يصبح العميل قادر على ادراك المواقف الصعبة وتأثيرها بهدوء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4D317A-05E9-4585-AFC2-7290DDF2A9E4}"/>
              </a:ext>
            </a:extLst>
          </p:cNvPr>
          <p:cNvSpPr/>
          <p:nvPr/>
        </p:nvSpPr>
        <p:spPr>
          <a:xfrm>
            <a:off x="6566452" y="4770781"/>
            <a:ext cx="5128591" cy="16432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ctr"/>
            <a:r>
              <a:rPr lang="ar-SA" sz="2200" dirty="0">
                <a:cs typeface="+mj-cs"/>
              </a:rPr>
              <a:t> </a:t>
            </a:r>
            <a:r>
              <a:rPr lang="en-GB" sz="2200" b="1" dirty="0">
                <a:cs typeface="+mj-cs"/>
              </a:rPr>
              <a:t>Interpersonal Effectiveness</a:t>
            </a:r>
          </a:p>
          <a:p>
            <a:pPr algn="ctr"/>
            <a:r>
              <a:rPr lang="ar-SA" sz="2200" b="1" dirty="0">
                <a:cs typeface="+mj-cs"/>
              </a:rPr>
              <a:t>العلاقات الفعالة (بين شخصي)</a:t>
            </a:r>
            <a:r>
              <a:rPr lang="en-GB" sz="2200" b="1" dirty="0">
                <a:cs typeface="+mj-cs"/>
              </a:rPr>
              <a:t> </a:t>
            </a:r>
            <a:endParaRPr lang="ar-SA" sz="2200" b="1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-علاقات فعالة مع الاخرين</a:t>
            </a:r>
          </a:p>
          <a:p>
            <a:pPr algn="r"/>
            <a:endParaRPr lang="en-GB" sz="2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920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3983934" y="1401414"/>
            <a:ext cx="4224132" cy="9806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ctr"/>
            <a:r>
              <a:rPr lang="ar-SA" sz="2200" dirty="0">
                <a:cs typeface="+mj-cs"/>
              </a:rPr>
              <a:t> </a:t>
            </a:r>
            <a:endParaRPr lang="en-GB" sz="2200" b="1" dirty="0">
              <a:cs typeface="+mj-cs"/>
            </a:endParaRPr>
          </a:p>
          <a:p>
            <a:pPr algn="ctr"/>
            <a:r>
              <a:rPr lang="ar-SA" sz="2200" b="1" dirty="0">
                <a:cs typeface="+mj-cs"/>
              </a:rPr>
              <a:t>بعض من مهارات اليقظة الذهنية  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FB6EC9-7733-4F9C-9BDA-3F79108D5215}"/>
              </a:ext>
            </a:extLst>
          </p:cNvPr>
          <p:cNvSpPr/>
          <p:nvPr/>
        </p:nvSpPr>
        <p:spPr>
          <a:xfrm>
            <a:off x="2451652" y="265044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الجدلي السلوكي </a:t>
            </a:r>
          </a:p>
          <a:p>
            <a:pPr algn="ctr"/>
            <a:r>
              <a:rPr lang="en-GB" sz="3200" dirty="0">
                <a:cs typeface="+mj-cs"/>
              </a:rPr>
              <a:t>Dialectical Behaviour Therapy (DBT)</a:t>
            </a:r>
            <a:endParaRPr lang="ar-SA" sz="3200" dirty="0"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4FE3DB-0588-46A5-BED1-521C6587F849}"/>
              </a:ext>
            </a:extLst>
          </p:cNvPr>
          <p:cNvSpPr/>
          <p:nvPr/>
        </p:nvSpPr>
        <p:spPr>
          <a:xfrm>
            <a:off x="8474763" y="2577541"/>
            <a:ext cx="2888974" cy="40154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u="sng" dirty="0">
                <a:cs typeface="+mj-cs"/>
              </a:rPr>
              <a:t>مهارات ماذا</a:t>
            </a:r>
          </a:p>
          <a:p>
            <a:pPr algn="r"/>
            <a:r>
              <a:rPr lang="ar-SA" sz="2200" b="1" dirty="0">
                <a:cs typeface="+mj-cs"/>
              </a:rPr>
              <a:t>- الملاحظة</a:t>
            </a:r>
            <a:r>
              <a:rPr lang="ar-SA" sz="2200" dirty="0">
                <a:cs typeface="+mj-cs"/>
              </a:rPr>
              <a:t>: ملاحظة المشاعر السلوك والخبرة...</a:t>
            </a:r>
          </a:p>
          <a:p>
            <a:pPr algn="r"/>
            <a:r>
              <a:rPr lang="ar-SA" sz="2200" b="1" dirty="0">
                <a:cs typeface="+mj-cs"/>
              </a:rPr>
              <a:t>-الوصف</a:t>
            </a:r>
            <a:r>
              <a:rPr lang="ar-SA" sz="2200" dirty="0">
                <a:cs typeface="+mj-cs"/>
              </a:rPr>
              <a:t>: وصف المشاعر والخبرات في كلمات محددة</a:t>
            </a:r>
          </a:p>
          <a:p>
            <a:pPr algn="r"/>
            <a:r>
              <a:rPr lang="ar-SA" sz="2200" b="1" dirty="0">
                <a:cs typeface="+mj-cs"/>
              </a:rPr>
              <a:t>-المشاركة</a:t>
            </a:r>
            <a:r>
              <a:rPr lang="ar-SA" sz="2200" dirty="0">
                <a:cs typeface="+mj-cs"/>
              </a:rPr>
              <a:t>:</a:t>
            </a:r>
            <a:r>
              <a:rPr lang="ar-SA" sz="2200" dirty="0"/>
              <a:t> توازن بين المشاعر والموقف وكيف يدرك الموقف ويتفاعل معه </a:t>
            </a: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B0A31B-BF6A-4F0D-A59B-010C3F885B59}"/>
              </a:ext>
            </a:extLst>
          </p:cNvPr>
          <p:cNvSpPr/>
          <p:nvPr/>
        </p:nvSpPr>
        <p:spPr>
          <a:xfrm>
            <a:off x="718929" y="2570908"/>
            <a:ext cx="2888974" cy="40154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b="1" u="sng" dirty="0">
                <a:cs typeface="+mj-cs"/>
              </a:rPr>
              <a:t>مهارات كيف</a:t>
            </a:r>
          </a:p>
          <a:p>
            <a:pPr algn="r"/>
            <a:r>
              <a:rPr lang="ar-SA" sz="2200" b="1" dirty="0">
                <a:cs typeface="+mj-cs"/>
              </a:rPr>
              <a:t>-اليقظة لشيء واحد فقط</a:t>
            </a:r>
            <a:r>
              <a:rPr lang="ar-SA" sz="2200" dirty="0">
                <a:cs typeface="+mj-cs"/>
              </a:rPr>
              <a:t>: تركيز ووعي بشيء واحد فقط في كل مرة </a:t>
            </a:r>
          </a:p>
          <a:p>
            <a:pPr algn="r"/>
            <a:r>
              <a:rPr lang="ar-SA" sz="2200" b="1" dirty="0">
                <a:cs typeface="+mj-cs"/>
              </a:rPr>
              <a:t>--دون احكام </a:t>
            </a:r>
            <a:r>
              <a:rPr lang="ar-SA" sz="2200" dirty="0">
                <a:cs typeface="+mj-cs"/>
              </a:rPr>
              <a:t>: تشاهد بدون حكم، تعرف السلبيات والايجابيات دون حكم</a:t>
            </a:r>
          </a:p>
        </p:txBody>
      </p:sp>
    </p:spTree>
    <p:extLst>
      <p:ext uri="{BB962C8B-B14F-4D97-AF65-F5344CB8AC3E}">
        <p14:creationId xmlns:p14="http://schemas.microsoft.com/office/powerpoint/2010/main" val="19451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3574773" y="1543866"/>
            <a:ext cx="4167807" cy="7752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ctr"/>
            <a:r>
              <a:rPr lang="ar-SA" sz="2200" b="1" dirty="0">
                <a:cs typeface="+mj-cs"/>
              </a:rPr>
              <a:t>بعض من مهارات تحمل الازمة او المحنة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FB6EC9-7733-4F9C-9BDA-3F79108D5215}"/>
              </a:ext>
            </a:extLst>
          </p:cNvPr>
          <p:cNvSpPr/>
          <p:nvPr/>
        </p:nvSpPr>
        <p:spPr>
          <a:xfrm>
            <a:off x="2451652" y="304800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الجدلي السلوكي </a:t>
            </a:r>
          </a:p>
          <a:p>
            <a:pPr algn="ctr"/>
            <a:r>
              <a:rPr lang="en-GB" sz="3200" dirty="0">
                <a:cs typeface="+mj-cs"/>
              </a:rPr>
              <a:t>Dialectical Behaviour Therapy (DBT)</a:t>
            </a:r>
            <a:endParaRPr lang="ar-SA" sz="3200" dirty="0"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B38F55-E102-482B-9C0C-C4A3CF3EEEC5}"/>
              </a:ext>
            </a:extLst>
          </p:cNvPr>
          <p:cNvSpPr/>
          <p:nvPr/>
        </p:nvSpPr>
        <p:spPr>
          <a:xfrm>
            <a:off x="6612834" y="2782933"/>
            <a:ext cx="4412974" cy="241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cs typeface="+mj-cs"/>
              </a:rPr>
              <a:t>STOP</a:t>
            </a:r>
            <a:r>
              <a:rPr lang="ar-SA" sz="2000" b="1" dirty="0">
                <a:cs typeface="+mj-cs"/>
              </a:rPr>
              <a:t> مهارة  </a:t>
            </a:r>
          </a:p>
          <a:p>
            <a:pPr algn="ctr"/>
            <a:r>
              <a:rPr lang="en-GB" sz="2000" b="1" dirty="0">
                <a:cs typeface="+mj-cs"/>
              </a:rPr>
              <a:t>S: Stop                 </a:t>
            </a:r>
            <a:r>
              <a:rPr lang="ar-SA" sz="2000" b="1" dirty="0">
                <a:cs typeface="+mj-cs"/>
              </a:rPr>
              <a:t>             </a:t>
            </a:r>
            <a:r>
              <a:rPr lang="en-GB" sz="2000" b="1" dirty="0">
                <a:cs typeface="+mj-cs"/>
              </a:rPr>
              <a:t>                      </a:t>
            </a:r>
            <a:r>
              <a:rPr lang="ar-SA" sz="2000" b="1" dirty="0">
                <a:cs typeface="+mj-cs"/>
              </a:rPr>
              <a:t>قف </a:t>
            </a:r>
            <a:r>
              <a:rPr lang="en-GB" sz="2000" b="1" dirty="0">
                <a:cs typeface="+mj-cs"/>
              </a:rPr>
              <a:t>T: Take a step back</a:t>
            </a:r>
            <a:r>
              <a:rPr lang="ar-SA" sz="2000" b="1" dirty="0">
                <a:cs typeface="+mj-cs"/>
              </a:rPr>
              <a:t> </a:t>
            </a:r>
            <a:r>
              <a:rPr lang="en-GB" sz="2000" b="1" dirty="0">
                <a:cs typeface="+mj-cs"/>
              </a:rPr>
              <a:t> </a:t>
            </a:r>
            <a:r>
              <a:rPr lang="ar-SA" sz="2000" b="1" dirty="0">
                <a:cs typeface="+mj-cs"/>
              </a:rPr>
              <a:t>خذ خطوة للوراء            </a:t>
            </a:r>
            <a:r>
              <a:rPr lang="en-GB" sz="2000" b="1" dirty="0">
                <a:cs typeface="+mj-cs"/>
              </a:rPr>
              <a:t>O: Observe</a:t>
            </a:r>
            <a:r>
              <a:rPr lang="ar-SA" sz="2000" b="1" dirty="0">
                <a:cs typeface="+mj-cs"/>
              </a:rPr>
              <a:t> لاحظ                                        </a:t>
            </a:r>
            <a:endParaRPr lang="en-GB" sz="2000" b="1" dirty="0">
              <a:cs typeface="+mj-cs"/>
            </a:endParaRPr>
          </a:p>
          <a:p>
            <a:r>
              <a:rPr lang="en-GB" sz="2000" b="1" dirty="0">
                <a:cs typeface="+mj-cs"/>
              </a:rPr>
              <a:t>P:  Proceed Effectively Mindfully</a:t>
            </a:r>
            <a:r>
              <a:rPr lang="ar-SA" sz="2000" b="1" dirty="0">
                <a:cs typeface="+mj-cs"/>
              </a:rPr>
              <a:t>                          </a:t>
            </a:r>
            <a:r>
              <a:rPr lang="en-GB" sz="2000" b="1" dirty="0">
                <a:cs typeface="+mj-cs"/>
              </a:rPr>
              <a:t> </a:t>
            </a:r>
            <a:r>
              <a:rPr lang="ar-SA" sz="2000" b="1" dirty="0">
                <a:cs typeface="+mj-cs"/>
              </a:rPr>
              <a:t>أكمل بيقظة</a:t>
            </a:r>
            <a:r>
              <a:rPr lang="en-GB" sz="2000" b="1" dirty="0">
                <a:cs typeface="+mj-cs"/>
              </a:rPr>
              <a:t>      </a:t>
            </a:r>
            <a:r>
              <a:rPr lang="ar-SA" sz="2000" b="1" dirty="0">
                <a:cs typeface="+mj-cs"/>
              </a:rPr>
              <a:t>    </a:t>
            </a:r>
            <a:r>
              <a:rPr lang="en-GB" sz="2000" b="1" dirty="0">
                <a:cs typeface="+mj-cs"/>
              </a:rPr>
              <a:t> </a:t>
            </a:r>
            <a:endParaRPr lang="ar-SA" sz="2000" dirty="0">
              <a:cs typeface="+mj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531299-D7DA-48BA-9426-20B3A6DECAF6}"/>
              </a:ext>
            </a:extLst>
          </p:cNvPr>
          <p:cNvSpPr/>
          <p:nvPr/>
        </p:nvSpPr>
        <p:spPr>
          <a:xfrm>
            <a:off x="616225" y="2782933"/>
            <a:ext cx="4644888" cy="241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cs typeface="+mj-cs"/>
              </a:rPr>
              <a:t>TIPP</a:t>
            </a:r>
            <a:r>
              <a:rPr lang="ar-SA" sz="2000" b="1" dirty="0">
                <a:cs typeface="+mj-cs"/>
              </a:rPr>
              <a:t>    مهارة </a:t>
            </a:r>
          </a:p>
          <a:p>
            <a:r>
              <a:rPr lang="en-GB" sz="2000" b="1" dirty="0">
                <a:cs typeface="+mj-cs"/>
              </a:rPr>
              <a:t>T: Tip the Temperature</a:t>
            </a:r>
            <a:r>
              <a:rPr lang="ar-SA" sz="2000" b="1" dirty="0">
                <a:cs typeface="+mj-cs"/>
              </a:rPr>
              <a:t>-</a:t>
            </a:r>
            <a:r>
              <a:rPr lang="en-GB" sz="2000" b="1" dirty="0">
                <a:cs typeface="+mj-cs"/>
              </a:rPr>
              <a:t> cold water</a:t>
            </a:r>
            <a:r>
              <a:rPr lang="ar-SA" sz="2000" b="1" dirty="0">
                <a:cs typeface="+mj-cs"/>
              </a:rPr>
              <a:t> استخدام كمادات ماء بارد</a:t>
            </a:r>
            <a:endParaRPr lang="en-GB" sz="2000" b="1" dirty="0">
              <a:cs typeface="+mj-cs"/>
            </a:endParaRPr>
          </a:p>
          <a:p>
            <a:r>
              <a:rPr lang="en-GB" sz="2000" b="1" dirty="0">
                <a:cs typeface="+mj-cs"/>
              </a:rPr>
              <a:t>I: Intensive Exercise  </a:t>
            </a:r>
            <a:r>
              <a:rPr lang="ar-SA" sz="2000" b="1" dirty="0">
                <a:cs typeface="+mj-cs"/>
              </a:rPr>
              <a:t>تمارين جسدية مكثفة </a:t>
            </a:r>
          </a:p>
          <a:p>
            <a:r>
              <a:rPr lang="en-GB" sz="2000" b="1" dirty="0">
                <a:cs typeface="+mj-cs"/>
              </a:rPr>
              <a:t>P: Paced Breathing </a:t>
            </a:r>
            <a:r>
              <a:rPr lang="ar-SA" sz="2000" b="1" dirty="0">
                <a:cs typeface="+mj-cs"/>
              </a:rPr>
              <a:t>التنفس بخطى </a:t>
            </a:r>
            <a:endParaRPr lang="en-GB" sz="2000" b="1" dirty="0">
              <a:cs typeface="+mj-cs"/>
            </a:endParaRPr>
          </a:p>
          <a:p>
            <a:r>
              <a:rPr lang="en-GB" sz="2000" b="1" dirty="0">
                <a:cs typeface="+mj-cs"/>
              </a:rPr>
              <a:t>P: Paired Muscle Relaxation </a:t>
            </a:r>
            <a:r>
              <a:rPr lang="ar-SA" sz="2000" b="1" dirty="0">
                <a:cs typeface="+mj-cs"/>
              </a:rPr>
              <a:t>الاسترخاء العضلي </a:t>
            </a:r>
          </a:p>
        </p:txBody>
      </p:sp>
    </p:spTree>
    <p:extLst>
      <p:ext uri="{BB962C8B-B14F-4D97-AF65-F5344CB8AC3E}">
        <p14:creationId xmlns:p14="http://schemas.microsoft.com/office/powerpoint/2010/main" val="243571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3110948" y="1431223"/>
            <a:ext cx="4167807" cy="8481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ctr"/>
            <a:r>
              <a:rPr lang="ar-SA" sz="2200" b="1" dirty="0">
                <a:cs typeface="+mj-cs"/>
              </a:rPr>
              <a:t>بعض من مهارات العلاقات الفعالة</a:t>
            </a:r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FB6EC9-7733-4F9C-9BDA-3F79108D5215}"/>
              </a:ext>
            </a:extLst>
          </p:cNvPr>
          <p:cNvSpPr/>
          <p:nvPr/>
        </p:nvSpPr>
        <p:spPr>
          <a:xfrm>
            <a:off x="2451652" y="304800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الجدلي السلوكي </a:t>
            </a:r>
          </a:p>
          <a:p>
            <a:pPr algn="ctr"/>
            <a:r>
              <a:rPr lang="en-GB" sz="3200" dirty="0">
                <a:cs typeface="+mj-cs"/>
              </a:rPr>
              <a:t>Dialectical Behaviour Therapy (DBT)</a:t>
            </a:r>
            <a:endParaRPr lang="ar-SA" sz="3200" dirty="0"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B38F55-E102-482B-9C0C-C4A3CF3EEEC5}"/>
              </a:ext>
            </a:extLst>
          </p:cNvPr>
          <p:cNvSpPr/>
          <p:nvPr/>
        </p:nvSpPr>
        <p:spPr>
          <a:xfrm>
            <a:off x="5950226" y="2557647"/>
            <a:ext cx="6042991" cy="39955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cs typeface="+mj-cs"/>
              </a:rPr>
              <a:t> </a:t>
            </a:r>
            <a:r>
              <a:rPr lang="en-GB" sz="2000" b="1" dirty="0">
                <a:cs typeface="+mj-cs"/>
              </a:rPr>
              <a:t> (D.E.A.R M.A.N)</a:t>
            </a:r>
            <a:r>
              <a:rPr lang="ar-SA" sz="2000" b="1" dirty="0">
                <a:cs typeface="+mj-cs"/>
              </a:rPr>
              <a:t> الفعالية الذاتية </a:t>
            </a:r>
          </a:p>
          <a:p>
            <a:pPr algn="ctr"/>
            <a:endParaRPr lang="ar-SA" sz="2000" b="1" dirty="0">
              <a:cs typeface="+mj-cs"/>
            </a:endParaRPr>
          </a:p>
          <a:p>
            <a:pPr algn="r"/>
            <a:r>
              <a:rPr lang="ar-SA" sz="2000" b="1" dirty="0">
                <a:cs typeface="+mj-cs"/>
              </a:rPr>
              <a:t>صف: </a:t>
            </a:r>
            <a:r>
              <a:rPr lang="ar-SA" sz="2000" dirty="0">
                <a:cs typeface="+mj-cs"/>
              </a:rPr>
              <a:t>صف ما تريد بالضبط </a:t>
            </a:r>
          </a:p>
          <a:p>
            <a:pPr algn="r"/>
            <a:r>
              <a:rPr lang="ar-SA" sz="2000" b="1" dirty="0">
                <a:cs typeface="+mj-cs"/>
              </a:rPr>
              <a:t>عبر: </a:t>
            </a:r>
            <a:r>
              <a:rPr lang="ar-SA" sz="2000" dirty="0">
                <a:cs typeface="+mj-cs"/>
              </a:rPr>
              <a:t>عبر عن مشاعرك، كيف موقف معين يجعلك تشعر، لا تتوقع الآخرين يقراون ما تفكر به، استخدم انا اشعر............ لان....... </a:t>
            </a:r>
          </a:p>
          <a:p>
            <a:pPr algn="r"/>
            <a:r>
              <a:rPr lang="ar-SA" sz="2000" b="1" dirty="0">
                <a:cs typeface="+mj-cs"/>
              </a:rPr>
              <a:t>كن مؤكد: </a:t>
            </a:r>
            <a:r>
              <a:rPr lang="ar-SA" sz="2000" dirty="0">
                <a:cs typeface="+mj-cs"/>
              </a:rPr>
              <a:t>قل ما تود قوله، كن واضحا </a:t>
            </a:r>
          </a:p>
          <a:p>
            <a:pPr algn="r"/>
            <a:r>
              <a:rPr lang="ar-SA" sz="2000" b="1" dirty="0">
                <a:cs typeface="+mj-cs"/>
              </a:rPr>
              <a:t>عزز: </a:t>
            </a:r>
            <a:r>
              <a:rPr lang="ar-SA" sz="2000" dirty="0">
                <a:cs typeface="+mj-cs"/>
              </a:rPr>
              <a:t>كافئ الاخرين عندما يستجيبون بشكل جيد، </a:t>
            </a:r>
          </a:p>
          <a:p>
            <a:pPr algn="r"/>
            <a:r>
              <a:rPr lang="ar-SA" sz="2000" dirty="0">
                <a:cs typeface="+mj-cs"/>
              </a:rPr>
              <a:t>ابتسامة، شكرا...</a:t>
            </a:r>
            <a:r>
              <a:rPr lang="ar-SA" sz="2000" b="1" dirty="0">
                <a:cs typeface="+mj-cs"/>
              </a:rPr>
              <a:t>.</a:t>
            </a:r>
          </a:p>
          <a:p>
            <a:pPr algn="r"/>
            <a:r>
              <a:rPr lang="ar-SA" sz="2000" b="1" dirty="0">
                <a:cs typeface="+mj-cs"/>
              </a:rPr>
              <a:t> كن يقظا: </a:t>
            </a:r>
            <a:r>
              <a:rPr lang="ar-SA" sz="2000" dirty="0">
                <a:cs typeface="+mj-cs"/>
              </a:rPr>
              <a:t>لا تنسى الهدف من التفاعل مع الاخرين</a:t>
            </a:r>
          </a:p>
          <a:p>
            <a:pPr algn="r"/>
            <a:r>
              <a:rPr lang="ar-SA" sz="2000" dirty="0">
                <a:cs typeface="+mj-cs"/>
              </a:rPr>
              <a:t>ا</a:t>
            </a:r>
            <a:r>
              <a:rPr lang="ar-SA" sz="2000" b="1" dirty="0">
                <a:cs typeface="+mj-cs"/>
              </a:rPr>
              <a:t>لمظهر الواثق </a:t>
            </a:r>
            <a:r>
              <a:rPr lang="ar-SA" sz="2000" dirty="0">
                <a:cs typeface="+mj-cs"/>
              </a:rPr>
              <a:t>: الثقة، الجلسة، الصوت، التواصل البصري، لغة الجسم.</a:t>
            </a:r>
          </a:p>
          <a:p>
            <a:pPr algn="r"/>
            <a:r>
              <a:rPr lang="ar-SA" sz="2000" b="1" dirty="0">
                <a:cs typeface="+mj-cs"/>
              </a:rPr>
              <a:t>فاوض: </a:t>
            </a:r>
            <a:r>
              <a:rPr lang="ar-SA" sz="2000" dirty="0">
                <a:cs typeface="+mj-cs"/>
              </a:rPr>
              <a:t>لا يمكنك دائما أن تأخذ كل شيء تريده من أي تفاعل، كن منفتحا للتفاوض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531299-D7DA-48BA-9426-20B3A6DECAF6}"/>
              </a:ext>
            </a:extLst>
          </p:cNvPr>
          <p:cNvSpPr/>
          <p:nvPr/>
        </p:nvSpPr>
        <p:spPr>
          <a:xfrm>
            <a:off x="198783" y="2577560"/>
            <a:ext cx="4644888" cy="2849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cs typeface="+mj-cs"/>
              </a:rPr>
              <a:t> العلاقات الفعالة مع الاخرين</a:t>
            </a:r>
            <a:endParaRPr lang="en-GB" sz="2000" b="1" dirty="0">
              <a:cs typeface="+mj-cs"/>
            </a:endParaRPr>
          </a:p>
          <a:p>
            <a:pPr algn="ctr"/>
            <a:r>
              <a:rPr lang="en-GB" sz="2000" b="1" dirty="0">
                <a:cs typeface="+mj-cs"/>
              </a:rPr>
              <a:t>G.I.V.E</a:t>
            </a:r>
          </a:p>
          <a:p>
            <a:pPr algn="r"/>
            <a:r>
              <a:rPr lang="ar-SA" sz="2000" b="1" dirty="0">
                <a:cs typeface="+mj-cs"/>
              </a:rPr>
              <a:t>كن لطيفا: </a:t>
            </a:r>
            <a:r>
              <a:rPr lang="ar-SA" sz="2000" dirty="0">
                <a:cs typeface="+mj-cs"/>
              </a:rPr>
              <a:t>لا تهاجم ولا تهدد ولا تحكم اثناء التفاعل</a:t>
            </a:r>
          </a:p>
          <a:p>
            <a:pPr algn="r"/>
            <a:r>
              <a:rPr lang="ar-SA" sz="2000" dirty="0">
                <a:cs typeface="+mj-cs"/>
              </a:rPr>
              <a:t>تقبل الرفض لطلباتك </a:t>
            </a:r>
          </a:p>
          <a:p>
            <a:pPr algn="r"/>
            <a:r>
              <a:rPr lang="ar-SA" sz="2000" b="1" dirty="0">
                <a:cs typeface="+mj-cs"/>
              </a:rPr>
              <a:t>اهتم: </a:t>
            </a:r>
            <a:r>
              <a:rPr lang="ar-SA" sz="2000" dirty="0">
                <a:cs typeface="+mj-cs"/>
              </a:rPr>
              <a:t>اظهر الاهتمام من خلال الاستماع دون مقاطعة</a:t>
            </a:r>
          </a:p>
          <a:p>
            <a:pPr algn="r"/>
            <a:r>
              <a:rPr lang="ar-SA" sz="2000" b="1" dirty="0">
                <a:cs typeface="+mj-cs"/>
              </a:rPr>
              <a:t>صدق</a:t>
            </a:r>
            <a:r>
              <a:rPr lang="ar-SA" sz="2000" dirty="0">
                <a:cs typeface="+mj-cs"/>
              </a:rPr>
              <a:t>: كن غير ناقد/ لا تصدر احكام، صدق مشاعر واراء ومشاكل الاخرين</a:t>
            </a:r>
          </a:p>
          <a:p>
            <a:pPr algn="r"/>
            <a:r>
              <a:rPr lang="ar-SA" sz="2000" b="1" dirty="0">
                <a:cs typeface="+mj-cs"/>
              </a:rPr>
              <a:t>كن سهلا: </a:t>
            </a:r>
            <a:r>
              <a:rPr lang="ar-SA" sz="2000" dirty="0">
                <a:cs typeface="+mj-cs"/>
              </a:rPr>
              <a:t>اتخذ توجه سهل وابتسم</a:t>
            </a:r>
          </a:p>
        </p:txBody>
      </p:sp>
    </p:spTree>
    <p:extLst>
      <p:ext uri="{BB962C8B-B14F-4D97-AF65-F5344CB8AC3E}">
        <p14:creationId xmlns:p14="http://schemas.microsoft.com/office/powerpoint/2010/main" val="134059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3110948" y="1444487"/>
            <a:ext cx="4167807" cy="9806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ctr"/>
            <a:r>
              <a:rPr lang="ar-SA" sz="2200" b="1" dirty="0">
                <a:cs typeface="+mj-cs"/>
              </a:rPr>
              <a:t>بعض من مهارات تنظيم المشاعر </a:t>
            </a:r>
          </a:p>
          <a:p>
            <a:pPr algn="ctr"/>
            <a:endParaRPr lang="ar-SA" sz="2200" b="1" dirty="0">
              <a:cs typeface="+mj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FB6EC9-7733-4F9C-9BDA-3F79108D5215}"/>
              </a:ext>
            </a:extLst>
          </p:cNvPr>
          <p:cNvSpPr/>
          <p:nvPr/>
        </p:nvSpPr>
        <p:spPr>
          <a:xfrm>
            <a:off x="2451652" y="304800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الجدلي السلوكي </a:t>
            </a:r>
          </a:p>
          <a:p>
            <a:pPr algn="ctr"/>
            <a:r>
              <a:rPr lang="en-GB" sz="3200" dirty="0">
                <a:cs typeface="+mj-cs"/>
              </a:rPr>
              <a:t>Dialectical Behaviour Therapy (DBT)</a:t>
            </a:r>
            <a:endParaRPr lang="ar-SA" sz="3200" dirty="0"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B38F55-E102-482B-9C0C-C4A3CF3EEEC5}"/>
              </a:ext>
            </a:extLst>
          </p:cNvPr>
          <p:cNvSpPr/>
          <p:nvPr/>
        </p:nvSpPr>
        <p:spPr>
          <a:xfrm>
            <a:off x="7580243" y="3127512"/>
            <a:ext cx="4412974" cy="2849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000" b="1" dirty="0">
                <a:cs typeface="+mj-cs"/>
              </a:rPr>
              <a:t> - </a:t>
            </a:r>
            <a:r>
              <a:rPr lang="ar-SA" sz="2000" dirty="0">
                <a:cs typeface="+mj-cs"/>
              </a:rPr>
              <a:t>مساعدة العميل على فهم وتسمية مشاعره</a:t>
            </a:r>
          </a:p>
          <a:p>
            <a:pPr algn="r"/>
            <a:r>
              <a:rPr lang="ar-SA" sz="2000" dirty="0">
                <a:cs typeface="+mj-cs"/>
              </a:rPr>
              <a:t>- معرفة وظيفة هذه المشاعر</a:t>
            </a:r>
          </a:p>
          <a:p>
            <a:pPr algn="r"/>
            <a:r>
              <a:rPr lang="ar-SA" sz="2000" dirty="0">
                <a:cs typeface="+mj-cs"/>
              </a:rPr>
              <a:t>-احترام المشاعر</a:t>
            </a:r>
          </a:p>
          <a:p>
            <a:pPr algn="r"/>
            <a:r>
              <a:rPr lang="ar-SA" sz="2000" dirty="0">
                <a:cs typeface="+mj-cs"/>
              </a:rPr>
              <a:t>-إدارة المشاعر المتطرفة</a:t>
            </a:r>
            <a:r>
              <a:rPr lang="en-GB" sz="2000" b="1" dirty="0">
                <a:cs typeface="+mj-cs"/>
              </a:rPr>
              <a:t> </a:t>
            </a:r>
            <a:endParaRPr lang="ar-SA" sz="2000" b="1" dirty="0">
              <a:cs typeface="+mj-cs"/>
            </a:endParaRPr>
          </a:p>
          <a:p>
            <a:pPr algn="ctr"/>
            <a:endParaRPr lang="ar-SA" sz="2000" b="1" dirty="0">
              <a:cs typeface="+mj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531299-D7DA-48BA-9426-20B3A6DECAF6}"/>
              </a:ext>
            </a:extLst>
          </p:cNvPr>
          <p:cNvSpPr/>
          <p:nvPr/>
        </p:nvSpPr>
        <p:spPr>
          <a:xfrm>
            <a:off x="1027043" y="3127512"/>
            <a:ext cx="4644888" cy="2849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cs typeface="+mj-cs"/>
              </a:rPr>
              <a:t>PLEASE </a:t>
            </a:r>
            <a:r>
              <a:rPr lang="ar-SA" sz="2000" b="1" dirty="0">
                <a:cs typeface="+mj-cs"/>
              </a:rPr>
              <a:t>مهارة </a:t>
            </a:r>
            <a:r>
              <a:rPr lang="en-GB" sz="2000" b="1" dirty="0">
                <a:cs typeface="+mj-cs"/>
              </a:rPr>
              <a:t> </a:t>
            </a:r>
          </a:p>
          <a:p>
            <a:pPr algn="r"/>
            <a:r>
              <a:rPr lang="ar-SA" sz="2000" dirty="0">
                <a:cs typeface="+mj-cs"/>
              </a:rPr>
              <a:t>- عالج المشكلة الصحية</a:t>
            </a:r>
          </a:p>
          <a:p>
            <a:pPr algn="r"/>
            <a:r>
              <a:rPr lang="ar-SA" sz="2000" dirty="0">
                <a:cs typeface="+mj-cs"/>
              </a:rPr>
              <a:t>- الاكل المتوازن</a:t>
            </a:r>
          </a:p>
          <a:p>
            <a:pPr algn="r"/>
            <a:r>
              <a:rPr lang="ar-SA" sz="2000" dirty="0">
                <a:cs typeface="+mj-cs"/>
              </a:rPr>
              <a:t>- تجنب استخدام المخدرات</a:t>
            </a:r>
          </a:p>
          <a:p>
            <a:pPr algn="r"/>
            <a:r>
              <a:rPr lang="ar-SA" sz="2000" dirty="0">
                <a:cs typeface="+mj-cs"/>
              </a:rPr>
              <a:t>-النوم المتوازن</a:t>
            </a:r>
          </a:p>
          <a:p>
            <a:pPr algn="r"/>
            <a:r>
              <a:rPr lang="ar-SA" sz="2000" dirty="0">
                <a:cs typeface="+mj-cs"/>
              </a:rPr>
              <a:t>-الرياضة المنتظمة </a:t>
            </a:r>
          </a:p>
        </p:txBody>
      </p:sp>
    </p:spTree>
    <p:extLst>
      <p:ext uri="{BB962C8B-B14F-4D97-AF65-F5344CB8AC3E}">
        <p14:creationId xmlns:p14="http://schemas.microsoft.com/office/powerpoint/2010/main" val="155060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918</Words>
  <Application>Microsoft Office PowerPoint</Application>
  <PresentationFormat>Widescreen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مادة:  Module:</dc:title>
  <dc:creator>modi alsubaie</dc:creator>
  <cp:lastModifiedBy>modi alsubaie</cp:lastModifiedBy>
  <cp:revision>269</cp:revision>
  <dcterms:created xsi:type="dcterms:W3CDTF">2018-08-14T17:01:13Z</dcterms:created>
  <dcterms:modified xsi:type="dcterms:W3CDTF">2019-03-24T19:09:44Z</dcterms:modified>
</cp:coreProperties>
</file>