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2" r:id="rId3"/>
    <p:sldId id="280" r:id="rId4"/>
    <p:sldId id="293" r:id="rId5"/>
    <p:sldId id="292" r:id="rId6"/>
    <p:sldId id="281" r:id="rId7"/>
    <p:sldId id="294" r:id="rId8"/>
    <p:sldId id="283" r:id="rId9"/>
    <p:sldId id="284" r:id="rId10"/>
    <p:sldId id="287" r:id="rId11"/>
    <p:sldId id="285" r:id="rId12"/>
    <p:sldId id="290" r:id="rId13"/>
    <p:sldId id="291" r:id="rId14"/>
    <p:sldId id="29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BBEB"/>
    <a:srgbClr val="CAA5E5"/>
    <a:srgbClr val="B482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4660"/>
  </p:normalViewPr>
  <p:slideViewPr>
    <p:cSldViewPr snapToGrid="0">
      <p:cViewPr varScale="1">
        <p:scale>
          <a:sx n="69" d="100"/>
          <a:sy n="69" d="100"/>
        </p:scale>
        <p:origin x="8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31/03/2019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35050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31/03/2019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00905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31/03/2019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158370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31/03/2019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556797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51601F-8E78-47B1-9827-882AF58DE014}" type="datetimeFigureOut">
              <a:rPr lang="en-GB" smtClean="0"/>
              <a:t>31/03/2019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95601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51601F-8E78-47B1-9827-882AF58DE014}" type="datetimeFigureOut">
              <a:rPr lang="en-GB" smtClean="0"/>
              <a:t>31/03/2019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62746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51601F-8E78-47B1-9827-882AF58DE014}" type="datetimeFigureOut">
              <a:rPr lang="en-GB" smtClean="0"/>
              <a:t>31/03/2019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12857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51601F-8E78-47B1-9827-882AF58DE014}" type="datetimeFigureOut">
              <a:rPr lang="en-GB" smtClean="0"/>
              <a:t>31/03/2019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151648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1601F-8E78-47B1-9827-882AF58DE014}" type="datetimeFigureOut">
              <a:rPr lang="en-GB" smtClean="0"/>
              <a:t>31/03/2019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091867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51601F-8E78-47B1-9827-882AF58DE014}" type="datetimeFigureOut">
              <a:rPr lang="en-GB" smtClean="0"/>
              <a:t>31/03/2019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793383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51601F-8E78-47B1-9827-882AF58DE014}" type="datetimeFigureOut">
              <a:rPr lang="en-GB" smtClean="0"/>
              <a:t>31/03/2019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219306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1601F-8E78-47B1-9827-882AF58DE014}" type="datetimeFigureOut">
              <a:rPr lang="en-GB" smtClean="0"/>
              <a:t>31/03/2019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14484-4633-4F2E-BA8A-1D37D8BCC37B}" type="slidenum">
              <a:rPr lang="en-GB" smtClean="0"/>
              <a:t>‹#›</a:t>
            </a:fld>
            <a:endParaRPr lang="en-GB"/>
          </a:p>
        </p:txBody>
      </p:sp>
    </p:spTree>
    <p:extLst>
      <p:ext uri="{BB962C8B-B14F-4D97-AF65-F5344CB8AC3E}">
        <p14:creationId xmlns:p14="http://schemas.microsoft.com/office/powerpoint/2010/main" val="159239260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4AA9D-23C5-4BF4-8A69-D0081B653D87}"/>
              </a:ext>
            </a:extLst>
          </p:cNvPr>
          <p:cNvSpPr>
            <a:spLocks noGrp="1"/>
          </p:cNvSpPr>
          <p:nvPr>
            <p:ph type="ctrTitle"/>
          </p:nvPr>
        </p:nvSpPr>
        <p:spPr>
          <a:xfrm>
            <a:off x="1524000" y="477079"/>
            <a:ext cx="9144000" cy="2252870"/>
          </a:xfrm>
        </p:spPr>
        <p:txBody>
          <a:bodyPr>
            <a:normAutofit fontScale="90000"/>
          </a:bodyPr>
          <a:lstStyle/>
          <a:p>
            <a:br>
              <a:rPr lang="ar-SA" sz="4000" dirty="0"/>
            </a:br>
            <a:br>
              <a:rPr lang="en-GB" sz="4000" dirty="0"/>
            </a:br>
            <a:br>
              <a:rPr lang="en-GB" sz="4000" dirty="0"/>
            </a:br>
            <a:endParaRPr lang="en-GB" sz="4000" dirty="0"/>
          </a:p>
        </p:txBody>
      </p:sp>
      <p:sp>
        <p:nvSpPr>
          <p:cNvPr id="3" name="Subtitle 2">
            <a:extLst>
              <a:ext uri="{FF2B5EF4-FFF2-40B4-BE49-F238E27FC236}">
                <a16:creationId xmlns:a16="http://schemas.microsoft.com/office/drawing/2014/main" id="{5B822AD8-F881-4756-A003-CD0A8702C8E1}"/>
              </a:ext>
            </a:extLst>
          </p:cNvPr>
          <p:cNvSpPr>
            <a:spLocks noGrp="1"/>
          </p:cNvSpPr>
          <p:nvPr>
            <p:ph type="subTitle" idx="1"/>
          </p:nvPr>
        </p:nvSpPr>
        <p:spPr>
          <a:xfrm>
            <a:off x="1431235" y="4725159"/>
            <a:ext cx="9144000" cy="1655762"/>
          </a:xfrm>
        </p:spPr>
        <p:txBody>
          <a:bodyPr/>
          <a:lstStyle/>
          <a:p>
            <a:r>
              <a:rPr lang="ar-SA" dirty="0"/>
              <a:t>د. موضي السبيعي </a:t>
            </a:r>
            <a:endParaRPr lang="en-GB" dirty="0"/>
          </a:p>
        </p:txBody>
      </p:sp>
      <p:sp>
        <p:nvSpPr>
          <p:cNvPr id="4" name="Rectangle 3">
            <a:extLst>
              <a:ext uri="{FF2B5EF4-FFF2-40B4-BE49-F238E27FC236}">
                <a16:creationId xmlns:a16="http://schemas.microsoft.com/office/drawing/2014/main" id="{6544BCA3-DC77-4D7A-8734-4B97A8977C3A}"/>
              </a:ext>
            </a:extLst>
          </p:cNvPr>
          <p:cNvSpPr/>
          <p:nvPr/>
        </p:nvSpPr>
        <p:spPr>
          <a:xfrm>
            <a:off x="3048000" y="437322"/>
            <a:ext cx="5539408" cy="177579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t>مادة العلاج النفسي ( نفس 478)</a:t>
            </a:r>
            <a:br>
              <a:rPr lang="ar-SA" sz="2800" dirty="0"/>
            </a:br>
            <a:r>
              <a:rPr lang="ar-SA" sz="2800" dirty="0"/>
              <a:t>الفصل الدراسي الثاني، 1439-1440</a:t>
            </a:r>
            <a:br>
              <a:rPr lang="ar-SA" sz="2800" dirty="0"/>
            </a:br>
            <a:r>
              <a:rPr lang="en-GB" sz="2800" dirty="0"/>
              <a:t>Module: Psychotherapy (psy 478)</a:t>
            </a:r>
            <a:br>
              <a:rPr lang="en-GB" sz="2800" dirty="0"/>
            </a:br>
            <a:r>
              <a:rPr lang="en-GB" sz="2800" dirty="0"/>
              <a:t>Term </a:t>
            </a:r>
            <a:r>
              <a:rPr lang="ar-SA" sz="2800" dirty="0"/>
              <a:t>2</a:t>
            </a:r>
            <a:r>
              <a:rPr lang="en-GB" sz="2800" dirty="0"/>
              <a:t>, 2018-2019</a:t>
            </a:r>
            <a:endParaRPr lang="en-GB" sz="2800" dirty="0">
              <a:solidFill>
                <a:schemeClr val="bg1"/>
              </a:solidFill>
            </a:endParaRPr>
          </a:p>
        </p:txBody>
      </p:sp>
      <p:sp>
        <p:nvSpPr>
          <p:cNvPr id="5" name="Rectangle 4">
            <a:extLst>
              <a:ext uri="{FF2B5EF4-FFF2-40B4-BE49-F238E27FC236}">
                <a16:creationId xmlns:a16="http://schemas.microsoft.com/office/drawing/2014/main" id="{05F87EF0-281F-4B5C-AAC7-3F19A6F113A8}"/>
              </a:ext>
            </a:extLst>
          </p:cNvPr>
          <p:cNvSpPr/>
          <p:nvPr/>
        </p:nvSpPr>
        <p:spPr>
          <a:xfrm>
            <a:off x="3644347" y="2928731"/>
            <a:ext cx="4346713" cy="7161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ar-SA" sz="2000" b="1" dirty="0"/>
          </a:p>
          <a:p>
            <a:pPr algn="ctr"/>
            <a:r>
              <a:rPr lang="ar-SA" sz="2000" b="1" dirty="0"/>
              <a:t>المحاضرة 12 </a:t>
            </a:r>
            <a:endParaRPr lang="en-GB" dirty="0"/>
          </a:p>
        </p:txBody>
      </p:sp>
    </p:spTree>
    <p:extLst>
      <p:ext uri="{BB962C8B-B14F-4D97-AF65-F5344CB8AC3E}">
        <p14:creationId xmlns:p14="http://schemas.microsoft.com/office/powerpoint/2010/main" val="4198035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6891130" y="1537253"/>
            <a:ext cx="4969566" cy="4386470"/>
          </a:xfrm>
          <a:prstGeom prst="rect">
            <a:avLst/>
          </a:prstGeom>
          <a:solidFill>
            <a:srgbClr val="D6BBEB"/>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en-GB" sz="2200" b="1" u="sng" dirty="0">
                <a:cs typeface="+mj-cs"/>
              </a:rPr>
              <a:t>Raisin Exercise</a:t>
            </a:r>
            <a:r>
              <a:rPr lang="ar-SA" sz="2200" b="1" u="sng" dirty="0">
                <a:cs typeface="+mj-cs"/>
              </a:rPr>
              <a:t>*</a:t>
            </a:r>
          </a:p>
          <a:p>
            <a:pPr algn="r"/>
            <a:r>
              <a:rPr lang="ar-SA" sz="2200" dirty="0">
                <a:cs typeface="+mj-cs"/>
              </a:rPr>
              <a:t>- الهدف من وراءه أن نتوقف عن (عيش الخبرات بسرعة) وأن نعيش ونحس باللحظة الحالية </a:t>
            </a:r>
          </a:p>
          <a:p>
            <a:pPr algn="r"/>
            <a:r>
              <a:rPr lang="ar-SA" sz="2200" dirty="0">
                <a:cs typeface="+mj-cs"/>
              </a:rPr>
              <a:t>- لزيادة اليقظة الذهنية نحتاج ان نركز انتباهنا على كل حواسنا بينما ناكل، نمشي، نجلس....</a:t>
            </a:r>
          </a:p>
          <a:p>
            <a:pPr algn="r"/>
            <a:r>
              <a:rPr lang="ar-SA" sz="2200" dirty="0">
                <a:cs typeface="+mj-cs"/>
              </a:rPr>
              <a:t>- طريقة التدريب كالتالي:</a:t>
            </a:r>
          </a:p>
          <a:p>
            <a:pPr algn="r"/>
            <a:r>
              <a:rPr lang="ar-SA" sz="2200" dirty="0">
                <a:cs typeface="+mj-cs"/>
              </a:rPr>
              <a:t>الإمساك بالزبيب (واحدة فقط)، رؤيتها، لمسها، شمها، محاولة وضعا قريبا من الفم، استطعامها، بلعها، ملاحظة نزولها للمعدة.</a:t>
            </a:r>
          </a:p>
          <a:p>
            <a:pPr algn="r"/>
            <a:r>
              <a:rPr lang="ar-SA" sz="2200" dirty="0">
                <a:cs typeface="+mj-cs"/>
              </a:rPr>
              <a:t>- مشاهدة فيديو لتمرين الزبيب</a:t>
            </a:r>
          </a:p>
          <a:p>
            <a:pPr algn="r"/>
            <a:endParaRPr lang="ar-SA" sz="2200" dirty="0">
              <a:cs typeface="+mj-cs"/>
            </a:endParaRPr>
          </a:p>
          <a:p>
            <a:pPr algn="r"/>
            <a:endParaRPr lang="ar-SA" sz="2200" dirty="0">
              <a:cs typeface="+mj-cs"/>
            </a:endParaRPr>
          </a:p>
        </p:txBody>
      </p:sp>
      <p:sp>
        <p:nvSpPr>
          <p:cNvPr id="4" name="Rectangle 3">
            <a:extLst>
              <a:ext uri="{FF2B5EF4-FFF2-40B4-BE49-F238E27FC236}">
                <a16:creationId xmlns:a16="http://schemas.microsoft.com/office/drawing/2014/main" id="{7714703C-AA4B-46A2-BD80-D70AD373FA4E}"/>
              </a:ext>
            </a:extLst>
          </p:cNvPr>
          <p:cNvSpPr/>
          <p:nvPr/>
        </p:nvSpPr>
        <p:spPr>
          <a:xfrm>
            <a:off x="742124" y="1537252"/>
            <a:ext cx="5141842" cy="5221356"/>
          </a:xfrm>
          <a:prstGeom prst="rect">
            <a:avLst/>
          </a:prstGeom>
          <a:solidFill>
            <a:srgbClr val="D6BBEB"/>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en-GB" sz="2200" b="1" u="sng" dirty="0">
                <a:cs typeface="+mj-cs"/>
              </a:rPr>
              <a:t>Body Scan Practice </a:t>
            </a:r>
            <a:r>
              <a:rPr lang="ar-SA" sz="2200" b="1" u="sng" dirty="0">
                <a:cs typeface="+mj-cs"/>
              </a:rPr>
              <a:t>* تدريب فحص الجسم</a:t>
            </a:r>
            <a:r>
              <a:rPr lang="ar-SA" sz="2200" b="1" dirty="0">
                <a:cs typeface="+mj-cs"/>
              </a:rPr>
              <a:t> </a:t>
            </a:r>
          </a:p>
          <a:p>
            <a:pPr algn="r"/>
            <a:r>
              <a:rPr lang="ar-SA" sz="2200" dirty="0">
                <a:cs typeface="+mj-cs"/>
              </a:rPr>
              <a:t>- يمكن اجراءه على وضع الاستلقاء، الجلوس أو أي وضعية أخرى.</a:t>
            </a:r>
          </a:p>
          <a:p>
            <a:pPr algn="r"/>
            <a:r>
              <a:rPr lang="ar-SA" sz="2200" dirty="0">
                <a:cs typeface="+mj-cs"/>
              </a:rPr>
              <a:t>-اغلاق العينان، احضار الانتباه الى الجسم، ملاحظة الجسم وهو مستلقي، ملاحظة ثقل الجسم وهو على الارض، التنفس بعمق، شهيق عميق وزفير عميق، </a:t>
            </a:r>
          </a:p>
          <a:p>
            <a:pPr algn="r"/>
            <a:r>
              <a:rPr lang="ar-SA" sz="2200" dirty="0">
                <a:cs typeface="+mj-cs"/>
              </a:rPr>
              <a:t>اثناء ذلك يشجع العميل على  ملاحظة:</a:t>
            </a:r>
          </a:p>
          <a:p>
            <a:pPr algn="r"/>
            <a:r>
              <a:rPr lang="ar-SA" sz="2200" dirty="0">
                <a:cs typeface="+mj-cs"/>
              </a:rPr>
              <a:t>1- ثقل الرجل على الأرض، ملامستها الأرض، ثقلها وضغطها على الأرض، حرارتها..... (ومحاولة الاسترخاء اذا كان هناك شد بها)</a:t>
            </a:r>
          </a:p>
          <a:p>
            <a:pPr algn="r"/>
            <a:r>
              <a:rPr lang="ar-SA" sz="2200" dirty="0">
                <a:cs typeface="+mj-cs"/>
              </a:rPr>
              <a:t>2-الانتقال الى الساق، الظهر، البطن، اليدين، الذراعين، الكتفين، الرقبة، الحلق، الفك، الوجه، عضلات الوجه وفي كل مرة محاولة الاسترخاء اذا كان هناك شد مع المحافظة على التنفس بعمق.</a:t>
            </a:r>
          </a:p>
          <a:p>
            <a:pPr algn="r"/>
            <a:r>
              <a:rPr lang="ar-SA" sz="2200" dirty="0">
                <a:cs typeface="+mj-cs"/>
              </a:rPr>
              <a:t>- مشاهدة فيديو لتدريب فحص الجسم </a:t>
            </a:r>
          </a:p>
          <a:p>
            <a:pPr algn="r"/>
            <a:endParaRPr lang="ar-SA" sz="2200" dirty="0">
              <a:cs typeface="+mj-cs"/>
            </a:endParaRPr>
          </a:p>
        </p:txBody>
      </p:sp>
      <p:sp>
        <p:nvSpPr>
          <p:cNvPr id="5" name="Rectangle: Rounded Corners 4">
            <a:extLst>
              <a:ext uri="{FF2B5EF4-FFF2-40B4-BE49-F238E27FC236}">
                <a16:creationId xmlns:a16="http://schemas.microsoft.com/office/drawing/2014/main" id="{909B3BC1-51BE-4DEE-95AB-36439363324A}"/>
              </a:ext>
            </a:extLst>
          </p:cNvPr>
          <p:cNvSpPr/>
          <p:nvPr/>
        </p:nvSpPr>
        <p:spPr>
          <a:xfrm>
            <a:off x="1524000" y="304801"/>
            <a:ext cx="8706678" cy="10336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بعض من فنيات العلاج المعرفي المبني على اليقظة الذهنية</a:t>
            </a:r>
          </a:p>
          <a:p>
            <a:pPr algn="ctr"/>
            <a:r>
              <a:rPr lang="en-GB" sz="3200" dirty="0">
                <a:cs typeface="+mj-cs"/>
              </a:rPr>
              <a:t>MBCT Techniques </a:t>
            </a:r>
            <a:endParaRPr lang="ar-SA" sz="3200" dirty="0">
              <a:cs typeface="+mj-cs"/>
            </a:endParaRPr>
          </a:p>
        </p:txBody>
      </p:sp>
    </p:spTree>
    <p:extLst>
      <p:ext uri="{BB962C8B-B14F-4D97-AF65-F5344CB8AC3E}">
        <p14:creationId xmlns:p14="http://schemas.microsoft.com/office/powerpoint/2010/main" val="3880911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D7FB6EC9-7733-4F9C-9BDA-3F79108D5215}"/>
              </a:ext>
            </a:extLst>
          </p:cNvPr>
          <p:cNvSpPr/>
          <p:nvPr/>
        </p:nvSpPr>
        <p:spPr>
          <a:xfrm>
            <a:off x="1524000" y="304801"/>
            <a:ext cx="8706678" cy="10336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بعض من فنيات العلاج المعرفي المبني على اليقظة الذهنية</a:t>
            </a:r>
          </a:p>
          <a:p>
            <a:pPr algn="ctr"/>
            <a:r>
              <a:rPr lang="en-GB" sz="3200" dirty="0">
                <a:cs typeface="+mj-cs"/>
              </a:rPr>
              <a:t>MBCT Techniques </a:t>
            </a:r>
            <a:endParaRPr lang="ar-SA" sz="3200" dirty="0">
              <a:cs typeface="+mj-cs"/>
            </a:endParaRPr>
          </a:p>
        </p:txBody>
      </p:sp>
      <p:sp>
        <p:nvSpPr>
          <p:cNvPr id="4" name="Rectangle 3">
            <a:extLst>
              <a:ext uri="{FF2B5EF4-FFF2-40B4-BE49-F238E27FC236}">
                <a16:creationId xmlns:a16="http://schemas.microsoft.com/office/drawing/2014/main" id="{DBC2C3E4-55B2-4DB4-9CBE-0F7CD7521ECD}"/>
              </a:ext>
            </a:extLst>
          </p:cNvPr>
          <p:cNvSpPr/>
          <p:nvPr/>
        </p:nvSpPr>
        <p:spPr>
          <a:xfrm>
            <a:off x="6639339" y="1596885"/>
            <a:ext cx="4996070" cy="4956314"/>
          </a:xfrm>
          <a:prstGeom prst="rect">
            <a:avLst/>
          </a:prstGeom>
          <a:solidFill>
            <a:srgbClr val="D6BBEB"/>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en-GB" sz="2200" b="1" u="sng" dirty="0">
                <a:cs typeface="+mj-cs"/>
              </a:rPr>
              <a:t>Thoughts and Feelings Exercise   </a:t>
            </a:r>
            <a:r>
              <a:rPr lang="ar-SA" sz="2200" b="1" u="sng" dirty="0">
                <a:cs typeface="+mj-cs"/>
              </a:rPr>
              <a:t>* تمرين الأفكار والمشاعر</a:t>
            </a:r>
          </a:p>
          <a:p>
            <a:pPr algn="r"/>
            <a:r>
              <a:rPr lang="ar-SA" sz="2000" dirty="0">
                <a:cs typeface="+mj-cs"/>
              </a:rPr>
              <a:t>- يتعلم العميل العلاقة بين الأفكار والمشاعر من خلال إعطاء امثلة.</a:t>
            </a:r>
          </a:p>
          <a:p>
            <a:pPr algn="r"/>
            <a:r>
              <a:rPr lang="ar-SA" sz="2000" dirty="0">
                <a:cs typeface="+mj-cs"/>
              </a:rPr>
              <a:t>طريقة التدريب:</a:t>
            </a:r>
          </a:p>
          <a:p>
            <a:pPr algn="r"/>
            <a:r>
              <a:rPr lang="ar-SA" sz="2000" dirty="0">
                <a:cs typeface="+mj-cs"/>
              </a:rPr>
              <a:t>1-يطلب من العملاء أن يغلقوا اعينهم، </a:t>
            </a:r>
          </a:p>
          <a:p>
            <a:pPr algn="r"/>
            <a:r>
              <a:rPr lang="ar-SA" sz="2000" dirty="0">
                <a:cs typeface="+mj-cs"/>
              </a:rPr>
              <a:t>2- ثم يقرأ عليهم المعالج السيناريو التالي:</a:t>
            </a:r>
          </a:p>
          <a:p>
            <a:pPr algn="r"/>
            <a:r>
              <a:rPr lang="ar-SA" sz="2000" dirty="0">
                <a:cs typeface="+mj-cs"/>
              </a:rPr>
              <a:t>(بينما أنت تمشي في الشارع...في الطرف الاخر هناك شخص ما تعرفه، انت تبتسم وتشير اليه، الشخص لا ينتبه لك ويمشي...كيف تشعر، ما لذي يجري بعقلك الان، ما لذي تشعر انك تفعله، أي احاسيس جسدية..)</a:t>
            </a:r>
          </a:p>
          <a:p>
            <a:pPr algn="r"/>
            <a:r>
              <a:rPr lang="ar-SA" sz="2000" dirty="0">
                <a:cs typeface="+mj-cs"/>
              </a:rPr>
              <a:t>3- بعد ذلك يطلب من المجموعة أن يفتحوا أعينهم ثم يصفوا مشاعرهم، احاسيس جسدهم، أفكارهم، او صور خيالية....</a:t>
            </a:r>
          </a:p>
          <a:p>
            <a:pPr algn="r"/>
            <a:r>
              <a:rPr lang="ar-SA" sz="2000" dirty="0">
                <a:cs typeface="+mj-cs"/>
              </a:rPr>
              <a:t>4-تكتب بعضها على السبورة ثم تناقش بناء على الموقف، الأفكار، المشاعر</a:t>
            </a:r>
            <a:endParaRPr lang="en-GB" sz="2000" dirty="0">
              <a:cs typeface="+mj-cs"/>
            </a:endParaRPr>
          </a:p>
        </p:txBody>
      </p:sp>
      <p:sp>
        <p:nvSpPr>
          <p:cNvPr id="8" name="Rectangle 7">
            <a:extLst>
              <a:ext uri="{FF2B5EF4-FFF2-40B4-BE49-F238E27FC236}">
                <a16:creationId xmlns:a16="http://schemas.microsoft.com/office/drawing/2014/main" id="{81BD9CB3-554F-4108-97EE-8A67FDE931B8}"/>
              </a:ext>
            </a:extLst>
          </p:cNvPr>
          <p:cNvSpPr/>
          <p:nvPr/>
        </p:nvSpPr>
        <p:spPr>
          <a:xfrm>
            <a:off x="921025" y="1596885"/>
            <a:ext cx="4996070" cy="4956314"/>
          </a:xfrm>
          <a:prstGeom prst="rect">
            <a:avLst/>
          </a:prstGeom>
          <a:solidFill>
            <a:srgbClr val="D6BBEB"/>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en-GB" sz="2200" b="1" u="sng" dirty="0">
                <a:cs typeface="+mj-cs"/>
              </a:rPr>
              <a:t>3-Minute Breathing Space </a:t>
            </a:r>
            <a:r>
              <a:rPr lang="ar-SA" sz="2200" b="1" u="sng" dirty="0">
                <a:cs typeface="+mj-cs"/>
              </a:rPr>
              <a:t>* تدريب 3 دقائق تنفس </a:t>
            </a:r>
          </a:p>
          <a:p>
            <a:pPr algn="r"/>
            <a:r>
              <a:rPr lang="ar-SA" sz="2000" dirty="0">
                <a:cs typeface="+mj-cs"/>
              </a:rPr>
              <a:t>يعطي تعليمات للمجموعة أن التمرين مختصر (3 دقائق) وبالتالي الأفضل اتخاذ وضعية مريحة، ثم يبدا التمرين بإغلاق العينان:</a:t>
            </a:r>
          </a:p>
          <a:p>
            <a:pPr algn="r"/>
            <a:r>
              <a:rPr lang="ar-SA" sz="2000" dirty="0">
                <a:cs typeface="+mj-cs"/>
              </a:rPr>
              <a:t>1- الخطوة الأولى: البقاء واعي بما يحدث لك الآن في هذه اللحظة، ملاحظة أفكارك وكأنها احداث عقلية، تلاحظهم وتلاحظ المشاعر وخصوصا  المشاعرالغيرالسارة بدون مقاومتهم او محاولة تغييرهم فقط ملاحظتهم  (آها.. انتم هنا.. ) (هنا يحدث تراجع من السقوط في التفكير التلقائي السلبي)</a:t>
            </a:r>
          </a:p>
          <a:p>
            <a:pPr algn="r"/>
            <a:r>
              <a:rPr lang="ar-SA" sz="2000" dirty="0">
                <a:cs typeface="+mj-cs"/>
              </a:rPr>
              <a:t>2- الخطوة الثانية:  تجمع وعيك وتركز على شيء واحد فقط (حركات التنفس)</a:t>
            </a:r>
          </a:p>
          <a:p>
            <a:pPr algn="r"/>
            <a:r>
              <a:rPr lang="ar-SA" sz="2000" dirty="0">
                <a:cs typeface="+mj-cs"/>
              </a:rPr>
              <a:t>3-الخطوة الثالثة: نوسع وعينا من التنفس الى الإحساس بالجسد بشكل كامل (أي إحساس في الكتفين، الرقبة، الظهر، الوجه...الخ) وكان جسمك كله يتنفس</a:t>
            </a:r>
          </a:p>
          <a:p>
            <a:pPr algn="r"/>
            <a:r>
              <a:rPr lang="ar-SA" sz="2000" dirty="0">
                <a:cs typeface="+mj-cs"/>
              </a:rPr>
              <a:t>- مشاهدة فيديو لتمرين تنفس الثلاث دقائق </a:t>
            </a:r>
          </a:p>
          <a:p>
            <a:pPr algn="r"/>
            <a:r>
              <a:rPr lang="en-GB" sz="2000" dirty="0">
                <a:cs typeface="+mj-cs"/>
              </a:rPr>
              <a:t> </a:t>
            </a:r>
          </a:p>
        </p:txBody>
      </p:sp>
    </p:spTree>
    <p:extLst>
      <p:ext uri="{BB962C8B-B14F-4D97-AF65-F5344CB8AC3E}">
        <p14:creationId xmlns:p14="http://schemas.microsoft.com/office/powerpoint/2010/main" val="347006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D7FB6EC9-7733-4F9C-9BDA-3F79108D5215}"/>
              </a:ext>
            </a:extLst>
          </p:cNvPr>
          <p:cNvSpPr/>
          <p:nvPr/>
        </p:nvSpPr>
        <p:spPr>
          <a:xfrm>
            <a:off x="1524000" y="304801"/>
            <a:ext cx="8706678" cy="10336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بعض من فنيات العلاج المعرفي المبني على اليقظة الذهنية</a:t>
            </a:r>
          </a:p>
          <a:p>
            <a:pPr algn="ctr"/>
            <a:r>
              <a:rPr lang="en-GB" sz="3200" dirty="0">
                <a:cs typeface="+mj-cs"/>
              </a:rPr>
              <a:t>MBCT Techniques </a:t>
            </a:r>
            <a:endParaRPr lang="ar-SA" sz="3200" dirty="0">
              <a:cs typeface="+mj-cs"/>
            </a:endParaRPr>
          </a:p>
        </p:txBody>
      </p:sp>
      <p:sp>
        <p:nvSpPr>
          <p:cNvPr id="5" name="Rectangle 4">
            <a:extLst>
              <a:ext uri="{FF2B5EF4-FFF2-40B4-BE49-F238E27FC236}">
                <a16:creationId xmlns:a16="http://schemas.microsoft.com/office/drawing/2014/main" id="{7B595422-5755-4FA1-BDB0-72E53FE27E23}"/>
              </a:ext>
            </a:extLst>
          </p:cNvPr>
          <p:cNvSpPr/>
          <p:nvPr/>
        </p:nvSpPr>
        <p:spPr>
          <a:xfrm>
            <a:off x="6685723" y="1558786"/>
            <a:ext cx="5141842" cy="2299252"/>
          </a:xfrm>
          <a:prstGeom prst="rect">
            <a:avLst/>
          </a:prstGeom>
          <a:solidFill>
            <a:srgbClr val="CAA5E5"/>
          </a:solidFill>
        </p:spPr>
        <p:style>
          <a:lnRef idx="2">
            <a:schemeClr val="accent6"/>
          </a:lnRef>
          <a:fillRef idx="1">
            <a:schemeClr val="lt1"/>
          </a:fillRef>
          <a:effectRef idx="0">
            <a:schemeClr val="accent6"/>
          </a:effectRef>
          <a:fontRef idx="minor">
            <a:schemeClr val="dk1"/>
          </a:fontRef>
        </p:style>
        <p:txBody>
          <a:bodyPr rtlCol="0" anchor="ctr"/>
          <a:lstStyle/>
          <a:p>
            <a:pPr algn="r"/>
            <a:r>
              <a:rPr lang="en-GB" sz="2200" b="1" dirty="0">
                <a:cs typeface="+mj-cs"/>
              </a:rPr>
              <a:t> </a:t>
            </a:r>
          </a:p>
          <a:p>
            <a:pPr algn="r"/>
            <a:r>
              <a:rPr lang="en-GB" sz="2200" b="1" dirty="0">
                <a:cs typeface="+mj-cs"/>
              </a:rPr>
              <a:t>Pleasant Experience Calendar</a:t>
            </a:r>
            <a:r>
              <a:rPr lang="ar-SA" sz="2200" b="1" dirty="0">
                <a:cs typeface="+mj-cs"/>
              </a:rPr>
              <a:t>* تمرين قائمة الخبرات السارة </a:t>
            </a:r>
          </a:p>
          <a:p>
            <a:pPr algn="r"/>
            <a:r>
              <a:rPr lang="ar-SA" sz="2200" dirty="0">
                <a:cs typeface="+mj-cs"/>
              </a:rPr>
              <a:t>- يسجل العميل الخبرة السارة، (الاحاسيس الجسدية، المشاعر، الأفكار التي صاحبت الخبرة)، الأفكار التي بداخل عقله وهو يكتبها في السجل.</a:t>
            </a:r>
          </a:p>
          <a:p>
            <a:pPr algn="r"/>
            <a:r>
              <a:rPr lang="ar-SA" sz="2200" dirty="0">
                <a:cs typeface="+mj-cs"/>
              </a:rPr>
              <a:t>-نموذج </a:t>
            </a:r>
          </a:p>
          <a:p>
            <a:pPr algn="r"/>
            <a:r>
              <a:rPr lang="en-GB" sz="2200" dirty="0">
                <a:cs typeface="+mj-cs"/>
              </a:rPr>
              <a:t>  </a:t>
            </a:r>
          </a:p>
        </p:txBody>
      </p:sp>
      <p:sp>
        <p:nvSpPr>
          <p:cNvPr id="6" name="Rectangle 5">
            <a:extLst>
              <a:ext uri="{FF2B5EF4-FFF2-40B4-BE49-F238E27FC236}">
                <a16:creationId xmlns:a16="http://schemas.microsoft.com/office/drawing/2014/main" id="{3030C1C4-45BF-48D3-BD83-96F1F3D0D797}"/>
              </a:ext>
            </a:extLst>
          </p:cNvPr>
          <p:cNvSpPr/>
          <p:nvPr/>
        </p:nvSpPr>
        <p:spPr>
          <a:xfrm>
            <a:off x="6685723" y="4164496"/>
            <a:ext cx="5141842" cy="2388703"/>
          </a:xfrm>
          <a:prstGeom prst="rect">
            <a:avLst/>
          </a:prstGeom>
          <a:solidFill>
            <a:srgbClr val="CAA5E5"/>
          </a:solidFill>
        </p:spPr>
        <p:style>
          <a:lnRef idx="2">
            <a:schemeClr val="accent6"/>
          </a:lnRef>
          <a:fillRef idx="1">
            <a:schemeClr val="lt1"/>
          </a:fillRef>
          <a:effectRef idx="0">
            <a:schemeClr val="accent6"/>
          </a:effectRef>
          <a:fontRef idx="minor">
            <a:schemeClr val="dk1"/>
          </a:fontRef>
        </p:style>
        <p:txBody>
          <a:bodyPr rtlCol="0" anchor="ctr"/>
          <a:lstStyle/>
          <a:p>
            <a:pPr algn="r"/>
            <a:r>
              <a:rPr lang="en-GB" sz="2200" b="1" dirty="0">
                <a:cs typeface="+mj-cs"/>
              </a:rPr>
              <a:t> </a:t>
            </a:r>
          </a:p>
          <a:p>
            <a:pPr algn="r"/>
            <a:r>
              <a:rPr lang="en-GB" sz="2200" b="1" dirty="0">
                <a:cs typeface="+mj-cs"/>
              </a:rPr>
              <a:t>Unpleasant Experience Calendar</a:t>
            </a:r>
            <a:r>
              <a:rPr lang="ar-SA" sz="2200" b="1" dirty="0">
                <a:cs typeface="+mj-cs"/>
              </a:rPr>
              <a:t>*تمرين قائمة الخبرات غير السارة</a:t>
            </a:r>
          </a:p>
          <a:p>
            <a:pPr algn="r"/>
            <a:r>
              <a:rPr lang="ar-SA" sz="2200" dirty="0">
                <a:cs typeface="+mj-cs"/>
              </a:rPr>
              <a:t>- يسجل العميل الخبرة غير السارة، (الاحاسيس الجسدية، المشاعر، الأفكار التي صاحبت الخبرة)، الأفكار التي بداخل عقله وهو يكتبها في السجل.</a:t>
            </a:r>
          </a:p>
          <a:p>
            <a:pPr algn="r"/>
            <a:r>
              <a:rPr lang="ar-SA" sz="2200" dirty="0">
                <a:cs typeface="+mj-cs"/>
              </a:rPr>
              <a:t>- نموذج </a:t>
            </a:r>
            <a:r>
              <a:rPr lang="en-GB" sz="2200" dirty="0">
                <a:cs typeface="+mj-cs"/>
              </a:rPr>
              <a:t>  </a:t>
            </a:r>
          </a:p>
        </p:txBody>
      </p:sp>
      <p:pic>
        <p:nvPicPr>
          <p:cNvPr id="7" name="Picture 6">
            <a:extLst>
              <a:ext uri="{FF2B5EF4-FFF2-40B4-BE49-F238E27FC236}">
                <a16:creationId xmlns:a16="http://schemas.microsoft.com/office/drawing/2014/main" id="{34B9BF10-71F0-4F09-9DEC-37732DFB62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975" y="1527311"/>
            <a:ext cx="5299364" cy="4843672"/>
          </a:xfrm>
          <a:prstGeom prst="rect">
            <a:avLst/>
          </a:prstGeom>
        </p:spPr>
      </p:pic>
    </p:spTree>
    <p:extLst>
      <p:ext uri="{BB962C8B-B14F-4D97-AF65-F5344CB8AC3E}">
        <p14:creationId xmlns:p14="http://schemas.microsoft.com/office/powerpoint/2010/main" val="3835866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B595422-5755-4FA1-BDB0-72E53FE27E23}"/>
              </a:ext>
            </a:extLst>
          </p:cNvPr>
          <p:cNvSpPr/>
          <p:nvPr/>
        </p:nvSpPr>
        <p:spPr>
          <a:xfrm>
            <a:off x="1166191" y="1330036"/>
            <a:ext cx="10515601" cy="2721817"/>
          </a:xfrm>
          <a:prstGeom prst="rect">
            <a:avLst/>
          </a:prstGeom>
          <a:solidFill>
            <a:srgbClr val="D6BBEB"/>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b="1" dirty="0">
                <a:cs typeface="+mj-cs"/>
              </a:rPr>
              <a:t>*</a:t>
            </a:r>
            <a:r>
              <a:rPr lang="ar-SA" sz="2200" b="1" u="sng" dirty="0">
                <a:cs typeface="+mj-cs"/>
              </a:rPr>
              <a:t>بعض إيجابيات العلاج المعرفي المبني على اليقظة الذهنية للاكتئاب:</a:t>
            </a:r>
          </a:p>
          <a:p>
            <a:pPr algn="r"/>
            <a:r>
              <a:rPr lang="ar-SA" sz="2200" dirty="0">
                <a:cs typeface="+mj-cs"/>
              </a:rPr>
              <a:t>1- يتعامل مع حالات الاكتئاب الرئيس.</a:t>
            </a:r>
          </a:p>
          <a:p>
            <a:pPr algn="r"/>
            <a:r>
              <a:rPr lang="ar-SA" sz="2200" dirty="0">
                <a:cs typeface="+mj-cs"/>
              </a:rPr>
              <a:t>2- علاج وقائي من الانتكاسة (من اخطر ما يواجه من لديه اكتئاب رئيس )</a:t>
            </a:r>
          </a:p>
          <a:p>
            <a:pPr algn="r"/>
            <a:r>
              <a:rPr lang="ar-SA" sz="2200" dirty="0">
                <a:cs typeface="+mj-cs"/>
              </a:rPr>
              <a:t> 3- اثبت بعض الدراسات القوية منهجيا فعاليته (مساوي لمضادات الاكتئاب، يخفض بنسبة 50% نسبة الانتكاسة في بعض الدراسات)</a:t>
            </a:r>
          </a:p>
          <a:p>
            <a:pPr algn="r"/>
            <a:r>
              <a:rPr lang="ar-SA" sz="2200" dirty="0">
                <a:cs typeface="+mj-cs"/>
              </a:rPr>
              <a:t>4- يتكون من مهارات يمكن تعلمها وتطبيقها</a:t>
            </a:r>
          </a:p>
          <a:p>
            <a:pPr algn="r"/>
            <a:r>
              <a:rPr lang="ar-SA" sz="2200" dirty="0">
                <a:cs typeface="+mj-cs"/>
              </a:rPr>
              <a:t>5- علاج جماعي (توفير للوقت والجوانب المادية)</a:t>
            </a:r>
          </a:p>
          <a:p>
            <a:pPr algn="r"/>
            <a:r>
              <a:rPr lang="en-GB" sz="2200" dirty="0">
                <a:cs typeface="+mj-cs"/>
              </a:rPr>
              <a:t>  </a:t>
            </a:r>
          </a:p>
        </p:txBody>
      </p:sp>
      <p:sp>
        <p:nvSpPr>
          <p:cNvPr id="6" name="Rectangle 5">
            <a:extLst>
              <a:ext uri="{FF2B5EF4-FFF2-40B4-BE49-F238E27FC236}">
                <a16:creationId xmlns:a16="http://schemas.microsoft.com/office/drawing/2014/main" id="{3030C1C4-45BF-48D3-BD83-96F1F3D0D797}"/>
              </a:ext>
            </a:extLst>
          </p:cNvPr>
          <p:cNvSpPr/>
          <p:nvPr/>
        </p:nvSpPr>
        <p:spPr>
          <a:xfrm>
            <a:off x="1166190" y="4197628"/>
            <a:ext cx="10515601" cy="2507973"/>
          </a:xfrm>
          <a:prstGeom prst="rect">
            <a:avLst/>
          </a:prstGeom>
          <a:solidFill>
            <a:srgbClr val="D6BBEB"/>
          </a:solidFill>
        </p:spPr>
        <p:style>
          <a:lnRef idx="2">
            <a:schemeClr val="accent6"/>
          </a:lnRef>
          <a:fillRef idx="1">
            <a:schemeClr val="lt1"/>
          </a:fillRef>
          <a:effectRef idx="0">
            <a:schemeClr val="accent6"/>
          </a:effectRef>
          <a:fontRef idx="minor">
            <a:schemeClr val="dk1"/>
          </a:fontRef>
        </p:style>
        <p:txBody>
          <a:bodyPr rtlCol="0" anchor="ctr"/>
          <a:lstStyle/>
          <a:p>
            <a:pPr algn="r"/>
            <a:r>
              <a:rPr lang="en-GB" sz="2200" b="1" dirty="0">
                <a:cs typeface="+mj-cs"/>
              </a:rPr>
              <a:t> </a:t>
            </a:r>
            <a:r>
              <a:rPr lang="ar-SA" sz="2200" b="1" u="sng" dirty="0">
                <a:cs typeface="+mj-cs"/>
              </a:rPr>
              <a:t>*بعض السلبيات:</a:t>
            </a:r>
          </a:p>
          <a:p>
            <a:pPr algn="r"/>
            <a:r>
              <a:rPr lang="ar-SA" sz="2200" dirty="0">
                <a:cs typeface="+mj-cs"/>
              </a:rPr>
              <a:t>1- مازال هناك حاجة لمزيد من الدراسات حول فعاليته </a:t>
            </a:r>
          </a:p>
          <a:p>
            <a:pPr algn="r"/>
            <a:r>
              <a:rPr lang="ar-SA" sz="2200" dirty="0">
                <a:cs typeface="+mj-cs"/>
              </a:rPr>
              <a:t>2- الجوانب المنهجية في الدراسات</a:t>
            </a:r>
          </a:p>
          <a:p>
            <a:pPr algn="r"/>
            <a:r>
              <a:rPr lang="ar-SA" sz="2200" dirty="0">
                <a:cs typeface="+mj-cs"/>
              </a:rPr>
              <a:t>3- لا يوجد دليل على فوائده على المدى البعيد</a:t>
            </a:r>
          </a:p>
          <a:p>
            <a:pPr algn="r"/>
            <a:r>
              <a:rPr lang="ar-SA" sz="2200" dirty="0">
                <a:cs typeface="+mj-cs"/>
              </a:rPr>
              <a:t>4- يتطلب مهارات معينة من قبل المعالج </a:t>
            </a:r>
          </a:p>
          <a:p>
            <a:pPr algn="r"/>
            <a:r>
              <a:rPr lang="ar-SA" sz="2200" dirty="0">
                <a:cs typeface="+mj-cs"/>
              </a:rPr>
              <a:t>5- يحتاج التزام كبير من قبل العميل</a:t>
            </a:r>
          </a:p>
          <a:p>
            <a:pPr algn="r"/>
            <a:r>
              <a:rPr lang="ar-SA" sz="2200" dirty="0">
                <a:cs typeface="+mj-cs"/>
              </a:rPr>
              <a:t>6- قد لا يناسب الجميع</a:t>
            </a:r>
            <a:endParaRPr lang="en-GB" sz="2200" dirty="0">
              <a:cs typeface="+mj-cs"/>
            </a:endParaRPr>
          </a:p>
        </p:txBody>
      </p:sp>
      <p:sp>
        <p:nvSpPr>
          <p:cNvPr id="8" name="Rectangle: Rounded Corners 7">
            <a:extLst>
              <a:ext uri="{FF2B5EF4-FFF2-40B4-BE49-F238E27FC236}">
                <a16:creationId xmlns:a16="http://schemas.microsoft.com/office/drawing/2014/main" id="{A4631ED6-36E8-436F-BA61-009DCBC8227A}"/>
              </a:ext>
            </a:extLst>
          </p:cNvPr>
          <p:cNvSpPr/>
          <p:nvPr/>
        </p:nvSpPr>
        <p:spPr>
          <a:xfrm>
            <a:off x="2411895" y="152399"/>
            <a:ext cx="7116418" cy="104029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العلاج المعرفي المبني على اليقظة الذهنية</a:t>
            </a:r>
          </a:p>
          <a:p>
            <a:pPr algn="ctr"/>
            <a:r>
              <a:rPr lang="en-GB" sz="2800" dirty="0">
                <a:cs typeface="+mj-cs"/>
              </a:rPr>
              <a:t>Mindfulness-Based Cognitive Therapy (MBCT )</a:t>
            </a:r>
            <a:endParaRPr lang="ar-SA" sz="2800" dirty="0">
              <a:cs typeface="+mj-cs"/>
            </a:endParaRPr>
          </a:p>
        </p:txBody>
      </p:sp>
    </p:spTree>
    <p:extLst>
      <p:ext uri="{BB962C8B-B14F-4D97-AF65-F5344CB8AC3E}">
        <p14:creationId xmlns:p14="http://schemas.microsoft.com/office/powerpoint/2010/main" val="2863609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B595422-5755-4FA1-BDB0-72E53FE27E23}"/>
              </a:ext>
            </a:extLst>
          </p:cNvPr>
          <p:cNvSpPr/>
          <p:nvPr/>
        </p:nvSpPr>
        <p:spPr>
          <a:xfrm>
            <a:off x="1166191" y="1330036"/>
            <a:ext cx="10515601" cy="2721817"/>
          </a:xfrm>
          <a:prstGeom prst="rect">
            <a:avLst/>
          </a:prstGeom>
          <a:solidFill>
            <a:srgbClr val="CAA5E5"/>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GB" sz="2200" b="1" dirty="0">
                <a:cs typeface="+mj-cs"/>
              </a:rPr>
              <a:t>  </a:t>
            </a:r>
            <a:r>
              <a:rPr lang="en-GB" sz="3200" b="1" dirty="0">
                <a:cs typeface="+mj-cs"/>
              </a:rPr>
              <a:t>Be mindful to your experiences, feelings, thoughts….. </a:t>
            </a:r>
          </a:p>
        </p:txBody>
      </p:sp>
      <p:sp>
        <p:nvSpPr>
          <p:cNvPr id="8" name="Rectangle: Rounded Corners 7">
            <a:extLst>
              <a:ext uri="{FF2B5EF4-FFF2-40B4-BE49-F238E27FC236}">
                <a16:creationId xmlns:a16="http://schemas.microsoft.com/office/drawing/2014/main" id="{A4631ED6-36E8-436F-BA61-009DCBC8227A}"/>
              </a:ext>
            </a:extLst>
          </p:cNvPr>
          <p:cNvSpPr/>
          <p:nvPr/>
        </p:nvSpPr>
        <p:spPr>
          <a:xfrm>
            <a:off x="2411895" y="152399"/>
            <a:ext cx="7116418" cy="104029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العلاج المعرفي المبني على اليقظة الذهنية</a:t>
            </a:r>
          </a:p>
          <a:p>
            <a:pPr algn="ctr"/>
            <a:r>
              <a:rPr lang="en-GB" sz="2800" dirty="0">
                <a:cs typeface="+mj-cs"/>
              </a:rPr>
              <a:t>Mindfulness-Based Cognitive Therapy (MBCT )</a:t>
            </a:r>
            <a:endParaRPr lang="ar-SA" sz="2800" dirty="0">
              <a:cs typeface="+mj-cs"/>
            </a:endParaRPr>
          </a:p>
        </p:txBody>
      </p:sp>
    </p:spTree>
    <p:extLst>
      <p:ext uri="{BB962C8B-B14F-4D97-AF65-F5344CB8AC3E}">
        <p14:creationId xmlns:p14="http://schemas.microsoft.com/office/powerpoint/2010/main" val="3670120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1099929" y="1351723"/>
            <a:ext cx="10257183" cy="5049078"/>
          </a:xfrm>
          <a:prstGeom prst="rect">
            <a:avLst/>
          </a:prstGeom>
          <a:solidFill>
            <a:srgbClr val="D6BBEB"/>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ar-SA" sz="3200" b="1" u="sng" dirty="0">
                <a:cs typeface="+mj-cs"/>
              </a:rPr>
              <a:t>*الجانب النظري:</a:t>
            </a:r>
            <a:endParaRPr lang="en-GB" sz="3200" b="1" u="sng" dirty="0">
              <a:cs typeface="+mj-cs"/>
            </a:endParaRPr>
          </a:p>
          <a:p>
            <a:pPr algn="r"/>
            <a:r>
              <a:rPr lang="ar-SA" sz="2000" dirty="0">
                <a:cs typeface="+mj-cs"/>
              </a:rPr>
              <a:t>- اليقظة الذهنية تعني : الانتباه بطريقة معينة وبقصد للحظة الحالية مع عدم الحكم</a:t>
            </a:r>
          </a:p>
          <a:p>
            <a:pPr algn="r"/>
            <a:r>
              <a:rPr lang="ar-SA" sz="2000" dirty="0">
                <a:cs typeface="+mj-cs"/>
              </a:rPr>
              <a:t>-الانتباه والوعي لمشاعرنا، لأفكارنا، لأحاسيسنا الجسدية، لخبراتنا بدون حكم او تفاعل، هي مجرد احداث عقلية (تحدث في العقل) تأتي وتذهب، فقط نلاحظ ثم ندعها تذهب.</a:t>
            </a:r>
          </a:p>
          <a:p>
            <a:pPr algn="r"/>
            <a:r>
              <a:rPr lang="ar-SA" sz="2000" b="1" u="sng" dirty="0">
                <a:cs typeface="+mj-cs"/>
              </a:rPr>
              <a:t>* اهم جوانب اليقظة الذهنية التي تقيسها بعض المقاييس:</a:t>
            </a:r>
          </a:p>
          <a:p>
            <a:pPr algn="r"/>
            <a:r>
              <a:rPr lang="ar-SA" sz="2400" b="1" dirty="0">
                <a:cs typeface="+mj-cs"/>
              </a:rPr>
              <a:t>1- الملاحظة </a:t>
            </a:r>
            <a:r>
              <a:rPr lang="ar-SA" sz="2000" dirty="0">
                <a:cs typeface="+mj-cs"/>
              </a:rPr>
              <a:t>: </a:t>
            </a:r>
            <a:r>
              <a:rPr lang="ar-SA" sz="2000" b="1" dirty="0">
                <a:cs typeface="+mj-cs"/>
              </a:rPr>
              <a:t>(</a:t>
            </a:r>
            <a:r>
              <a:rPr lang="ar-SA" b="1" dirty="0"/>
              <a:t>ا</a:t>
            </a:r>
            <a:r>
              <a:rPr lang="en-GB" b="1" dirty="0" err="1"/>
              <a:t>نتبه</a:t>
            </a:r>
            <a:r>
              <a:rPr lang="en-GB" b="1" dirty="0"/>
              <a:t> </a:t>
            </a:r>
            <a:r>
              <a:rPr lang="en-GB" b="1" dirty="0" err="1"/>
              <a:t>إلى</a:t>
            </a:r>
            <a:r>
              <a:rPr lang="en-GB" b="1" dirty="0"/>
              <a:t> </a:t>
            </a:r>
            <a:r>
              <a:rPr lang="en-GB" b="1" dirty="0" err="1"/>
              <a:t>الأصوات</a:t>
            </a:r>
            <a:r>
              <a:rPr lang="en-GB" b="1" dirty="0"/>
              <a:t> ، </a:t>
            </a:r>
            <a:r>
              <a:rPr lang="en-GB" b="1" dirty="0" err="1"/>
              <a:t>مثل</a:t>
            </a:r>
            <a:r>
              <a:rPr lang="en-GB" b="1" dirty="0"/>
              <a:t> </a:t>
            </a:r>
            <a:r>
              <a:rPr lang="en-GB" b="1" dirty="0" err="1"/>
              <a:t>دقات</a:t>
            </a:r>
            <a:r>
              <a:rPr lang="en-GB" b="1" dirty="0"/>
              <a:t> </a:t>
            </a:r>
            <a:r>
              <a:rPr lang="en-GB" b="1" dirty="0" err="1"/>
              <a:t>ساعة</a:t>
            </a:r>
            <a:r>
              <a:rPr lang="en-GB" b="1" dirty="0"/>
              <a:t> </a:t>
            </a:r>
            <a:r>
              <a:rPr lang="en-GB" b="1" dirty="0" err="1"/>
              <a:t>الحائط</a:t>
            </a:r>
            <a:r>
              <a:rPr lang="en-GB" b="1" dirty="0"/>
              <a:t>، </a:t>
            </a:r>
            <a:r>
              <a:rPr lang="en-GB" b="1" dirty="0" err="1"/>
              <a:t>أو</a:t>
            </a:r>
            <a:r>
              <a:rPr lang="en-GB" b="1" dirty="0"/>
              <a:t> </a:t>
            </a:r>
            <a:r>
              <a:rPr lang="en-GB" b="1" dirty="0" err="1"/>
              <a:t>تغريد</a:t>
            </a:r>
            <a:r>
              <a:rPr lang="en-GB" b="1" dirty="0"/>
              <a:t> </a:t>
            </a:r>
            <a:r>
              <a:rPr lang="en-GB" b="1" dirty="0" err="1"/>
              <a:t>الطيور</a:t>
            </a:r>
            <a:r>
              <a:rPr lang="en-GB" b="1" dirty="0"/>
              <a:t>، </a:t>
            </a:r>
            <a:r>
              <a:rPr lang="en-GB" b="1" dirty="0" err="1"/>
              <a:t>أو</a:t>
            </a:r>
            <a:r>
              <a:rPr lang="en-GB" b="1" dirty="0"/>
              <a:t> </a:t>
            </a:r>
            <a:r>
              <a:rPr lang="en-GB" b="1" dirty="0" err="1"/>
              <a:t>مرور</a:t>
            </a:r>
            <a:r>
              <a:rPr lang="en-GB" b="1" dirty="0"/>
              <a:t> </a:t>
            </a:r>
            <a:r>
              <a:rPr lang="en-GB" b="1" dirty="0" err="1"/>
              <a:t>السيارات</a:t>
            </a:r>
            <a:r>
              <a:rPr lang="ar-SA" b="1" dirty="0"/>
              <a:t>)</a:t>
            </a:r>
            <a:r>
              <a:rPr lang="en-GB" dirty="0"/>
              <a:t>. </a:t>
            </a:r>
            <a:endParaRPr lang="ar-SA" sz="2000" dirty="0">
              <a:cs typeface="+mj-cs"/>
            </a:endParaRPr>
          </a:p>
          <a:p>
            <a:pPr algn="r"/>
            <a:r>
              <a:rPr lang="ar-SA" sz="2400" b="1" dirty="0">
                <a:cs typeface="+mj-cs"/>
              </a:rPr>
              <a:t>2-الوصف</a:t>
            </a:r>
            <a:r>
              <a:rPr lang="ar-SA" sz="2000" dirty="0">
                <a:cs typeface="+mj-cs"/>
              </a:rPr>
              <a:t>: </a:t>
            </a:r>
            <a:r>
              <a:rPr lang="ar-SA" sz="2000" b="1" dirty="0">
                <a:cs typeface="+mj-cs"/>
              </a:rPr>
              <a:t>(</a:t>
            </a:r>
            <a:r>
              <a:rPr lang="ar-SA" b="1" dirty="0"/>
              <a:t>أنني جيد في إيجاد الكلمات التي تصف مشاعري/ </a:t>
            </a:r>
            <a:r>
              <a:rPr lang="en-GB" b="1" dirty="0" err="1"/>
              <a:t>يمكنني</a:t>
            </a:r>
            <a:r>
              <a:rPr lang="en-GB" b="1" dirty="0"/>
              <a:t> </a:t>
            </a:r>
            <a:r>
              <a:rPr lang="en-GB" b="1" dirty="0" err="1"/>
              <a:t>بسهولة</a:t>
            </a:r>
            <a:r>
              <a:rPr lang="en-GB" b="1" dirty="0"/>
              <a:t> </a:t>
            </a:r>
            <a:r>
              <a:rPr lang="en-GB" b="1" dirty="0" err="1"/>
              <a:t>صياغة</a:t>
            </a:r>
            <a:r>
              <a:rPr lang="en-GB" b="1" dirty="0"/>
              <a:t> </a:t>
            </a:r>
            <a:r>
              <a:rPr lang="en-GB" b="1" dirty="0" err="1"/>
              <a:t>معتقداتي</a:t>
            </a:r>
            <a:r>
              <a:rPr lang="en-GB" b="1" dirty="0"/>
              <a:t> </a:t>
            </a:r>
            <a:r>
              <a:rPr lang="en-GB" b="1" dirty="0" err="1"/>
              <a:t>وآرائي</a:t>
            </a:r>
            <a:r>
              <a:rPr lang="en-GB" b="1" dirty="0"/>
              <a:t> </a:t>
            </a:r>
            <a:r>
              <a:rPr lang="en-GB" b="1" dirty="0" err="1"/>
              <a:t>وتوقعاتي</a:t>
            </a:r>
            <a:r>
              <a:rPr lang="en-GB" b="1" dirty="0"/>
              <a:t> </a:t>
            </a:r>
            <a:r>
              <a:rPr lang="en-GB" b="1" dirty="0" err="1"/>
              <a:t>الى</a:t>
            </a:r>
            <a:r>
              <a:rPr lang="en-GB" b="1" dirty="0"/>
              <a:t> </a:t>
            </a:r>
            <a:r>
              <a:rPr lang="en-GB" b="1" dirty="0" err="1"/>
              <a:t>كلمات</a:t>
            </a:r>
            <a:r>
              <a:rPr lang="ar-SA" b="1" dirty="0"/>
              <a:t>)</a:t>
            </a:r>
            <a:r>
              <a:rPr lang="en-GB" dirty="0"/>
              <a:t>.</a:t>
            </a:r>
            <a:r>
              <a:rPr lang="ar-SA" dirty="0"/>
              <a:t> </a:t>
            </a:r>
            <a:endParaRPr lang="ar-SA" sz="2000" dirty="0">
              <a:cs typeface="+mj-cs"/>
            </a:endParaRPr>
          </a:p>
          <a:p>
            <a:pPr algn="r"/>
            <a:r>
              <a:rPr lang="ar-SA" sz="2400" b="1" dirty="0">
                <a:cs typeface="+mj-cs"/>
              </a:rPr>
              <a:t>3- التصرف بوعي </a:t>
            </a:r>
            <a:r>
              <a:rPr lang="ar-SA" sz="2000" b="1" dirty="0">
                <a:cs typeface="+mj-cs"/>
                <a:sym typeface="Wingdings" panose="05000000000000000000" pitchFamily="2" charset="2"/>
              </a:rPr>
              <a:t>(أ</a:t>
            </a:r>
            <a:r>
              <a:rPr lang="en-GB" b="1" dirty="0" err="1"/>
              <a:t>جد</a:t>
            </a:r>
            <a:r>
              <a:rPr lang="en-GB" b="1" dirty="0"/>
              <a:t> </a:t>
            </a:r>
            <a:r>
              <a:rPr lang="en-GB" b="1" dirty="0" err="1"/>
              <a:t>صعوبة</a:t>
            </a:r>
            <a:r>
              <a:rPr lang="en-GB" b="1" dirty="0"/>
              <a:t> </a:t>
            </a:r>
            <a:r>
              <a:rPr lang="en-GB" b="1" dirty="0" err="1"/>
              <a:t>في</a:t>
            </a:r>
            <a:r>
              <a:rPr lang="en-GB" b="1" dirty="0"/>
              <a:t> </a:t>
            </a:r>
            <a:r>
              <a:rPr lang="en-GB" b="1" dirty="0" err="1"/>
              <a:t>التركيز</a:t>
            </a:r>
            <a:r>
              <a:rPr lang="en-GB" b="1" dirty="0"/>
              <a:t> </a:t>
            </a:r>
            <a:r>
              <a:rPr lang="en-GB" b="1" dirty="0" err="1"/>
              <a:t>على</a:t>
            </a:r>
            <a:r>
              <a:rPr lang="en-GB" b="1" dirty="0"/>
              <a:t> </a:t>
            </a:r>
            <a:r>
              <a:rPr lang="en-GB" b="1" dirty="0" err="1"/>
              <a:t>ما</a:t>
            </a:r>
            <a:r>
              <a:rPr lang="en-GB" b="1" dirty="0"/>
              <a:t> </a:t>
            </a:r>
            <a:r>
              <a:rPr lang="en-GB" b="1" dirty="0" err="1"/>
              <a:t>يحدث</a:t>
            </a:r>
            <a:r>
              <a:rPr lang="en-GB" b="1" dirty="0"/>
              <a:t> </a:t>
            </a:r>
            <a:r>
              <a:rPr lang="en-GB" b="1" dirty="0" err="1"/>
              <a:t>في</a:t>
            </a:r>
            <a:r>
              <a:rPr lang="en-GB" b="1" dirty="0"/>
              <a:t> </a:t>
            </a:r>
            <a:r>
              <a:rPr lang="en-GB" b="1" dirty="0" err="1"/>
              <a:t>الوقت</a:t>
            </a:r>
            <a:r>
              <a:rPr lang="en-GB" b="1" dirty="0"/>
              <a:t> </a:t>
            </a:r>
            <a:r>
              <a:rPr lang="en-GB" b="1" dirty="0" err="1"/>
              <a:t>الحالي</a:t>
            </a:r>
            <a:r>
              <a:rPr lang="ar-SA" b="1" dirty="0"/>
              <a:t>/ يبدو أنني اتصرف تلقائيا دون وعي كبير لما أفعله). </a:t>
            </a:r>
            <a:endParaRPr lang="ar-SA" sz="2000" b="1" dirty="0">
              <a:cs typeface="+mj-cs"/>
            </a:endParaRPr>
          </a:p>
          <a:p>
            <a:pPr algn="r"/>
            <a:r>
              <a:rPr lang="ar-SA" sz="2400" b="1" dirty="0">
                <a:cs typeface="+mj-cs"/>
              </a:rPr>
              <a:t>4- عدم الحكم على الخبرات الداخلية </a:t>
            </a:r>
            <a:r>
              <a:rPr lang="ar-SA" sz="2000" b="1" dirty="0">
                <a:cs typeface="+mj-cs"/>
              </a:rPr>
              <a:t>(  </a:t>
            </a:r>
            <a:r>
              <a:rPr lang="ar-SA" b="1" dirty="0"/>
              <a:t>انتقد نفسي بسبب مشاعري غير المنطقية أو غير اللائقة/  </a:t>
            </a:r>
            <a:r>
              <a:rPr lang="en-GB" b="1" dirty="0" err="1"/>
              <a:t>أحدث</a:t>
            </a:r>
            <a:r>
              <a:rPr lang="en-GB" b="1" dirty="0"/>
              <a:t> </a:t>
            </a:r>
            <a:r>
              <a:rPr lang="en-GB" b="1" dirty="0" err="1"/>
              <a:t>نفسي</a:t>
            </a:r>
            <a:r>
              <a:rPr lang="en-GB" b="1" dirty="0"/>
              <a:t> </a:t>
            </a:r>
            <a:r>
              <a:rPr lang="en-GB" b="1" dirty="0" err="1"/>
              <a:t>بأنه</a:t>
            </a:r>
            <a:r>
              <a:rPr lang="en-GB" b="1" dirty="0"/>
              <a:t> </a:t>
            </a:r>
            <a:r>
              <a:rPr lang="en-GB" b="1" dirty="0" err="1"/>
              <a:t>يجب</a:t>
            </a:r>
            <a:r>
              <a:rPr lang="en-GB" b="1" dirty="0"/>
              <a:t> </a:t>
            </a:r>
            <a:r>
              <a:rPr lang="en-GB" b="1" dirty="0" err="1"/>
              <a:t>علي</a:t>
            </a:r>
            <a:r>
              <a:rPr lang="en-GB" b="1" dirty="0"/>
              <a:t> </a:t>
            </a:r>
            <a:r>
              <a:rPr lang="en-GB" b="1" dirty="0" err="1"/>
              <a:t>أن</a:t>
            </a:r>
            <a:r>
              <a:rPr lang="en-GB" b="1" dirty="0"/>
              <a:t> </a:t>
            </a:r>
            <a:r>
              <a:rPr lang="en-GB" b="1" dirty="0" err="1"/>
              <a:t>لا</a:t>
            </a:r>
            <a:r>
              <a:rPr lang="en-GB" b="1" dirty="0"/>
              <a:t> </a:t>
            </a:r>
            <a:r>
              <a:rPr lang="en-GB" b="1" dirty="0" err="1"/>
              <a:t>أشعر</a:t>
            </a:r>
            <a:r>
              <a:rPr lang="en-GB" b="1" dirty="0"/>
              <a:t> </a:t>
            </a:r>
            <a:r>
              <a:rPr lang="en-GB" b="1" dirty="0" err="1"/>
              <a:t>بالطريقة</a:t>
            </a:r>
            <a:r>
              <a:rPr lang="en-GB" b="1" dirty="0"/>
              <a:t> </a:t>
            </a:r>
            <a:r>
              <a:rPr lang="en-GB" b="1" dirty="0" err="1"/>
              <a:t>التي</a:t>
            </a:r>
            <a:r>
              <a:rPr lang="en-GB" b="1" dirty="0"/>
              <a:t> </a:t>
            </a:r>
            <a:r>
              <a:rPr lang="en-GB" b="1" dirty="0" err="1"/>
              <a:t>أشعر</a:t>
            </a:r>
            <a:r>
              <a:rPr lang="en-GB" b="1" dirty="0"/>
              <a:t> </a:t>
            </a:r>
            <a:r>
              <a:rPr lang="en-GB" b="1" dirty="0" err="1"/>
              <a:t>بها</a:t>
            </a:r>
            <a:r>
              <a:rPr lang="ar-SA" b="1" dirty="0"/>
              <a:t>)</a:t>
            </a:r>
            <a:endParaRPr lang="ar-SA" sz="2000" b="1" dirty="0">
              <a:cs typeface="+mj-cs"/>
            </a:endParaRPr>
          </a:p>
          <a:p>
            <a:pPr algn="r"/>
            <a:r>
              <a:rPr lang="ar-SA" sz="2400" b="1" dirty="0">
                <a:cs typeface="+mj-cs"/>
              </a:rPr>
              <a:t>5- عدم التفاعل  مع الخبرات الداخلية: </a:t>
            </a:r>
            <a:r>
              <a:rPr lang="ar-SA" sz="2000" b="1" dirty="0">
                <a:cs typeface="+mj-cs"/>
              </a:rPr>
              <a:t>(</a:t>
            </a:r>
            <a:r>
              <a:rPr lang="en-GB" b="1" dirty="0" err="1"/>
              <a:t>انجرف</a:t>
            </a:r>
            <a:r>
              <a:rPr lang="en-GB" b="1" dirty="0"/>
              <a:t> </a:t>
            </a:r>
            <a:r>
              <a:rPr lang="en-GB" b="1" dirty="0" err="1"/>
              <a:t>مع</a:t>
            </a:r>
            <a:r>
              <a:rPr lang="ar-SA" b="1" dirty="0"/>
              <a:t> مشاعري/ لا </a:t>
            </a:r>
            <a:r>
              <a:rPr lang="en-GB" b="1" dirty="0" err="1"/>
              <a:t>يمكنني</a:t>
            </a:r>
            <a:r>
              <a:rPr lang="en-GB" b="1" dirty="0"/>
              <a:t> </a:t>
            </a:r>
            <a:r>
              <a:rPr lang="en-GB" b="1" dirty="0" err="1"/>
              <a:t>التروي</a:t>
            </a:r>
            <a:r>
              <a:rPr lang="en-GB" b="1" dirty="0"/>
              <a:t> </a:t>
            </a:r>
            <a:r>
              <a:rPr lang="en-GB" b="1" dirty="0" err="1"/>
              <a:t>في</a:t>
            </a:r>
            <a:r>
              <a:rPr lang="en-GB" b="1" dirty="0"/>
              <a:t> </a:t>
            </a:r>
            <a:r>
              <a:rPr lang="en-GB" b="1" dirty="0" err="1"/>
              <a:t>المواقف</a:t>
            </a:r>
            <a:r>
              <a:rPr lang="en-GB" b="1" dirty="0"/>
              <a:t> </a:t>
            </a:r>
            <a:r>
              <a:rPr lang="en-GB" b="1" dirty="0" err="1"/>
              <a:t>الصعبة</a:t>
            </a:r>
            <a:r>
              <a:rPr lang="en-GB" b="1" dirty="0"/>
              <a:t> </a:t>
            </a:r>
            <a:r>
              <a:rPr lang="en-GB" b="1" dirty="0" err="1"/>
              <a:t>دون</a:t>
            </a:r>
            <a:r>
              <a:rPr lang="en-GB" b="1" dirty="0"/>
              <a:t> </a:t>
            </a:r>
            <a:r>
              <a:rPr lang="en-GB" b="1" dirty="0" err="1"/>
              <a:t>أن</a:t>
            </a:r>
            <a:r>
              <a:rPr lang="en-GB" b="1" dirty="0"/>
              <a:t> </a:t>
            </a:r>
            <a:r>
              <a:rPr lang="en-GB" b="1" dirty="0" err="1"/>
              <a:t>أتفاعل</a:t>
            </a:r>
            <a:r>
              <a:rPr lang="en-GB" b="1" dirty="0"/>
              <a:t> </a:t>
            </a:r>
            <a:r>
              <a:rPr lang="en-GB" b="1" dirty="0" err="1"/>
              <a:t>مباشرة</a:t>
            </a:r>
            <a:r>
              <a:rPr lang="ar-SA" b="1" dirty="0"/>
              <a:t>)</a:t>
            </a:r>
            <a:endParaRPr lang="en-GB" b="1" dirty="0"/>
          </a:p>
          <a:p>
            <a:pPr algn="r"/>
            <a:endParaRPr lang="ar-SA" sz="2000" b="1" dirty="0">
              <a:cs typeface="+mj-cs"/>
            </a:endParaRPr>
          </a:p>
          <a:p>
            <a:pPr algn="r"/>
            <a:endParaRPr lang="ar-SA" sz="2000" b="1" dirty="0">
              <a:cs typeface="+mj-cs"/>
            </a:endParaRPr>
          </a:p>
          <a:p>
            <a:pPr algn="r"/>
            <a:endParaRPr lang="ar-SA" sz="2000" dirty="0">
              <a:cs typeface="+mj-cs"/>
            </a:endParaRPr>
          </a:p>
        </p:txBody>
      </p:sp>
      <p:sp>
        <p:nvSpPr>
          <p:cNvPr id="4" name="Rectangle: Rounded Corners 3">
            <a:extLst>
              <a:ext uri="{FF2B5EF4-FFF2-40B4-BE49-F238E27FC236}">
                <a16:creationId xmlns:a16="http://schemas.microsoft.com/office/drawing/2014/main" id="{5CD8067A-B241-467B-B115-B36D514C29C4}"/>
              </a:ext>
            </a:extLst>
          </p:cNvPr>
          <p:cNvSpPr/>
          <p:nvPr/>
        </p:nvSpPr>
        <p:spPr>
          <a:xfrm>
            <a:off x="2411895" y="152399"/>
            <a:ext cx="7116418" cy="104029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العلاج المعرفي المبني على اليقظة الذهنية</a:t>
            </a:r>
          </a:p>
          <a:p>
            <a:pPr algn="ctr"/>
            <a:r>
              <a:rPr lang="en-GB" sz="2800" dirty="0">
                <a:cs typeface="+mj-cs"/>
              </a:rPr>
              <a:t>Mindfulness-Based Cognitive Therapy (MBCT )</a:t>
            </a:r>
            <a:endParaRPr lang="ar-SA" sz="2800" dirty="0">
              <a:cs typeface="+mj-cs"/>
            </a:endParaRPr>
          </a:p>
        </p:txBody>
      </p:sp>
    </p:spTree>
    <p:extLst>
      <p:ext uri="{BB962C8B-B14F-4D97-AF65-F5344CB8AC3E}">
        <p14:creationId xmlns:p14="http://schemas.microsoft.com/office/powerpoint/2010/main" val="1307016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602974" y="1370394"/>
            <a:ext cx="10986052" cy="3811206"/>
          </a:xfrm>
          <a:prstGeom prst="rect">
            <a:avLst/>
          </a:prstGeom>
          <a:solidFill>
            <a:srgbClr val="D6BBEB"/>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ar-SA" sz="3200" b="1" u="sng" dirty="0">
                <a:cs typeface="+mj-cs"/>
              </a:rPr>
              <a:t>*الجانب النظري:</a:t>
            </a:r>
          </a:p>
          <a:p>
            <a:pPr algn="r"/>
            <a:r>
              <a:rPr lang="en-GB" sz="2200" dirty="0">
                <a:cs typeface="+mj-cs"/>
              </a:rPr>
              <a:t> </a:t>
            </a:r>
            <a:r>
              <a:rPr lang="ar-SA" sz="2200" dirty="0">
                <a:cs typeface="+mj-cs"/>
              </a:rPr>
              <a:t> </a:t>
            </a:r>
            <a:r>
              <a:rPr lang="en-GB" sz="2200" dirty="0">
                <a:cs typeface="+mj-cs"/>
              </a:rPr>
              <a:t>Segal, Williams, Teasdale </a:t>
            </a:r>
            <a:r>
              <a:rPr lang="ar-SA" sz="2200" dirty="0">
                <a:cs typeface="+mj-cs"/>
              </a:rPr>
              <a:t>– </a:t>
            </a:r>
            <a:r>
              <a:rPr lang="ar-SA" sz="2200" dirty="0" err="1">
                <a:cs typeface="+mj-cs"/>
              </a:rPr>
              <a:t>طورعام</a:t>
            </a:r>
            <a:r>
              <a:rPr lang="ar-SA" sz="2200" dirty="0">
                <a:cs typeface="+mj-cs"/>
              </a:rPr>
              <a:t> 2002  بواسطة </a:t>
            </a:r>
            <a:r>
              <a:rPr lang="en-GB" sz="2200" dirty="0">
                <a:cs typeface="+mj-cs"/>
              </a:rPr>
              <a:t> </a:t>
            </a:r>
            <a:endParaRPr lang="ar-SA" sz="2200" dirty="0">
              <a:cs typeface="+mj-cs"/>
            </a:endParaRPr>
          </a:p>
          <a:p>
            <a:pPr algn="r"/>
            <a:r>
              <a:rPr lang="ar-SA" sz="2200" dirty="0">
                <a:cs typeface="+mj-cs"/>
              </a:rPr>
              <a:t>- النسخة الثانية 2013 </a:t>
            </a:r>
          </a:p>
          <a:p>
            <a:pPr algn="r"/>
            <a:r>
              <a:rPr lang="ar-SA" sz="2200" dirty="0">
                <a:cs typeface="+mj-cs"/>
              </a:rPr>
              <a:t>- علاج نفسي يجمع بين مهارات اليقظة الذهنية مثل التأمل وتمارين التنفس مع بعض مهارات العلاج المعرفي</a:t>
            </a:r>
          </a:p>
          <a:p>
            <a:pPr algn="r"/>
            <a:r>
              <a:rPr lang="en-GB" sz="2200" dirty="0">
                <a:cs typeface="+mj-cs"/>
              </a:rPr>
              <a:t>Mindfulness-based Stress Reduction (MBSR)-for Kabat-Zinn </a:t>
            </a:r>
            <a:r>
              <a:rPr lang="ar-SA" sz="2200" dirty="0">
                <a:cs typeface="+mj-cs"/>
              </a:rPr>
              <a:t>- بني على علاج تخفيض الضغوط المبني على اليقظة الذهنية</a:t>
            </a:r>
          </a:p>
          <a:p>
            <a:pPr algn="r"/>
            <a:r>
              <a:rPr lang="ar-SA" sz="2200" dirty="0">
                <a:cs typeface="+mj-cs"/>
              </a:rPr>
              <a:t>- صمم خصيصا للأشخاص الذين يعانون من تكرار نوبات الاكتئاب الرئيس (الانتكاسة) </a:t>
            </a:r>
          </a:p>
          <a:p>
            <a:pPr algn="r"/>
            <a:r>
              <a:rPr lang="ar-SA" sz="2200" dirty="0">
                <a:cs typeface="+mj-cs"/>
              </a:rPr>
              <a:t>- يركز على الأشخاص الذين لديهم تاريخ من الانتكاسة وليس لديهم نوبة اكتئاب رئيسة حالية وبالتالي هو علاج وقائي من انتكاسة الاكتئاب الرئيس</a:t>
            </a:r>
          </a:p>
          <a:p>
            <a:pPr algn="r"/>
            <a:endParaRPr lang="ar-SA" sz="2200" dirty="0">
              <a:cs typeface="+mj-cs"/>
            </a:endParaRPr>
          </a:p>
        </p:txBody>
      </p:sp>
      <p:sp>
        <p:nvSpPr>
          <p:cNvPr id="3" name="Rectangle: Rounded Corners 2">
            <a:extLst>
              <a:ext uri="{FF2B5EF4-FFF2-40B4-BE49-F238E27FC236}">
                <a16:creationId xmlns:a16="http://schemas.microsoft.com/office/drawing/2014/main" id="{D7FB6EC9-7733-4F9C-9BDA-3F79108D5215}"/>
              </a:ext>
            </a:extLst>
          </p:cNvPr>
          <p:cNvSpPr/>
          <p:nvPr/>
        </p:nvSpPr>
        <p:spPr>
          <a:xfrm>
            <a:off x="2411895" y="152399"/>
            <a:ext cx="7116418" cy="104029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العلاج المعرفي المبني على اليقظة الذهنية</a:t>
            </a:r>
          </a:p>
          <a:p>
            <a:pPr algn="ctr"/>
            <a:r>
              <a:rPr lang="en-GB" sz="2800" dirty="0">
                <a:cs typeface="+mj-cs"/>
              </a:rPr>
              <a:t>Mindfulness-Based Cognitive Therapy (MBCT )</a:t>
            </a:r>
            <a:endParaRPr lang="ar-SA" sz="2800" dirty="0">
              <a:cs typeface="+mj-cs"/>
            </a:endParaRPr>
          </a:p>
        </p:txBody>
      </p:sp>
    </p:spTree>
    <p:extLst>
      <p:ext uri="{BB962C8B-B14F-4D97-AF65-F5344CB8AC3E}">
        <p14:creationId xmlns:p14="http://schemas.microsoft.com/office/powerpoint/2010/main" val="3106240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602974" y="1370394"/>
            <a:ext cx="10986052" cy="3877467"/>
          </a:xfrm>
          <a:prstGeom prst="rect">
            <a:avLst/>
          </a:prstGeom>
          <a:solidFill>
            <a:srgbClr val="D6BBEB"/>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ar-SA" sz="3200" b="1" u="sng" dirty="0">
                <a:cs typeface="+mj-cs"/>
              </a:rPr>
              <a:t>*الجانب النظري:</a:t>
            </a:r>
          </a:p>
          <a:p>
            <a:pPr algn="r"/>
            <a:r>
              <a:rPr lang="ar-SA" sz="2200" dirty="0">
                <a:cs typeface="+mj-cs"/>
              </a:rPr>
              <a:t>- التركيز على الاكتئاب الرئيس هو ما يجعل هناك فرق بين هذا العلاج وبين العلاجات الأخرى المبنية على اليقظة الذهنية </a:t>
            </a:r>
          </a:p>
          <a:p>
            <a:pPr algn="r"/>
            <a:r>
              <a:rPr lang="ar-SA" sz="2200" dirty="0">
                <a:cs typeface="+mj-cs"/>
              </a:rPr>
              <a:t>- وجدت الدراسات الجيدة منهجيا أن هذا العلاج فعال لدى الأشخاص الذين لديهم  تاريخ من 3 نوبات اكتئاب رئيس او اكثر    - </a:t>
            </a:r>
            <a:r>
              <a:rPr lang="ar-SA" sz="2200" dirty="0"/>
              <a:t>فعال مع الاعراض الاكتئابية المتبقية من الاكتئاب الرئيس. </a:t>
            </a:r>
          </a:p>
          <a:p>
            <a:pPr algn="r"/>
            <a:r>
              <a:rPr lang="ar-SA" sz="2200" dirty="0">
                <a:cs typeface="+mj-cs"/>
              </a:rPr>
              <a:t>- وجدت أيضا دراسات أنه فعال مع الأشخاص الذين لديهم نوبات اكتئاب رئيس اقل من 3 ومع الأشخاص الذين لديهم اكتئاب حالي</a:t>
            </a:r>
          </a:p>
          <a:p>
            <a:pPr algn="r"/>
            <a:r>
              <a:rPr lang="ar-SA" sz="2200" dirty="0">
                <a:cs typeface="+mj-cs"/>
              </a:rPr>
              <a:t>- دراسات وجدت أنه مفيد للقلق العام والادمان واعراض الاكتئاب المصاحبة لبعض الامراض الجسدية</a:t>
            </a:r>
          </a:p>
          <a:p>
            <a:pPr algn="r"/>
            <a:endParaRPr lang="ar-SA" sz="2200" dirty="0">
              <a:cs typeface="+mj-cs"/>
            </a:endParaRPr>
          </a:p>
        </p:txBody>
      </p:sp>
      <p:sp>
        <p:nvSpPr>
          <p:cNvPr id="3" name="Rectangle: Rounded Corners 2">
            <a:extLst>
              <a:ext uri="{FF2B5EF4-FFF2-40B4-BE49-F238E27FC236}">
                <a16:creationId xmlns:a16="http://schemas.microsoft.com/office/drawing/2014/main" id="{D7FB6EC9-7733-4F9C-9BDA-3F79108D5215}"/>
              </a:ext>
            </a:extLst>
          </p:cNvPr>
          <p:cNvSpPr/>
          <p:nvPr/>
        </p:nvSpPr>
        <p:spPr>
          <a:xfrm>
            <a:off x="2411895" y="152399"/>
            <a:ext cx="7116418" cy="104029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العلاج المعرفي المبني على اليقظة الذهنية</a:t>
            </a:r>
          </a:p>
          <a:p>
            <a:pPr algn="ctr"/>
            <a:r>
              <a:rPr lang="en-GB" sz="2800" dirty="0">
                <a:cs typeface="+mj-cs"/>
              </a:rPr>
              <a:t>Mindfulness-Based Cognitive Therapy (MBCT )</a:t>
            </a:r>
            <a:endParaRPr lang="ar-SA" sz="2800" dirty="0">
              <a:cs typeface="+mj-cs"/>
            </a:endParaRPr>
          </a:p>
        </p:txBody>
      </p:sp>
    </p:spTree>
    <p:extLst>
      <p:ext uri="{BB962C8B-B14F-4D97-AF65-F5344CB8AC3E}">
        <p14:creationId xmlns:p14="http://schemas.microsoft.com/office/powerpoint/2010/main" val="356937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722243" y="1378225"/>
            <a:ext cx="10747514" cy="3697358"/>
          </a:xfrm>
          <a:prstGeom prst="rect">
            <a:avLst/>
          </a:prstGeom>
          <a:solidFill>
            <a:srgbClr val="D6BBEB"/>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ar-SA" sz="3200" b="1" u="sng" dirty="0">
                <a:cs typeface="+mj-cs"/>
              </a:rPr>
              <a:t>*الجانب النظري:</a:t>
            </a:r>
          </a:p>
          <a:p>
            <a:pPr algn="r"/>
            <a:r>
              <a:rPr lang="ar-SA" sz="2200" dirty="0">
                <a:cs typeface="+mj-cs"/>
              </a:rPr>
              <a:t>- علاج جماعي (12-15 فرد)، 8 جلسات، جلسة أسبوعيا مدتها ساعتين و نصف، هناك يوم كامل لليقظة الذهنية ما بين الأسبوع 6 و7. </a:t>
            </a:r>
          </a:p>
          <a:p>
            <a:pPr algn="r"/>
            <a:r>
              <a:rPr lang="ar-SA" sz="2200" dirty="0">
                <a:cs typeface="+mj-cs"/>
              </a:rPr>
              <a:t>- واجبات منزلية أسبوعيا لتطبيق المهارات المتعلمة خلال الأسبوع، ملفات صوتية لمساعدة العميل في أداء التدريبات. </a:t>
            </a:r>
          </a:p>
          <a:p>
            <a:pPr algn="r"/>
            <a:r>
              <a:rPr lang="ar-SA" sz="2200" dirty="0">
                <a:cs typeface="+mj-cs"/>
              </a:rPr>
              <a:t>- يتعلم العميل مهارات اليقظة الذهنية وكذلك بعض المهارات المعرفية مثل العلاقة بين طريقة التفكير وكيف نشعر وكيف نسلك</a:t>
            </a:r>
          </a:p>
        </p:txBody>
      </p:sp>
      <p:sp>
        <p:nvSpPr>
          <p:cNvPr id="4" name="Rectangle: Rounded Corners 3">
            <a:extLst>
              <a:ext uri="{FF2B5EF4-FFF2-40B4-BE49-F238E27FC236}">
                <a16:creationId xmlns:a16="http://schemas.microsoft.com/office/drawing/2014/main" id="{00D2012D-A7AB-4078-958B-9770079A2BCD}"/>
              </a:ext>
            </a:extLst>
          </p:cNvPr>
          <p:cNvSpPr/>
          <p:nvPr/>
        </p:nvSpPr>
        <p:spPr>
          <a:xfrm>
            <a:off x="2411895" y="152399"/>
            <a:ext cx="7116418" cy="104029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العلاج المعرفي المبني على اليقظة الذهنية</a:t>
            </a:r>
          </a:p>
          <a:p>
            <a:pPr algn="ctr"/>
            <a:r>
              <a:rPr lang="en-GB" sz="2800" dirty="0">
                <a:cs typeface="+mj-cs"/>
              </a:rPr>
              <a:t>Mindfulness-Based Cognitive Therapy (MBCT )</a:t>
            </a:r>
            <a:endParaRPr lang="ar-SA" sz="2800" dirty="0">
              <a:cs typeface="+mj-cs"/>
            </a:endParaRPr>
          </a:p>
        </p:txBody>
      </p:sp>
    </p:spTree>
    <p:extLst>
      <p:ext uri="{BB962C8B-B14F-4D97-AF65-F5344CB8AC3E}">
        <p14:creationId xmlns:p14="http://schemas.microsoft.com/office/powerpoint/2010/main" val="3311539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722243" y="1378225"/>
            <a:ext cx="10747514" cy="3564836"/>
          </a:xfrm>
          <a:prstGeom prst="rect">
            <a:avLst/>
          </a:prstGeom>
          <a:solidFill>
            <a:srgbClr val="D6BBEB"/>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ar-SA" sz="3200" b="1" u="sng" dirty="0">
                <a:cs typeface="+mj-cs"/>
              </a:rPr>
              <a:t>*الجانب النظري:</a:t>
            </a:r>
          </a:p>
          <a:p>
            <a:pPr algn="r"/>
            <a:r>
              <a:rPr lang="ar-SA" sz="2200" dirty="0">
                <a:cs typeface="+mj-cs"/>
              </a:rPr>
              <a:t>* </a:t>
            </a:r>
            <a:r>
              <a:rPr lang="ar-SA" sz="2200" b="1" dirty="0">
                <a:cs typeface="+mj-cs"/>
              </a:rPr>
              <a:t>الفكرة الأساسية وراء العلاج المعرفي المبني على اليقظة الذهنية لعلاج الاكتئاب هو: </a:t>
            </a:r>
          </a:p>
          <a:p>
            <a:pPr algn="r"/>
            <a:r>
              <a:rPr lang="ar-SA" sz="2200" dirty="0">
                <a:cs typeface="+mj-cs"/>
              </a:rPr>
              <a:t>- الأشخاص الذين يحدث لهم انتكاسة لديهم نمط تفكير سلبي مختلف من الذين لا يحدث لهم انتكاسة</a:t>
            </a:r>
          </a:p>
          <a:p>
            <a:pPr algn="r"/>
            <a:r>
              <a:rPr lang="ar-SA" sz="2200" dirty="0">
                <a:cs typeface="+mj-cs"/>
              </a:rPr>
              <a:t>- الفرد الذي تعافى من نوبة اكتئاب رئيس قد يؤدي شعور عادي بالحزن/ مزاج سلبي صغير الى دخوله في مزاج اكتئابي ومن ثم الانتكاسة (هذا المزاج السلبي الصغير ينشط أنماط التفكير الاكتئابي والتي تشابه تلك الأفكار التي صاحبت النوبة الاكتئابية السابقة) لذلك استخدام مهارات اليقظة الذهنية مع مهارات العلاج المعرفي كطريقة جديدة للتفاعل مع الموقف (فبدلا من تجنب الموقف المحزن او الدخول فيه يمكن تغيير هذه العلاقة من خلال استخدام هذه المهارات)</a:t>
            </a:r>
          </a:p>
          <a:p>
            <a:pPr algn="r"/>
            <a:endParaRPr lang="ar-SA" sz="2200" dirty="0">
              <a:cs typeface="+mj-cs"/>
            </a:endParaRPr>
          </a:p>
        </p:txBody>
      </p:sp>
      <p:sp>
        <p:nvSpPr>
          <p:cNvPr id="4" name="Rectangle: Rounded Corners 3">
            <a:extLst>
              <a:ext uri="{FF2B5EF4-FFF2-40B4-BE49-F238E27FC236}">
                <a16:creationId xmlns:a16="http://schemas.microsoft.com/office/drawing/2014/main" id="{00D2012D-A7AB-4078-958B-9770079A2BCD}"/>
              </a:ext>
            </a:extLst>
          </p:cNvPr>
          <p:cNvSpPr/>
          <p:nvPr/>
        </p:nvSpPr>
        <p:spPr>
          <a:xfrm>
            <a:off x="2411895" y="152399"/>
            <a:ext cx="7116418" cy="104029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العلاج المعرفي المبني على اليقظة الذهنية</a:t>
            </a:r>
          </a:p>
          <a:p>
            <a:pPr algn="ctr"/>
            <a:r>
              <a:rPr lang="en-GB" sz="2800" dirty="0">
                <a:cs typeface="+mj-cs"/>
              </a:rPr>
              <a:t>Mindfulness-Based Cognitive Therapy (MBCT )</a:t>
            </a:r>
            <a:endParaRPr lang="ar-SA" sz="2800" dirty="0">
              <a:cs typeface="+mj-cs"/>
            </a:endParaRPr>
          </a:p>
        </p:txBody>
      </p:sp>
    </p:spTree>
    <p:extLst>
      <p:ext uri="{BB962C8B-B14F-4D97-AF65-F5344CB8AC3E}">
        <p14:creationId xmlns:p14="http://schemas.microsoft.com/office/powerpoint/2010/main" val="1340731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722243" y="1378225"/>
            <a:ext cx="10747514" cy="4121427"/>
          </a:xfrm>
          <a:prstGeom prst="rect">
            <a:avLst/>
          </a:prstGeom>
          <a:solidFill>
            <a:srgbClr val="D6BBEB"/>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ar-SA" sz="3200" b="1" u="sng" dirty="0">
                <a:cs typeface="+mj-cs"/>
              </a:rPr>
              <a:t>*الجانب النظري:</a:t>
            </a:r>
          </a:p>
          <a:p>
            <a:pPr algn="r"/>
            <a:r>
              <a:rPr lang="ar-SA" sz="2200" dirty="0">
                <a:cs typeface="+mj-cs"/>
              </a:rPr>
              <a:t>* </a:t>
            </a:r>
            <a:r>
              <a:rPr lang="ar-SA" sz="2200" b="1" dirty="0">
                <a:cs typeface="+mj-cs"/>
              </a:rPr>
              <a:t>الفكرة الأساسية وراء العلاج المعرفي المبني على اليقظة الذهنية لعلاج الاكتئاب هو: </a:t>
            </a:r>
          </a:p>
          <a:p>
            <a:pPr algn="r"/>
            <a:r>
              <a:rPr lang="ar-SA" sz="2200" dirty="0">
                <a:cs typeface="+mj-cs"/>
              </a:rPr>
              <a:t>- هنا يحدث لدى الفرد ابتعاد عن الاستجابات التلقائية السلبية الى فهم أن هناك طرق أخرى للاستجابة</a:t>
            </a:r>
          </a:p>
          <a:p>
            <a:pPr algn="r"/>
            <a:r>
              <a:rPr lang="ar-SA" sz="2200" dirty="0">
                <a:cs typeface="+mj-cs"/>
              </a:rPr>
              <a:t>- العميل يتعلم انه يمكن استخدام هذه المهارات في كل مرة يشعر بمشاعر حزن .... </a:t>
            </a:r>
          </a:p>
          <a:p>
            <a:pPr algn="r"/>
            <a:r>
              <a:rPr lang="ar-SA" sz="2200" dirty="0">
                <a:cs typeface="+mj-cs"/>
              </a:rPr>
              <a:t>- يشجع العميل على أن يصبح أكثر وعيا بالأحداث الداخلية (أفكار، مشاعر، احاسيس جسدية)، وتغيير العلاقة معهم.</a:t>
            </a:r>
          </a:p>
          <a:p>
            <a:pPr algn="r"/>
            <a:r>
              <a:rPr lang="ar-SA" sz="2200" dirty="0">
                <a:cs typeface="+mj-cs"/>
              </a:rPr>
              <a:t>- يشجع العميل ان يرى أفكاره مجرد احداث عابرة في العقل وليست واقع</a:t>
            </a:r>
          </a:p>
          <a:p>
            <a:pPr algn="r"/>
            <a:r>
              <a:rPr lang="ar-SA" sz="2200" dirty="0">
                <a:cs typeface="+mj-cs"/>
              </a:rPr>
              <a:t>- الانفصال من الانماط المعرفية السلبية التلقائية مثل الاجترار ( من عوامل الخطر في الانتكاسة)</a:t>
            </a:r>
          </a:p>
        </p:txBody>
      </p:sp>
      <p:sp>
        <p:nvSpPr>
          <p:cNvPr id="4" name="Rectangle: Rounded Corners 3">
            <a:extLst>
              <a:ext uri="{FF2B5EF4-FFF2-40B4-BE49-F238E27FC236}">
                <a16:creationId xmlns:a16="http://schemas.microsoft.com/office/drawing/2014/main" id="{00D2012D-A7AB-4078-958B-9770079A2BCD}"/>
              </a:ext>
            </a:extLst>
          </p:cNvPr>
          <p:cNvSpPr/>
          <p:nvPr/>
        </p:nvSpPr>
        <p:spPr>
          <a:xfrm>
            <a:off x="2411895" y="152399"/>
            <a:ext cx="7116418" cy="104029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العلاج المعرفي المبني على اليقظة الذهنية</a:t>
            </a:r>
          </a:p>
          <a:p>
            <a:pPr algn="ctr"/>
            <a:r>
              <a:rPr lang="en-GB" sz="2800" dirty="0">
                <a:cs typeface="+mj-cs"/>
              </a:rPr>
              <a:t>Mindfulness-Based Cognitive Therapy (MBCT )</a:t>
            </a:r>
            <a:endParaRPr lang="ar-SA" sz="2800" dirty="0">
              <a:cs typeface="+mj-cs"/>
            </a:endParaRPr>
          </a:p>
        </p:txBody>
      </p:sp>
    </p:spTree>
    <p:extLst>
      <p:ext uri="{BB962C8B-B14F-4D97-AF65-F5344CB8AC3E}">
        <p14:creationId xmlns:p14="http://schemas.microsoft.com/office/powerpoint/2010/main" val="18675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1166191" y="1484242"/>
            <a:ext cx="10257183" cy="4837045"/>
          </a:xfrm>
          <a:prstGeom prst="rect">
            <a:avLst/>
          </a:prstGeom>
          <a:solidFill>
            <a:srgbClr val="D6BBEB"/>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ar-SA" sz="3200" b="1" u="sng" dirty="0">
                <a:cs typeface="+mj-cs"/>
              </a:rPr>
              <a:t>*الجانب التطبيقي:</a:t>
            </a:r>
          </a:p>
          <a:p>
            <a:pPr algn="r"/>
            <a:r>
              <a:rPr lang="ar-SA" sz="2200" dirty="0">
                <a:cs typeface="+mj-cs"/>
              </a:rPr>
              <a:t>8 جلسات، كل جلسة يتعلم فيها العميل بعض المهارات (مهارات اليقظة الذهنية، ومهارات معرفية خاصة بالاكتئاب)</a:t>
            </a:r>
          </a:p>
          <a:p>
            <a:pPr algn="r"/>
            <a:r>
              <a:rPr lang="ar-SA" sz="2200" b="1" u="sng" dirty="0">
                <a:cs typeface="+mj-cs"/>
              </a:rPr>
              <a:t>*امثلة على بعض الجلسات:</a:t>
            </a:r>
          </a:p>
          <a:p>
            <a:pPr algn="r"/>
            <a:r>
              <a:rPr lang="ar-SA" sz="2200" b="1" u="sng" dirty="0">
                <a:cs typeface="+mj-cs"/>
              </a:rPr>
              <a:t>)</a:t>
            </a:r>
            <a:r>
              <a:rPr lang="en-GB" sz="2200" b="1" u="sng" dirty="0">
                <a:cs typeface="+mj-cs"/>
              </a:rPr>
              <a:t>Awareness and Automatic Pilot </a:t>
            </a:r>
            <a:r>
              <a:rPr lang="ar-SA" sz="2200" b="1" u="sng" dirty="0">
                <a:cs typeface="+mj-cs"/>
              </a:rPr>
              <a:t>جلسة رقم 1 :(</a:t>
            </a:r>
            <a:r>
              <a:rPr lang="en-GB" sz="2200" b="1" u="sng" dirty="0">
                <a:cs typeface="+mj-cs"/>
              </a:rPr>
              <a:t> </a:t>
            </a:r>
          </a:p>
          <a:p>
            <a:pPr algn="r"/>
            <a:r>
              <a:rPr lang="ar-SA" sz="2200" dirty="0">
                <a:cs typeface="+mj-cs"/>
              </a:rPr>
              <a:t>- يتحدث المعالج مع المجموعة عن السرية والخصوصية</a:t>
            </a:r>
          </a:p>
          <a:p>
            <a:pPr algn="r"/>
            <a:r>
              <a:rPr lang="ar-SA" sz="2200" dirty="0">
                <a:cs typeface="+mj-cs"/>
              </a:rPr>
              <a:t>- يتعرف العملاء على بعضهم من خلال مجموعات ثنائية ومن ثم كمجموعة</a:t>
            </a:r>
          </a:p>
          <a:p>
            <a:pPr algn="r"/>
            <a:r>
              <a:rPr lang="ar-SA" sz="2200" b="1" dirty="0">
                <a:cs typeface="+mj-cs"/>
              </a:rPr>
              <a:t>، </a:t>
            </a:r>
            <a:r>
              <a:rPr lang="ar-SA" sz="2200" dirty="0">
                <a:cs typeface="+mj-cs"/>
              </a:rPr>
              <a:t>ومن ثم نقاش حول هذا التمرين</a:t>
            </a:r>
            <a:r>
              <a:rPr lang="ar-SA" sz="2200" b="1" dirty="0">
                <a:cs typeface="+mj-cs"/>
              </a:rPr>
              <a:t>.</a:t>
            </a:r>
            <a:r>
              <a:rPr lang="en-GB" sz="2200" b="1" dirty="0">
                <a:cs typeface="+mj-cs"/>
              </a:rPr>
              <a:t>Raisin Exercise </a:t>
            </a:r>
            <a:r>
              <a:rPr lang="ar-SA" sz="2200" b="1" dirty="0">
                <a:cs typeface="+mj-cs"/>
              </a:rPr>
              <a:t>–</a:t>
            </a:r>
          </a:p>
          <a:p>
            <a:pPr algn="r"/>
            <a:r>
              <a:rPr lang="ar-SA" sz="2200" b="1" dirty="0">
                <a:cs typeface="+mj-cs"/>
              </a:rPr>
              <a:t>، </a:t>
            </a:r>
            <a:r>
              <a:rPr lang="ar-SA" sz="2200" dirty="0">
                <a:cs typeface="+mj-cs"/>
              </a:rPr>
              <a:t>ومن ثم نقاش حول هذا التدريب</a:t>
            </a:r>
            <a:r>
              <a:rPr lang="en-GB" sz="2200" b="1" dirty="0">
                <a:cs typeface="+mj-cs"/>
              </a:rPr>
              <a:t>Body Scan Practice </a:t>
            </a:r>
            <a:r>
              <a:rPr lang="ar-SA" sz="2200" b="1" dirty="0">
                <a:cs typeface="+mj-cs"/>
              </a:rPr>
              <a:t>- تدريب فحص الجسم </a:t>
            </a:r>
          </a:p>
          <a:p>
            <a:pPr algn="r"/>
            <a:r>
              <a:rPr lang="ar-SA" sz="2200" dirty="0">
                <a:cs typeface="+mj-cs"/>
              </a:rPr>
              <a:t>- الواجبات المنزلية ( أداء تدريب فحص الجسم 6 أيام + اليقظة الذهنية حول نشاط يومي)</a:t>
            </a:r>
          </a:p>
          <a:p>
            <a:pPr algn="r"/>
            <a:r>
              <a:rPr lang="en-GB" sz="2200" dirty="0">
                <a:cs typeface="+mj-cs"/>
              </a:rPr>
              <a:t>CDs</a:t>
            </a:r>
            <a:r>
              <a:rPr lang="ar-SA" sz="2200" dirty="0">
                <a:cs typeface="+mj-cs"/>
              </a:rPr>
              <a:t>- توزيع </a:t>
            </a:r>
            <a:r>
              <a:rPr lang="en-GB" sz="2200" dirty="0">
                <a:cs typeface="+mj-cs"/>
              </a:rPr>
              <a:t> </a:t>
            </a:r>
            <a:r>
              <a:rPr lang="ar-SA" sz="2200" dirty="0">
                <a:cs typeface="+mj-cs"/>
              </a:rPr>
              <a:t> </a:t>
            </a:r>
          </a:p>
          <a:p>
            <a:pPr algn="r"/>
            <a:r>
              <a:rPr lang="ar-SA" sz="2200" dirty="0">
                <a:cs typeface="+mj-cs"/>
              </a:rPr>
              <a:t>و الخاصة بتدريب فحص الجسم</a:t>
            </a:r>
          </a:p>
          <a:p>
            <a:pPr algn="r"/>
            <a:r>
              <a:rPr lang="ar-SA" sz="2200" dirty="0">
                <a:cs typeface="+mj-cs"/>
              </a:rPr>
              <a:t> - توزيع أوراق الجلسة للمشاركين، وسجل تسجيل التمرين المنزلي</a:t>
            </a:r>
            <a:endParaRPr lang="en-GB" sz="2200" dirty="0">
              <a:cs typeface="+mj-cs"/>
            </a:endParaRPr>
          </a:p>
          <a:p>
            <a:pPr algn="r"/>
            <a:r>
              <a:rPr lang="ar-SA" sz="2200" dirty="0">
                <a:cs typeface="+mj-cs"/>
              </a:rPr>
              <a:t>- ختام الجلسة ب 3 دقائق من التركيز على التنفس.</a:t>
            </a:r>
          </a:p>
          <a:p>
            <a:pPr algn="r"/>
            <a:endParaRPr lang="ar-SA" sz="2200" dirty="0">
              <a:cs typeface="+mj-cs"/>
            </a:endParaRPr>
          </a:p>
        </p:txBody>
      </p:sp>
      <p:sp>
        <p:nvSpPr>
          <p:cNvPr id="4" name="Rectangle: Rounded Corners 3">
            <a:extLst>
              <a:ext uri="{FF2B5EF4-FFF2-40B4-BE49-F238E27FC236}">
                <a16:creationId xmlns:a16="http://schemas.microsoft.com/office/drawing/2014/main" id="{34785DEA-09A0-4132-9CE7-0FECFD440335}"/>
              </a:ext>
            </a:extLst>
          </p:cNvPr>
          <p:cNvSpPr/>
          <p:nvPr/>
        </p:nvSpPr>
        <p:spPr>
          <a:xfrm>
            <a:off x="2411895" y="152399"/>
            <a:ext cx="7116418" cy="104029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العلاج المعرفي المبني على اليقظة الذهنية</a:t>
            </a:r>
          </a:p>
          <a:p>
            <a:pPr algn="ctr"/>
            <a:r>
              <a:rPr lang="en-GB" sz="2800" dirty="0">
                <a:cs typeface="+mj-cs"/>
              </a:rPr>
              <a:t>Mindfulness-Based Cognitive Therapy (MBCT )</a:t>
            </a:r>
            <a:endParaRPr lang="ar-SA" sz="2800" dirty="0">
              <a:cs typeface="+mj-cs"/>
            </a:endParaRPr>
          </a:p>
        </p:txBody>
      </p:sp>
    </p:spTree>
    <p:extLst>
      <p:ext uri="{BB962C8B-B14F-4D97-AF65-F5344CB8AC3E}">
        <p14:creationId xmlns:p14="http://schemas.microsoft.com/office/powerpoint/2010/main" val="112272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1192695" y="1590261"/>
            <a:ext cx="10257183" cy="4578626"/>
          </a:xfrm>
          <a:prstGeom prst="rect">
            <a:avLst/>
          </a:prstGeom>
          <a:solidFill>
            <a:srgbClr val="D6BBEB"/>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ar-SA" sz="3200" b="1" u="sng" dirty="0">
                <a:cs typeface="+mj-cs"/>
              </a:rPr>
              <a:t>*الجانب التطبيقي:</a:t>
            </a:r>
          </a:p>
          <a:p>
            <a:pPr algn="r"/>
            <a:endParaRPr lang="ar-SA" sz="2200" dirty="0">
              <a:cs typeface="+mj-cs"/>
            </a:endParaRPr>
          </a:p>
          <a:p>
            <a:pPr algn="r"/>
            <a:r>
              <a:rPr lang="ar-SA" sz="2200" b="1" u="sng" dirty="0">
                <a:cs typeface="+mj-cs"/>
              </a:rPr>
              <a:t>جلسة رقم 2:  (العيش في عقولنا)</a:t>
            </a:r>
          </a:p>
          <a:p>
            <a:pPr algn="r"/>
            <a:r>
              <a:rPr lang="en-GB" sz="2200" b="1" dirty="0">
                <a:cs typeface="+mj-cs"/>
              </a:rPr>
              <a:t>Body Scan Practice </a:t>
            </a:r>
            <a:r>
              <a:rPr lang="ar-SA" sz="2200" b="1" dirty="0">
                <a:cs typeface="+mj-cs"/>
              </a:rPr>
              <a:t>- تدريب فحص الجسم </a:t>
            </a:r>
          </a:p>
          <a:p>
            <a:pPr algn="r"/>
            <a:r>
              <a:rPr lang="ar-SA" sz="2200" dirty="0">
                <a:cs typeface="+mj-cs"/>
              </a:rPr>
              <a:t>- مراجعة التدريب</a:t>
            </a:r>
          </a:p>
          <a:p>
            <a:pPr algn="r"/>
            <a:r>
              <a:rPr lang="ar-SA" sz="2200" dirty="0">
                <a:cs typeface="+mj-cs"/>
              </a:rPr>
              <a:t>- مراجعة الواجب المنزلي للأسبوع الماضي مع الصعوبات التي قد تكون واجهت العملاء في أداء الواجبات.</a:t>
            </a:r>
          </a:p>
          <a:p>
            <a:pPr algn="r"/>
            <a:r>
              <a:rPr lang="en-GB" sz="2200" b="1" dirty="0">
                <a:cs typeface="+mj-cs"/>
              </a:rPr>
              <a:t>Thoughts and Feelings Exercise </a:t>
            </a:r>
            <a:r>
              <a:rPr lang="ar-SA" sz="2200" b="1" dirty="0">
                <a:cs typeface="+mj-cs"/>
              </a:rPr>
              <a:t>- تمرين الأفكار والمشاعر</a:t>
            </a:r>
            <a:endParaRPr lang="en-GB" sz="2200" b="1" dirty="0">
              <a:cs typeface="+mj-cs"/>
            </a:endParaRPr>
          </a:p>
          <a:p>
            <a:pPr algn="r"/>
            <a:r>
              <a:rPr lang="en-GB" sz="2200" b="1" dirty="0">
                <a:cs typeface="+mj-cs"/>
              </a:rPr>
              <a:t>Pleasant Experience Calendar</a:t>
            </a:r>
            <a:r>
              <a:rPr lang="ar-SA" sz="2200" b="1" dirty="0">
                <a:cs typeface="+mj-cs"/>
              </a:rPr>
              <a:t>- تمرين قائمة الخبرات السارة </a:t>
            </a:r>
            <a:endParaRPr lang="en-GB" sz="2200" b="1" dirty="0">
              <a:cs typeface="+mj-cs"/>
            </a:endParaRPr>
          </a:p>
          <a:p>
            <a:pPr algn="r"/>
            <a:r>
              <a:rPr lang="en-GB" sz="2200" b="1" dirty="0">
                <a:cs typeface="+mj-cs"/>
              </a:rPr>
              <a:t>Ten-minute sitting meditation</a:t>
            </a:r>
            <a:r>
              <a:rPr lang="ar-SA" sz="2200" b="1" dirty="0">
                <a:cs typeface="+mj-cs"/>
              </a:rPr>
              <a:t>- تدريب (عشر دقائق تأمل الجلوس) </a:t>
            </a:r>
          </a:p>
          <a:p>
            <a:pPr algn="r"/>
            <a:r>
              <a:rPr lang="en-GB" sz="2200" dirty="0">
                <a:cs typeface="+mj-cs"/>
              </a:rPr>
              <a:t>CDs </a:t>
            </a:r>
            <a:r>
              <a:rPr lang="ar-SA" sz="2200" dirty="0">
                <a:cs typeface="+mj-cs"/>
              </a:rPr>
              <a:t>– توزيع </a:t>
            </a:r>
          </a:p>
          <a:p>
            <a:pPr algn="r"/>
            <a:r>
              <a:rPr lang="ar-SA" sz="2200" dirty="0">
                <a:cs typeface="+mj-cs"/>
              </a:rPr>
              <a:t>- توزيع أوراق الجلسة للمشاركين والواجب المنزلي (  جميع تدريبات الجلسة + اليقظة </a:t>
            </a:r>
            <a:r>
              <a:rPr lang="ar-SA" sz="2200" dirty="0" err="1">
                <a:cs typeface="+mj-cs"/>
              </a:rPr>
              <a:t>اوالوعي</a:t>
            </a:r>
            <a:r>
              <a:rPr lang="ar-SA" sz="2200" dirty="0">
                <a:cs typeface="+mj-cs"/>
              </a:rPr>
              <a:t> بنشاط يومي).</a:t>
            </a:r>
          </a:p>
        </p:txBody>
      </p:sp>
      <p:sp>
        <p:nvSpPr>
          <p:cNvPr id="4" name="Rectangle: Rounded Corners 3">
            <a:extLst>
              <a:ext uri="{FF2B5EF4-FFF2-40B4-BE49-F238E27FC236}">
                <a16:creationId xmlns:a16="http://schemas.microsoft.com/office/drawing/2014/main" id="{DB1CF717-E404-40E9-A67A-F14949649A14}"/>
              </a:ext>
            </a:extLst>
          </p:cNvPr>
          <p:cNvSpPr/>
          <p:nvPr/>
        </p:nvSpPr>
        <p:spPr>
          <a:xfrm>
            <a:off x="2411895" y="152399"/>
            <a:ext cx="7116418" cy="104029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العلاج المعرفي المبني على اليقظة الذهنية</a:t>
            </a:r>
          </a:p>
          <a:p>
            <a:pPr algn="ctr"/>
            <a:r>
              <a:rPr lang="en-GB" sz="2800" dirty="0">
                <a:cs typeface="+mj-cs"/>
              </a:rPr>
              <a:t>Mindfulness-Based Cognitive Therapy (MBCT )</a:t>
            </a:r>
            <a:endParaRPr lang="ar-SA" sz="2800" dirty="0">
              <a:cs typeface="+mj-cs"/>
            </a:endParaRPr>
          </a:p>
        </p:txBody>
      </p:sp>
    </p:spTree>
    <p:extLst>
      <p:ext uri="{BB962C8B-B14F-4D97-AF65-F5344CB8AC3E}">
        <p14:creationId xmlns:p14="http://schemas.microsoft.com/office/powerpoint/2010/main" val="16461280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1692</Words>
  <Application>Microsoft Office PowerPoint</Application>
  <PresentationFormat>Widescreen</PresentationFormat>
  <Paragraphs>156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Module:</dc:title>
  <dc:creator>modi alsubaie</dc:creator>
  <cp:lastModifiedBy>modi alsubaie</cp:lastModifiedBy>
  <cp:revision>308</cp:revision>
  <dcterms:created xsi:type="dcterms:W3CDTF">2018-08-14T17:01:13Z</dcterms:created>
  <dcterms:modified xsi:type="dcterms:W3CDTF">2019-03-31T19:53:14Z</dcterms:modified>
</cp:coreProperties>
</file>