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6" r:id="rId3"/>
    <p:sldId id="297" r:id="rId4"/>
    <p:sldId id="298" r:id="rId5"/>
    <p:sldId id="284" r:id="rId6"/>
    <p:sldId id="300" r:id="rId7"/>
    <p:sldId id="285" r:id="rId8"/>
    <p:sldId id="287" r:id="rId9"/>
    <p:sldId id="288" r:id="rId10"/>
    <p:sldId id="289" r:id="rId11"/>
    <p:sldId id="293" r:id="rId12"/>
    <p:sldId id="290" r:id="rId13"/>
    <p:sldId id="291" r:id="rId14"/>
    <p:sldId id="292" r:id="rId15"/>
    <p:sldId id="299" r:id="rId16"/>
    <p:sldId id="294" r:id="rId17"/>
    <p:sldId id="29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4660"/>
  </p:normalViewPr>
  <p:slideViewPr>
    <p:cSldViewPr snapToGrid="0">
      <p:cViewPr varScale="1">
        <p:scale>
          <a:sx n="68" d="100"/>
          <a:sy n="68"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10/02/2019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10/02/2019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10/02/2019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10/02/2019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10/02/2019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10/02/2019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10/02/2019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oS_L8efaJ-E" TargetMode="External"/><Relationship Id="rId2" Type="http://schemas.openxmlformats.org/officeDocument/2006/relationships/hyperlink" Target="https://youtu.be/S8aj7LQ2HZ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3" name="Subtitle 2">
            <a:extLst>
              <a:ext uri="{FF2B5EF4-FFF2-40B4-BE49-F238E27FC236}">
                <a16:creationId xmlns:a16="http://schemas.microsoft.com/office/drawing/2014/main" id="{5B822AD8-F881-4756-A003-CD0A8702C8E1}"/>
              </a:ext>
            </a:extLst>
          </p:cNvPr>
          <p:cNvSpPr>
            <a:spLocks noGrp="1"/>
          </p:cNvSpPr>
          <p:nvPr>
            <p:ph type="subTitle" idx="1"/>
          </p:nvPr>
        </p:nvSpPr>
        <p:spPr>
          <a:xfrm>
            <a:off x="1431235" y="4725159"/>
            <a:ext cx="9144000" cy="1655762"/>
          </a:xfrm>
        </p:spPr>
        <p:txBody>
          <a:bodyPr/>
          <a:lstStyle/>
          <a:p>
            <a:r>
              <a:rPr lang="ar-SA" dirty="0"/>
              <a:t>د. موضي السبيعي </a:t>
            </a:r>
            <a:endParaRPr lang="en-GB" dirty="0"/>
          </a:p>
        </p:txBody>
      </p:sp>
      <p:sp>
        <p:nvSpPr>
          <p:cNvPr id="4" name="Rectangle 3">
            <a:extLst>
              <a:ext uri="{FF2B5EF4-FFF2-40B4-BE49-F238E27FC236}">
                <a16:creationId xmlns:a16="http://schemas.microsoft.com/office/drawing/2014/main" id="{6544BCA3-DC77-4D7A-8734-4B97A8977C3A}"/>
              </a:ext>
            </a:extLst>
          </p:cNvPr>
          <p:cNvSpPr/>
          <p:nvPr/>
        </p:nvSpPr>
        <p:spPr>
          <a:xfrm>
            <a:off x="3048000" y="437322"/>
            <a:ext cx="5539408" cy="177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t>مادة العلاج النفسي ( نفس 478)</a:t>
            </a:r>
            <a:br>
              <a:rPr lang="ar-SA" sz="2800" dirty="0"/>
            </a:br>
            <a:r>
              <a:rPr lang="ar-SA" sz="2800" dirty="0"/>
              <a:t>الفصل الدراسي الثاني، 1439-1440</a:t>
            </a:r>
            <a:br>
              <a:rPr lang="ar-SA" sz="2800" dirty="0"/>
            </a:br>
            <a:r>
              <a:rPr lang="en-GB" sz="2800" dirty="0"/>
              <a:t>Module: Psychotherapy (psy 478)</a:t>
            </a:r>
            <a:br>
              <a:rPr lang="en-GB" sz="2800" dirty="0"/>
            </a:br>
            <a:r>
              <a:rPr lang="en-GB" sz="2800" dirty="0"/>
              <a:t>Term </a:t>
            </a:r>
            <a:r>
              <a:rPr lang="ar-SA" sz="2800" dirty="0"/>
              <a:t>2</a:t>
            </a:r>
            <a:r>
              <a:rPr lang="en-GB" sz="2800" dirty="0"/>
              <a:t>, 2018-2019</a:t>
            </a:r>
            <a:endParaRPr lang="en-GB" sz="2800" dirty="0">
              <a:solidFill>
                <a:schemeClr val="bg1"/>
              </a:solidFill>
            </a:endParaRPr>
          </a:p>
        </p:txBody>
      </p:sp>
      <p:sp>
        <p:nvSpPr>
          <p:cNvPr id="5" name="Rectangle 4">
            <a:extLst>
              <a:ext uri="{FF2B5EF4-FFF2-40B4-BE49-F238E27FC236}">
                <a16:creationId xmlns:a16="http://schemas.microsoft.com/office/drawing/2014/main" id="{05F87EF0-281F-4B5C-AAC7-3F19A6F113A8}"/>
              </a:ext>
            </a:extLst>
          </p:cNvPr>
          <p:cNvSpPr/>
          <p:nvPr/>
        </p:nvSpPr>
        <p:spPr>
          <a:xfrm>
            <a:off x="3644347" y="2928731"/>
            <a:ext cx="4346713" cy="716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b="1" dirty="0"/>
          </a:p>
          <a:p>
            <a:pPr algn="ctr"/>
            <a:r>
              <a:rPr lang="ar-SA" sz="2000" b="1" dirty="0"/>
              <a:t>المحاضرة 6</a:t>
            </a:r>
            <a:endParaRPr lang="en-GB" dirty="0"/>
          </a:p>
        </p:txBody>
      </p:sp>
    </p:spTree>
    <p:extLst>
      <p:ext uri="{BB962C8B-B14F-4D97-AF65-F5344CB8AC3E}">
        <p14:creationId xmlns:p14="http://schemas.microsoft.com/office/powerpoint/2010/main" val="419803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4048539"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a:cs typeface="+mj-cs"/>
              </a:rPr>
              <a:t>العلاج بالتحليل النفسي</a:t>
            </a:r>
          </a:p>
          <a:p>
            <a:pPr algn="ctr"/>
            <a:r>
              <a:rPr lang="ar-SA" sz="3200" b="1" dirty="0">
                <a:cs typeface="+mj-cs"/>
              </a:rPr>
              <a:t>(التداعي الحر) </a:t>
            </a:r>
            <a:endParaRPr lang="en-GB" sz="3200" b="1" dirty="0">
              <a:cs typeface="+mj-cs"/>
            </a:endParaRPr>
          </a:p>
        </p:txBody>
      </p:sp>
      <p:sp>
        <p:nvSpPr>
          <p:cNvPr id="6" name="Rectangle 5">
            <a:extLst>
              <a:ext uri="{FF2B5EF4-FFF2-40B4-BE49-F238E27FC236}">
                <a16:creationId xmlns:a16="http://schemas.microsoft.com/office/drawing/2014/main" id="{DABB44C5-E297-4442-BC2D-0B454D165DBC}"/>
              </a:ext>
            </a:extLst>
          </p:cNvPr>
          <p:cNvSpPr/>
          <p:nvPr/>
        </p:nvSpPr>
        <p:spPr>
          <a:xfrm>
            <a:off x="1033671" y="2205330"/>
            <a:ext cx="10767392" cy="332327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endParaRPr lang="ar-SA" sz="2200" dirty="0">
              <a:cs typeface="+mj-cs"/>
            </a:endParaRPr>
          </a:p>
          <a:p>
            <a:pPr algn="r"/>
            <a:r>
              <a:rPr lang="ar-SA" sz="2200" dirty="0">
                <a:cs typeface="+mj-cs"/>
              </a:rPr>
              <a:t>- تقنية أساسية في العلاج </a:t>
            </a:r>
          </a:p>
          <a:p>
            <a:pPr algn="r"/>
            <a:r>
              <a:rPr lang="ar-SA" sz="2200" dirty="0">
                <a:cs typeface="+mj-cs"/>
              </a:rPr>
              <a:t>- التحدث بكل ما يخطر على بال العميل</a:t>
            </a:r>
          </a:p>
          <a:p>
            <a:pPr algn="r"/>
            <a:r>
              <a:rPr lang="ar-SA" sz="2200" dirty="0">
                <a:cs typeface="+mj-cs"/>
              </a:rPr>
              <a:t>- الابتعاد عن انسياب الأفكار يعتبر مقاومة</a:t>
            </a:r>
          </a:p>
          <a:p>
            <a:pPr algn="r"/>
            <a:r>
              <a:rPr lang="ar-SA" sz="2200" dirty="0">
                <a:cs typeface="+mj-cs"/>
              </a:rPr>
              <a:t>- تساعد في خروج ما بداخل اللاشعور الى الشعور</a:t>
            </a:r>
          </a:p>
          <a:p>
            <a:pPr algn="r"/>
            <a:r>
              <a:rPr lang="ar-SA" sz="2200" dirty="0">
                <a:cs typeface="+mj-cs"/>
              </a:rPr>
              <a:t>- المعالج يحدد الخبرات التي تم كبتها </a:t>
            </a:r>
          </a:p>
          <a:p>
            <a:pPr algn="r"/>
            <a:r>
              <a:rPr lang="ar-SA" sz="2200" dirty="0">
                <a:cs typeface="+mj-cs"/>
              </a:rPr>
              <a:t>- الاستماع بأذن ثالثة تعني ان المعالج يركز على المحتوى الخارجي للتداعي الحر وكذلك المعنى الباطن</a:t>
            </a:r>
          </a:p>
          <a:p>
            <a:pPr algn="r"/>
            <a:r>
              <a:rPr lang="ar-SA" sz="2200" dirty="0">
                <a:cs typeface="+mj-cs"/>
              </a:rPr>
              <a:t>- ما يتحدث عنه وما لا يتحدث عنه العميل له اهمية في العلاج بالتحليل النفسي</a:t>
            </a:r>
          </a:p>
          <a:p>
            <a:pPr algn="r"/>
            <a:endParaRPr lang="ar-SA" sz="2200" dirty="0">
              <a:cs typeface="+mj-cs"/>
            </a:endParaRPr>
          </a:p>
        </p:txBody>
      </p:sp>
    </p:spTree>
    <p:extLst>
      <p:ext uri="{BB962C8B-B14F-4D97-AF65-F5344CB8AC3E}">
        <p14:creationId xmlns:p14="http://schemas.microsoft.com/office/powerpoint/2010/main" val="143085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a:cs typeface="+mj-cs"/>
              </a:rPr>
              <a:t>العلاج بالتحليل النفسي (التفسير) </a:t>
            </a:r>
            <a:endParaRPr lang="en-GB" sz="3200" b="1" dirty="0">
              <a:cs typeface="+mj-cs"/>
            </a:endParaRPr>
          </a:p>
        </p:txBody>
      </p:sp>
      <p:sp>
        <p:nvSpPr>
          <p:cNvPr id="6" name="Rectangle 5">
            <a:extLst>
              <a:ext uri="{FF2B5EF4-FFF2-40B4-BE49-F238E27FC236}">
                <a16:creationId xmlns:a16="http://schemas.microsoft.com/office/drawing/2014/main" id="{DABB44C5-E297-4442-BC2D-0B454D165DBC}"/>
              </a:ext>
            </a:extLst>
          </p:cNvPr>
          <p:cNvSpPr/>
          <p:nvPr/>
        </p:nvSpPr>
        <p:spPr>
          <a:xfrm>
            <a:off x="1033671" y="2205330"/>
            <a:ext cx="10767392" cy="308412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2200" dirty="0">
                <a:cs typeface="+mj-cs"/>
              </a:rPr>
              <a:t>- تفسير الانفعالات او الصراعات في اللاشعور سواء ظهرت من خلال التداعي الحر، الاحلام، المقاومة، التحويل</a:t>
            </a:r>
          </a:p>
          <a:p>
            <a:pPr algn="r"/>
            <a:r>
              <a:rPr lang="ar-SA" sz="2200" dirty="0">
                <a:cs typeface="+mj-cs"/>
              </a:rPr>
              <a:t>- التفسير يساعد الانا لاستيعاب ما يحدث اثناء الجلسة وكشف اللاشعور</a:t>
            </a:r>
          </a:p>
          <a:p>
            <a:pPr algn="r"/>
            <a:r>
              <a:rPr lang="ar-SA" sz="2200" b="1" u="sng" dirty="0">
                <a:cs typeface="+mj-cs"/>
              </a:rPr>
              <a:t>يفسر المعالج </a:t>
            </a:r>
          </a:p>
          <a:p>
            <a:pPr algn="r"/>
            <a:r>
              <a:rPr lang="ar-SA" sz="2200" dirty="0">
                <a:cs typeface="+mj-cs"/>
              </a:rPr>
              <a:t>- عندما تأتي الظاهرة الى مستوى الشعور (تفسير ظاهرة لا يعرفها العميل)</a:t>
            </a:r>
          </a:p>
          <a:p>
            <a:pPr algn="r"/>
            <a:r>
              <a:rPr lang="ar-SA" sz="2200" dirty="0">
                <a:cs typeface="+mj-cs"/>
              </a:rPr>
              <a:t>- او تفسير الظواهر التي على السطح ثم العمق</a:t>
            </a:r>
          </a:p>
          <a:p>
            <a:pPr algn="r"/>
            <a:r>
              <a:rPr lang="ar-SA" sz="2200" dirty="0">
                <a:cs typeface="+mj-cs"/>
              </a:rPr>
              <a:t>- او لفت انتباه العميل لوسائل الدفاع التي يستخدمها، او المقاومة التي يبديها</a:t>
            </a:r>
          </a:p>
          <a:p>
            <a:pPr algn="r"/>
            <a:endParaRPr lang="ar-SA" sz="2200" dirty="0">
              <a:cs typeface="+mj-cs"/>
            </a:endParaRPr>
          </a:p>
        </p:txBody>
      </p:sp>
    </p:spTree>
    <p:extLst>
      <p:ext uri="{BB962C8B-B14F-4D97-AF65-F5344CB8AC3E}">
        <p14:creationId xmlns:p14="http://schemas.microsoft.com/office/powerpoint/2010/main" val="262938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a:cs typeface="+mj-cs"/>
              </a:rPr>
              <a:t>العلاج بالتحليل النفسي (تحليل الاحلام) </a:t>
            </a:r>
            <a:endParaRPr lang="en-GB" sz="3200" b="1" dirty="0">
              <a:cs typeface="+mj-cs"/>
            </a:endParaRPr>
          </a:p>
        </p:txBody>
      </p:sp>
      <p:sp>
        <p:nvSpPr>
          <p:cNvPr id="6" name="Rectangle 5">
            <a:extLst>
              <a:ext uri="{FF2B5EF4-FFF2-40B4-BE49-F238E27FC236}">
                <a16:creationId xmlns:a16="http://schemas.microsoft.com/office/drawing/2014/main" id="{DABB44C5-E297-4442-BC2D-0B454D165DBC}"/>
              </a:ext>
            </a:extLst>
          </p:cNvPr>
          <p:cNvSpPr/>
          <p:nvPr/>
        </p:nvSpPr>
        <p:spPr>
          <a:xfrm>
            <a:off x="1033671" y="2205329"/>
            <a:ext cx="10767392" cy="328107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endParaRPr lang="ar-SA" sz="2200" dirty="0">
              <a:cs typeface="+mj-cs"/>
            </a:endParaRPr>
          </a:p>
          <a:p>
            <a:pPr algn="r"/>
            <a:r>
              <a:rPr lang="ar-SA" sz="2200" dirty="0">
                <a:cs typeface="+mj-cs"/>
              </a:rPr>
              <a:t>- الاحلام الطريق الملكي الى اللاشعور (اثناء النوم تقل قوة وسائل الدفاع وتظهر المشاعر المكبوتة)</a:t>
            </a:r>
          </a:p>
          <a:p>
            <a:pPr algn="r"/>
            <a:r>
              <a:rPr lang="ar-SA" sz="2200" dirty="0">
                <a:cs typeface="+mj-cs"/>
              </a:rPr>
              <a:t>- الاحلام تعبر عن الرغبات اللاشعورية والحاجات والمخاوف والدوافع غير المقبولة</a:t>
            </a:r>
          </a:p>
          <a:p>
            <a:pPr algn="r"/>
            <a:r>
              <a:rPr lang="ar-SA" sz="2200" dirty="0">
                <a:cs typeface="+mj-cs"/>
              </a:rPr>
              <a:t>- محتوى أحلام كامن (مخاوف ورغبات ودوافع لاشعورية ورمزية)</a:t>
            </a:r>
          </a:p>
          <a:p>
            <a:pPr algn="r"/>
            <a:r>
              <a:rPr lang="ar-SA" sz="2200" dirty="0">
                <a:cs typeface="+mj-cs"/>
              </a:rPr>
              <a:t>- محتوى أحلام ظاهر </a:t>
            </a:r>
          </a:p>
          <a:p>
            <a:pPr algn="r"/>
            <a:r>
              <a:rPr lang="ar-SA" sz="2200" dirty="0">
                <a:cs typeface="+mj-cs"/>
              </a:rPr>
              <a:t>- المعالج يدرس المعنى المخفي من خلال دراسة الرموز في المحتوى الظاهر</a:t>
            </a:r>
          </a:p>
          <a:p>
            <a:pPr algn="r"/>
            <a:r>
              <a:rPr lang="ar-SA" sz="2200" dirty="0">
                <a:cs typeface="+mj-cs"/>
              </a:rPr>
              <a:t>- أسلوب التداعي الحر حول احد جوانب المحتوى الظاهر للأحلام</a:t>
            </a:r>
          </a:p>
          <a:p>
            <a:pPr algn="r"/>
            <a:r>
              <a:rPr lang="ar-SA" sz="2200" dirty="0">
                <a:cs typeface="+mj-cs"/>
              </a:rPr>
              <a:t>- الاحلام طريق الى الخبرات المكبوتة وكذلك فهم طريقة العميل في التفاعل مع الحياة</a:t>
            </a:r>
          </a:p>
          <a:p>
            <a:pPr algn="r"/>
            <a:r>
              <a:rPr lang="ar-SA" sz="2200" dirty="0">
                <a:cs typeface="+mj-cs"/>
              </a:rPr>
              <a:t> </a:t>
            </a:r>
          </a:p>
        </p:txBody>
      </p:sp>
    </p:spTree>
    <p:extLst>
      <p:ext uri="{BB962C8B-B14F-4D97-AF65-F5344CB8AC3E}">
        <p14:creationId xmlns:p14="http://schemas.microsoft.com/office/powerpoint/2010/main" val="1007980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3684103" y="681037"/>
            <a:ext cx="4953459"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a:cs typeface="+mj-cs"/>
              </a:rPr>
              <a:t>العلاج بالتحليل النفسي (تحليل وتفسير ظاهرة المقاومة) </a:t>
            </a:r>
            <a:endParaRPr lang="en-GB" sz="3200" b="1" dirty="0">
              <a:cs typeface="+mj-cs"/>
            </a:endParaRPr>
          </a:p>
        </p:txBody>
      </p:sp>
      <p:sp>
        <p:nvSpPr>
          <p:cNvPr id="6" name="Rectangle 5">
            <a:extLst>
              <a:ext uri="{FF2B5EF4-FFF2-40B4-BE49-F238E27FC236}">
                <a16:creationId xmlns:a16="http://schemas.microsoft.com/office/drawing/2014/main" id="{DABB44C5-E297-4442-BC2D-0B454D165DBC}"/>
              </a:ext>
            </a:extLst>
          </p:cNvPr>
          <p:cNvSpPr/>
          <p:nvPr/>
        </p:nvSpPr>
        <p:spPr>
          <a:xfrm>
            <a:off x="1033671" y="2289736"/>
            <a:ext cx="10767392" cy="2802769"/>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endParaRPr lang="ar-SA" sz="2200" dirty="0">
              <a:cs typeface="+mj-cs"/>
            </a:endParaRPr>
          </a:p>
          <a:p>
            <a:pPr algn="r"/>
            <a:r>
              <a:rPr lang="ar-SA" sz="2200" dirty="0">
                <a:cs typeface="+mj-cs"/>
              </a:rPr>
              <a:t>- المقاومة: سلوك العميل لمنع السير أو التقدم في عملية العلاج (شعوري او لاشعوري)، العميل يرفض التحدث عن الظواهر اللاشعورية</a:t>
            </a:r>
          </a:p>
          <a:p>
            <a:pPr algn="r"/>
            <a:r>
              <a:rPr lang="ar-SA" sz="2200" dirty="0">
                <a:cs typeface="+mj-cs"/>
              </a:rPr>
              <a:t>- ابعاد مشاعر القلق والألم التي تنتج عندما يصبح العميل على وعي بدوافعه ومشاعره المكبوتة</a:t>
            </a:r>
          </a:p>
          <a:p>
            <a:pPr algn="r"/>
            <a:r>
              <a:rPr lang="ar-SA" sz="2200" dirty="0">
                <a:cs typeface="+mj-cs"/>
              </a:rPr>
              <a:t>- تهدف الى حماية العميل من القلق </a:t>
            </a:r>
          </a:p>
          <a:p>
            <a:pPr algn="r"/>
            <a:r>
              <a:rPr lang="ar-SA" sz="2200" dirty="0">
                <a:cs typeface="+mj-cs"/>
              </a:rPr>
              <a:t>- تمنع من الوصول الى اللاشعور</a:t>
            </a:r>
          </a:p>
          <a:p>
            <a:pPr algn="r"/>
            <a:endParaRPr lang="ar-SA" sz="2200" dirty="0">
              <a:cs typeface="+mj-cs"/>
            </a:endParaRPr>
          </a:p>
        </p:txBody>
      </p:sp>
    </p:spTree>
    <p:extLst>
      <p:ext uri="{BB962C8B-B14F-4D97-AF65-F5344CB8AC3E}">
        <p14:creationId xmlns:p14="http://schemas.microsoft.com/office/powerpoint/2010/main" val="1059759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3684104" y="681037"/>
            <a:ext cx="4643970"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a:cs typeface="+mj-cs"/>
              </a:rPr>
              <a:t>العلاج بالتحليل النفسي (تحليل وتفسير ظاهرة التحويل) </a:t>
            </a:r>
            <a:endParaRPr lang="en-GB" sz="3200" b="1" dirty="0">
              <a:cs typeface="+mj-cs"/>
            </a:endParaRPr>
          </a:p>
        </p:txBody>
      </p:sp>
      <p:sp>
        <p:nvSpPr>
          <p:cNvPr id="6" name="Rectangle 5">
            <a:extLst>
              <a:ext uri="{FF2B5EF4-FFF2-40B4-BE49-F238E27FC236}">
                <a16:creationId xmlns:a16="http://schemas.microsoft.com/office/drawing/2014/main" id="{DABB44C5-E297-4442-BC2D-0B454D165DBC}"/>
              </a:ext>
            </a:extLst>
          </p:cNvPr>
          <p:cNvSpPr/>
          <p:nvPr/>
        </p:nvSpPr>
        <p:spPr>
          <a:xfrm>
            <a:off x="1033671" y="2205329"/>
            <a:ext cx="10767392" cy="328107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فنية أساسية في العلاج </a:t>
            </a:r>
          </a:p>
          <a:p>
            <a:pPr algn="r"/>
            <a:r>
              <a:rPr lang="ar-SA" sz="2200" dirty="0">
                <a:cs typeface="+mj-cs"/>
              </a:rPr>
              <a:t>- يتعامل العميل مع المعالج كأحد الرموز المهمة في حياته</a:t>
            </a:r>
          </a:p>
          <a:p>
            <a:pPr algn="r"/>
            <a:r>
              <a:rPr lang="ar-SA" sz="2200" dirty="0">
                <a:cs typeface="+mj-cs"/>
              </a:rPr>
              <a:t>- تحويل مشاعر سلبية او إيجابية</a:t>
            </a:r>
          </a:p>
          <a:p>
            <a:pPr algn="r"/>
            <a:r>
              <a:rPr lang="ar-SA" sz="2200" dirty="0">
                <a:cs typeface="+mj-cs"/>
              </a:rPr>
              <a:t>-التحويل الإيجابي قد يؤدي الى تحسن سريع ولكن سطحي</a:t>
            </a:r>
          </a:p>
          <a:p>
            <a:pPr algn="r"/>
            <a:r>
              <a:rPr lang="ar-SA" sz="2200" dirty="0">
                <a:cs typeface="+mj-cs"/>
              </a:rPr>
              <a:t>- اشكال التحويل</a:t>
            </a:r>
          </a:p>
          <a:p>
            <a:pPr algn="r"/>
            <a:r>
              <a:rPr lang="ar-SA" sz="2200" dirty="0">
                <a:cs typeface="+mj-cs"/>
              </a:rPr>
              <a:t>- التحويل الإيجابي والسلبي يعتبر من المقاومة</a:t>
            </a:r>
          </a:p>
        </p:txBody>
      </p:sp>
    </p:spTree>
    <p:extLst>
      <p:ext uri="{BB962C8B-B14F-4D97-AF65-F5344CB8AC3E}">
        <p14:creationId xmlns:p14="http://schemas.microsoft.com/office/powerpoint/2010/main" val="2356552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1033671" y="1266092"/>
            <a:ext cx="10767392" cy="535979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400" b="1" u="sng" dirty="0">
                <a:cs typeface="+mj-cs"/>
              </a:rPr>
              <a:t>*بعض من إيجابيات العلاج بالتحليل النفسي</a:t>
            </a:r>
          </a:p>
          <a:p>
            <a:pPr algn="r"/>
            <a:r>
              <a:rPr lang="ar-SA" sz="2200" dirty="0">
                <a:cs typeface="+mj-cs"/>
              </a:rPr>
              <a:t>- مرحلة الطفولة هي أساس في نمو الشخصية</a:t>
            </a:r>
          </a:p>
          <a:p>
            <a:pPr algn="r"/>
            <a:r>
              <a:rPr lang="ar-SA" sz="2200" dirty="0">
                <a:cs typeface="+mj-cs"/>
              </a:rPr>
              <a:t>-اللاشعور ودوره في السلوك</a:t>
            </a:r>
          </a:p>
          <a:p>
            <a:pPr algn="r"/>
            <a:r>
              <a:rPr lang="ar-SA" sz="2200" dirty="0">
                <a:cs typeface="+mj-cs"/>
              </a:rPr>
              <a:t>-طريقة التداعي الحر</a:t>
            </a:r>
          </a:p>
          <a:p>
            <a:pPr algn="r"/>
            <a:r>
              <a:rPr lang="ar-SA" sz="2200" dirty="0">
                <a:cs typeface="+mj-cs"/>
              </a:rPr>
              <a:t>-التحويل كجانب مهم في العلاج</a:t>
            </a:r>
          </a:p>
          <a:p>
            <a:pPr algn="r"/>
            <a:r>
              <a:rPr lang="ar-SA" sz="2200" dirty="0">
                <a:cs typeface="+mj-cs"/>
              </a:rPr>
              <a:t>- كان أساس لعلم النفس، وللعلاج النفسي</a:t>
            </a:r>
          </a:p>
          <a:p>
            <a:pPr algn="r"/>
            <a:r>
              <a:rPr lang="ar-SA" sz="2400" b="1" u="sng" dirty="0">
                <a:cs typeface="+mj-cs"/>
              </a:rPr>
              <a:t>*بعض من سلبيات العلاج بالتحليل النفسي </a:t>
            </a:r>
          </a:p>
          <a:p>
            <a:pPr algn="r"/>
            <a:r>
              <a:rPr lang="ar-SA" sz="2200" dirty="0">
                <a:cs typeface="+mj-cs"/>
              </a:rPr>
              <a:t>- التركيز بشكل كبير على غريزة الجنس</a:t>
            </a:r>
          </a:p>
          <a:p>
            <a:pPr algn="r"/>
            <a:r>
              <a:rPr lang="ar-SA" sz="2200" dirty="0">
                <a:cs typeface="+mj-cs"/>
              </a:rPr>
              <a:t>- نظرة تشاؤمية للإنسان (غريزة الجنس والعدوان)</a:t>
            </a:r>
          </a:p>
          <a:p>
            <a:pPr algn="r"/>
            <a:r>
              <a:rPr lang="ar-SA" sz="2200" dirty="0">
                <a:cs typeface="+mj-cs"/>
              </a:rPr>
              <a:t>- انطلقت من ملاحظات على حالات إكلينيكية</a:t>
            </a:r>
          </a:p>
          <a:p>
            <a:pPr algn="r"/>
            <a:r>
              <a:rPr lang="ar-SA" sz="2200" dirty="0">
                <a:cs typeface="+mj-cs"/>
              </a:rPr>
              <a:t>- لم تبنى على دراسات تجريبية </a:t>
            </a:r>
          </a:p>
          <a:p>
            <a:pPr algn="r"/>
            <a:r>
              <a:rPr lang="ar-SA" sz="2200" dirty="0"/>
              <a:t>-لا تركيز على السلوك </a:t>
            </a:r>
          </a:p>
          <a:p>
            <a:pPr algn="r"/>
            <a:r>
              <a:rPr lang="ar-SA" sz="2200" dirty="0"/>
              <a:t>- يحتاج فترة طويلة ومكلف ماديا </a:t>
            </a:r>
          </a:p>
          <a:p>
            <a:pPr algn="r"/>
            <a:r>
              <a:rPr lang="ar-SA" sz="2200" dirty="0"/>
              <a:t>- خبرة وتدريب عاليين </a:t>
            </a:r>
          </a:p>
          <a:p>
            <a:pPr algn="r"/>
            <a:r>
              <a:rPr lang="ar-SA" sz="2200" dirty="0"/>
              <a:t>- يحتاج الى خصائص معينة في العميل ( ذكاء، تعليم، قدرة مادية.....)</a:t>
            </a:r>
          </a:p>
          <a:p>
            <a:pPr algn="r"/>
            <a:endParaRPr lang="ar-SA" sz="2200" dirty="0">
              <a:cs typeface="+mj-cs"/>
            </a:endParaRPr>
          </a:p>
        </p:txBody>
      </p:sp>
      <p:sp>
        <p:nvSpPr>
          <p:cNvPr id="4" name="Rectangle: Rounded Corners 3">
            <a:extLst>
              <a:ext uri="{FF2B5EF4-FFF2-40B4-BE49-F238E27FC236}">
                <a16:creationId xmlns:a16="http://schemas.microsoft.com/office/drawing/2014/main" id="{13F05D56-ECC5-4649-975B-6C21E182EF8A}"/>
              </a:ext>
            </a:extLst>
          </p:cNvPr>
          <p:cNvSpPr/>
          <p:nvPr/>
        </p:nvSpPr>
        <p:spPr>
          <a:xfrm>
            <a:off x="3577067" y="232117"/>
            <a:ext cx="5037865" cy="89779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Tree>
    <p:extLst>
      <p:ext uri="{BB962C8B-B14F-4D97-AF65-F5344CB8AC3E}">
        <p14:creationId xmlns:p14="http://schemas.microsoft.com/office/powerpoint/2010/main" val="3411776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1033671" y="2205329"/>
            <a:ext cx="10767392" cy="35061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العلاج النفسي </a:t>
            </a:r>
            <a:r>
              <a:rPr lang="ar-SA" sz="2200" dirty="0" err="1">
                <a:cs typeface="+mj-cs"/>
              </a:rPr>
              <a:t>السيكودينامي</a:t>
            </a:r>
            <a:r>
              <a:rPr lang="ar-SA" sz="2200" dirty="0">
                <a:cs typeface="+mj-cs"/>
              </a:rPr>
              <a:t> المختصر(أساليب مختصرة، الهدف ليس إعادة بناء الشخصية بل القدرة على التعامل مع المشاكل بشكل افضل، التشجيع على التحويل، واجبات منزلية، اشراك الاسرة ....)</a:t>
            </a:r>
          </a:p>
          <a:p>
            <a:pPr algn="r"/>
            <a:r>
              <a:rPr lang="ar-SA" sz="2200" dirty="0">
                <a:cs typeface="+mj-cs"/>
              </a:rPr>
              <a:t>- هل العلاج بالتحليل النفسي فعال؟ (صعوبات منهجية لدراسة العلاج بالتحليل النفسي)</a:t>
            </a:r>
          </a:p>
          <a:p>
            <a:pPr algn="r"/>
            <a:r>
              <a:rPr lang="ar-SA" sz="2200" dirty="0">
                <a:cs typeface="+mj-cs"/>
              </a:rPr>
              <a:t>- عوامل الشفاء في العلاج بالتحليل النفسي؟ (التحالف العلاجي)</a:t>
            </a:r>
          </a:p>
          <a:p>
            <a:pPr algn="r"/>
            <a:endParaRPr lang="ar-SA" sz="2200" dirty="0">
              <a:cs typeface="+mj-cs"/>
            </a:endParaRPr>
          </a:p>
        </p:txBody>
      </p:sp>
      <p:sp>
        <p:nvSpPr>
          <p:cNvPr id="4" name="Rectangle: Rounded Corners 3">
            <a:extLst>
              <a:ext uri="{FF2B5EF4-FFF2-40B4-BE49-F238E27FC236}">
                <a16:creationId xmlns:a16="http://schemas.microsoft.com/office/drawing/2014/main" id="{14A61447-1FBF-4F14-98A4-FBEB3B22D489}"/>
              </a:ext>
            </a:extLst>
          </p:cNvPr>
          <p:cNvSpPr/>
          <p:nvPr/>
        </p:nvSpPr>
        <p:spPr>
          <a:xfrm>
            <a:off x="3577067" y="633045"/>
            <a:ext cx="5037865" cy="89779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Tree>
    <p:extLst>
      <p:ext uri="{BB962C8B-B14F-4D97-AF65-F5344CB8AC3E}">
        <p14:creationId xmlns:p14="http://schemas.microsoft.com/office/powerpoint/2010/main" val="3301527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3946281" y="2514819"/>
            <a:ext cx="3570568" cy="145227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 </a:t>
            </a:r>
            <a:r>
              <a:rPr lang="ar-SA" sz="2400" dirty="0">
                <a:cs typeface="+mj-cs"/>
              </a:rPr>
              <a:t>فيديو توضيحي </a:t>
            </a:r>
          </a:p>
        </p:txBody>
      </p:sp>
      <p:sp>
        <p:nvSpPr>
          <p:cNvPr id="2" name="Rectangle 1">
            <a:extLst>
              <a:ext uri="{FF2B5EF4-FFF2-40B4-BE49-F238E27FC236}">
                <a16:creationId xmlns:a16="http://schemas.microsoft.com/office/drawing/2014/main" id="{1B09F435-E69A-4FA8-B775-4CD573FA6C2C}"/>
              </a:ext>
            </a:extLst>
          </p:cNvPr>
          <p:cNvSpPr/>
          <p:nvPr/>
        </p:nvSpPr>
        <p:spPr>
          <a:xfrm>
            <a:off x="609095" y="2145487"/>
            <a:ext cx="3075009" cy="369332"/>
          </a:xfrm>
          <a:prstGeom prst="rect">
            <a:avLst/>
          </a:prstGeom>
        </p:spPr>
        <p:txBody>
          <a:bodyPr wrap="none">
            <a:spAutoFit/>
          </a:bodyPr>
          <a:lstStyle/>
          <a:p>
            <a:r>
              <a:rPr lang="en-GB" dirty="0">
                <a:latin typeface="wf_segoe-ui_normal"/>
                <a:hlinkClick r:id="rId2"/>
              </a:rPr>
              <a:t>https://youtu.be/S8aj7LQ2HZ0</a:t>
            </a:r>
            <a:endParaRPr lang="en-GB" dirty="0"/>
          </a:p>
        </p:txBody>
      </p:sp>
      <p:sp>
        <p:nvSpPr>
          <p:cNvPr id="3" name="Rectangle 2">
            <a:extLst>
              <a:ext uri="{FF2B5EF4-FFF2-40B4-BE49-F238E27FC236}">
                <a16:creationId xmlns:a16="http://schemas.microsoft.com/office/drawing/2014/main" id="{5F91A7FC-313B-4592-8D02-512B74D60936}"/>
              </a:ext>
            </a:extLst>
          </p:cNvPr>
          <p:cNvSpPr/>
          <p:nvPr/>
        </p:nvSpPr>
        <p:spPr>
          <a:xfrm>
            <a:off x="678344" y="2756619"/>
            <a:ext cx="2936510" cy="369332"/>
          </a:xfrm>
          <a:prstGeom prst="rect">
            <a:avLst/>
          </a:prstGeom>
        </p:spPr>
        <p:txBody>
          <a:bodyPr wrap="none">
            <a:spAutoFit/>
          </a:bodyPr>
          <a:lstStyle/>
          <a:p>
            <a:r>
              <a:rPr lang="en-GB" dirty="0">
                <a:latin typeface="wf_segoe-ui_normal"/>
                <a:hlinkClick r:id="rId3"/>
              </a:rPr>
              <a:t>https://youtu.be/oS_L8efaJ-E</a:t>
            </a:r>
            <a:endParaRPr lang="en-GB" dirty="0"/>
          </a:p>
        </p:txBody>
      </p:sp>
      <p:sp>
        <p:nvSpPr>
          <p:cNvPr id="7" name="Rectangle: Rounded Corners 6">
            <a:extLst>
              <a:ext uri="{FF2B5EF4-FFF2-40B4-BE49-F238E27FC236}">
                <a16:creationId xmlns:a16="http://schemas.microsoft.com/office/drawing/2014/main" id="{5ACFAC9E-5263-463E-8CA5-D1C192419942}"/>
              </a:ext>
            </a:extLst>
          </p:cNvPr>
          <p:cNvSpPr/>
          <p:nvPr/>
        </p:nvSpPr>
        <p:spPr>
          <a:xfrm>
            <a:off x="3684103" y="672755"/>
            <a:ext cx="5037865"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Tree>
    <p:extLst>
      <p:ext uri="{BB962C8B-B14F-4D97-AF65-F5344CB8AC3E}">
        <p14:creationId xmlns:p14="http://schemas.microsoft.com/office/powerpoint/2010/main" val="132518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400" b="1" dirty="0">
                <a:cs typeface="+mj-cs"/>
              </a:rPr>
              <a:t>بعض من مدارس</a:t>
            </a:r>
            <a:r>
              <a:rPr lang="ar-SA" sz="3200" b="1" dirty="0">
                <a:cs typeface="+mj-cs"/>
              </a:rPr>
              <a:t> </a:t>
            </a:r>
            <a:r>
              <a:rPr lang="ar-SA" sz="2400" b="1" dirty="0">
                <a:cs typeface="+mj-cs"/>
              </a:rPr>
              <a:t>العلاج النفسي</a:t>
            </a:r>
            <a:endParaRPr lang="en-GB" sz="2400" b="1" dirty="0">
              <a:cs typeface="+mj-cs"/>
            </a:endParaRPr>
          </a:p>
          <a:p>
            <a:pPr algn="ctr"/>
            <a:r>
              <a:rPr lang="en-GB" sz="2400" b="1" dirty="0">
                <a:cs typeface="+mj-cs"/>
              </a:rPr>
              <a:t>Schools of Psychotherapy </a:t>
            </a:r>
          </a:p>
        </p:txBody>
      </p:sp>
      <p:sp>
        <p:nvSpPr>
          <p:cNvPr id="7" name="Rectangle 6">
            <a:extLst>
              <a:ext uri="{FF2B5EF4-FFF2-40B4-BE49-F238E27FC236}">
                <a16:creationId xmlns:a16="http://schemas.microsoft.com/office/drawing/2014/main" id="{8FBD84BD-F98A-4598-A7B4-F1A797829C71}"/>
              </a:ext>
            </a:extLst>
          </p:cNvPr>
          <p:cNvSpPr/>
          <p:nvPr/>
        </p:nvSpPr>
        <p:spPr>
          <a:xfrm>
            <a:off x="6668800" y="2358887"/>
            <a:ext cx="5041739" cy="298952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u="sng" dirty="0"/>
              <a:t>Psychoanalytic Therapy </a:t>
            </a:r>
            <a:r>
              <a:rPr lang="ar-SA" sz="2200" b="1" u="sng" dirty="0"/>
              <a:t>*العلاج بالتحليل النفسي</a:t>
            </a:r>
          </a:p>
          <a:p>
            <a:pPr algn="r"/>
            <a:r>
              <a:rPr lang="ar-SA" sz="2200" dirty="0"/>
              <a:t>- تركيز على الدوافع والصراعات اللاشعورية</a:t>
            </a:r>
          </a:p>
          <a:p>
            <a:pPr algn="r"/>
            <a:r>
              <a:rPr lang="ar-SA" sz="2200" dirty="0"/>
              <a:t>- تحليل الخبرات السابقة</a:t>
            </a:r>
          </a:p>
          <a:p>
            <a:pPr algn="r"/>
            <a:r>
              <a:rPr lang="ar-SA" sz="2200" dirty="0"/>
              <a:t>*من اهم تقنياته:</a:t>
            </a:r>
          </a:p>
          <a:p>
            <a:pPr algn="r"/>
            <a:r>
              <a:rPr lang="ar-SA" sz="2200" dirty="0"/>
              <a:t>- التداعي الحر</a:t>
            </a:r>
          </a:p>
          <a:p>
            <a:pPr algn="r"/>
            <a:r>
              <a:rPr lang="ar-SA" sz="2200" dirty="0"/>
              <a:t>- تفسير الاحلام </a:t>
            </a:r>
          </a:p>
          <a:p>
            <a:pPr algn="r"/>
            <a:r>
              <a:rPr lang="en-GB" sz="2200" dirty="0"/>
              <a:t> </a:t>
            </a:r>
            <a:endParaRPr lang="en-GB" sz="2200" dirty="0">
              <a:cs typeface="+mj-cs"/>
            </a:endParaRPr>
          </a:p>
        </p:txBody>
      </p:sp>
      <p:sp>
        <p:nvSpPr>
          <p:cNvPr id="6" name="Rectangle 5">
            <a:extLst>
              <a:ext uri="{FF2B5EF4-FFF2-40B4-BE49-F238E27FC236}">
                <a16:creationId xmlns:a16="http://schemas.microsoft.com/office/drawing/2014/main" id="{4C856698-C54D-4D9F-954C-531704893177}"/>
              </a:ext>
            </a:extLst>
          </p:cNvPr>
          <p:cNvSpPr/>
          <p:nvPr/>
        </p:nvSpPr>
        <p:spPr>
          <a:xfrm>
            <a:off x="225287" y="2358887"/>
            <a:ext cx="6149009" cy="298952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u="sng" dirty="0"/>
              <a:t>Cognitive-Behavioural Therapy </a:t>
            </a:r>
            <a:r>
              <a:rPr lang="ar-SA" sz="2200" b="1" u="sng" dirty="0"/>
              <a:t>العلاج المعرفي-السلوكي </a:t>
            </a:r>
            <a:r>
              <a:rPr lang="en-GB" sz="2200" u="sng" dirty="0"/>
              <a:t> </a:t>
            </a:r>
            <a:endParaRPr lang="ar-SA" sz="2200" u="sng" dirty="0"/>
          </a:p>
          <a:p>
            <a:pPr algn="r"/>
            <a:r>
              <a:rPr lang="ar-SA" sz="2200" dirty="0"/>
              <a:t>- التركيز على التفكير ودوره في المشكلات النفسية</a:t>
            </a:r>
          </a:p>
          <a:p>
            <a:pPr algn="r"/>
            <a:r>
              <a:rPr lang="ar-SA" sz="2200" dirty="0"/>
              <a:t>- تغيير في أنماط التفكير التي لها دور في المشكلة</a:t>
            </a:r>
          </a:p>
          <a:p>
            <a:pPr algn="r"/>
            <a:r>
              <a:rPr lang="ar-SA" sz="2200" dirty="0"/>
              <a:t>- مهارات معرفية مثل سجل الأفكار، مهارات سلوكية مثل لعب الدور، التعرض، التدريب على المهارات الاجتماعية والتوكيدية</a:t>
            </a:r>
          </a:p>
          <a:p>
            <a:pPr algn="r"/>
            <a:endParaRPr lang="ar-SA" sz="2200" dirty="0"/>
          </a:p>
        </p:txBody>
      </p:sp>
    </p:spTree>
    <p:extLst>
      <p:ext uri="{BB962C8B-B14F-4D97-AF65-F5344CB8AC3E}">
        <p14:creationId xmlns:p14="http://schemas.microsoft.com/office/powerpoint/2010/main" val="37290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6337851" y="2266121"/>
            <a:ext cx="5273653" cy="269019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 العلاج العقلاني-الانفعالي-السلوكي </a:t>
            </a:r>
            <a:endParaRPr lang="en-GB" sz="2200" b="1" u="sng" dirty="0">
              <a:cs typeface="+mj-cs"/>
            </a:endParaRPr>
          </a:p>
          <a:p>
            <a:pPr algn="r"/>
            <a:r>
              <a:rPr lang="en-GB" sz="2200" b="1" u="sng" dirty="0">
                <a:cs typeface="+mj-cs"/>
              </a:rPr>
              <a:t>Rational-Emotive-Behavioural Therapy (REBT) </a:t>
            </a:r>
            <a:r>
              <a:rPr lang="ar-SA" sz="2200" b="1" dirty="0">
                <a:cs typeface="+mj-cs"/>
              </a:rPr>
              <a:t>-</a:t>
            </a:r>
          </a:p>
          <a:p>
            <a:pPr algn="r"/>
            <a:r>
              <a:rPr lang="ar-SA" sz="2200" dirty="0">
                <a:cs typeface="+mj-cs"/>
              </a:rPr>
              <a:t>- المشاكل النفسية ترجع الى الأفكار غير المنطقية وغير العقلانية</a:t>
            </a:r>
          </a:p>
          <a:p>
            <a:pPr algn="r"/>
            <a:r>
              <a:rPr lang="ar-SA" sz="2200" dirty="0">
                <a:cs typeface="+mj-cs"/>
              </a:rPr>
              <a:t>- علاقة جيدة متزنة بين المعالج والعميل ولكن ليست مركزية </a:t>
            </a:r>
          </a:p>
          <a:p>
            <a:pPr algn="r"/>
            <a:endParaRPr lang="ar-SA" sz="2200" dirty="0">
              <a:cs typeface="+mj-cs"/>
            </a:endParaRPr>
          </a:p>
        </p:txBody>
      </p:sp>
      <p:sp>
        <p:nvSpPr>
          <p:cNvPr id="7" name="Rectangle 6">
            <a:extLst>
              <a:ext uri="{FF2B5EF4-FFF2-40B4-BE49-F238E27FC236}">
                <a16:creationId xmlns:a16="http://schemas.microsoft.com/office/drawing/2014/main" id="{8FBD84BD-F98A-4598-A7B4-F1A797829C71}"/>
              </a:ext>
            </a:extLst>
          </p:cNvPr>
          <p:cNvSpPr/>
          <p:nvPr/>
        </p:nvSpPr>
        <p:spPr>
          <a:xfrm>
            <a:off x="265043" y="2266121"/>
            <a:ext cx="5730853" cy="269019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u="sng" dirty="0"/>
              <a:t>Client-</a:t>
            </a:r>
            <a:r>
              <a:rPr lang="en-GB" sz="2200" b="1" u="sng" dirty="0" err="1"/>
              <a:t>Centered</a:t>
            </a:r>
            <a:r>
              <a:rPr lang="en-GB" sz="2200" b="1" u="sng" dirty="0"/>
              <a:t> Therapy (CCT)</a:t>
            </a:r>
            <a:r>
              <a:rPr lang="ar-SA" sz="2200" b="1" u="sng" dirty="0"/>
              <a:t> العلاج المتمركز على العميل</a:t>
            </a:r>
            <a:r>
              <a:rPr lang="en-GB" sz="2200" b="1" u="sng" dirty="0"/>
              <a:t> </a:t>
            </a:r>
            <a:r>
              <a:rPr lang="ar-SA" sz="2200" b="1" u="sng" dirty="0"/>
              <a:t>*</a:t>
            </a:r>
          </a:p>
          <a:p>
            <a:pPr algn="r"/>
            <a:r>
              <a:rPr lang="ar-SA" sz="2200" dirty="0"/>
              <a:t>- الفرد محور للعالم</a:t>
            </a:r>
          </a:p>
          <a:p>
            <a:pPr algn="r"/>
            <a:r>
              <a:rPr lang="ar-SA" sz="2200" dirty="0"/>
              <a:t>- الفرد لديه إمكانيات والعلاج يتم من خلال اطلاق هذه الإمكانيات</a:t>
            </a:r>
          </a:p>
          <a:p>
            <a:pPr algn="r"/>
            <a:r>
              <a:rPr lang="ar-SA" sz="2200" dirty="0"/>
              <a:t>- سمات أساسية للمعالج: فهم دقيق وتعاطف، التقبل الإيجابي غير المشروط، الاصالة</a:t>
            </a:r>
          </a:p>
          <a:p>
            <a:pPr algn="r"/>
            <a:r>
              <a:rPr lang="ar-SA" sz="2200" dirty="0"/>
              <a:t>-العلاقة بين المعالج والعميل علاقة مركزية</a:t>
            </a:r>
          </a:p>
        </p:txBody>
      </p:sp>
      <p:sp>
        <p:nvSpPr>
          <p:cNvPr id="4" name="Rectangle: Rounded Corners 3">
            <a:extLst>
              <a:ext uri="{FF2B5EF4-FFF2-40B4-BE49-F238E27FC236}">
                <a16:creationId xmlns:a16="http://schemas.microsoft.com/office/drawing/2014/main" id="{381DC9E7-0D3D-418C-9459-1B93C9061CBF}"/>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400" b="1" dirty="0">
                <a:cs typeface="+mj-cs"/>
              </a:rPr>
              <a:t>بعض من مدارس</a:t>
            </a:r>
            <a:r>
              <a:rPr lang="ar-SA" sz="3200" b="1" dirty="0">
                <a:cs typeface="+mj-cs"/>
              </a:rPr>
              <a:t> </a:t>
            </a:r>
            <a:r>
              <a:rPr lang="ar-SA" sz="2400" b="1" dirty="0">
                <a:cs typeface="+mj-cs"/>
              </a:rPr>
              <a:t>العلاج النفسي</a:t>
            </a:r>
            <a:endParaRPr lang="en-GB" sz="2400" b="1" dirty="0">
              <a:cs typeface="+mj-cs"/>
            </a:endParaRPr>
          </a:p>
          <a:p>
            <a:pPr algn="ctr"/>
            <a:r>
              <a:rPr lang="en-GB" sz="2400" b="1" dirty="0">
                <a:cs typeface="+mj-cs"/>
              </a:rPr>
              <a:t>Schools of Psychotherapy </a:t>
            </a:r>
          </a:p>
        </p:txBody>
      </p:sp>
    </p:spTree>
    <p:extLst>
      <p:ext uri="{BB962C8B-B14F-4D97-AF65-F5344CB8AC3E}">
        <p14:creationId xmlns:p14="http://schemas.microsoft.com/office/powerpoint/2010/main" val="398588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D84BD-F98A-4598-A7B4-F1A797829C71}"/>
              </a:ext>
            </a:extLst>
          </p:cNvPr>
          <p:cNvSpPr/>
          <p:nvPr/>
        </p:nvSpPr>
        <p:spPr>
          <a:xfrm>
            <a:off x="6003235" y="2421834"/>
            <a:ext cx="5671930" cy="3051313"/>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en-GB" sz="2200" b="1" u="sng" dirty="0"/>
              <a:t>Dialectical Behaviour Therapy (DBT)  </a:t>
            </a:r>
            <a:r>
              <a:rPr lang="ar-SA" sz="2200" b="1" u="sng" dirty="0"/>
              <a:t> *العلاج الجدلي السلوكي</a:t>
            </a:r>
          </a:p>
          <a:p>
            <a:pPr algn="r"/>
            <a:r>
              <a:rPr lang="ar-SA" sz="2200" dirty="0"/>
              <a:t>- تغيير نمط السلوك غير الفعال</a:t>
            </a:r>
          </a:p>
          <a:p>
            <a:pPr algn="r"/>
            <a:r>
              <a:rPr lang="ar-SA" sz="2200" dirty="0"/>
              <a:t>- نقص في المهارات يؤدي للسلوك غير المرغوب</a:t>
            </a:r>
          </a:p>
          <a:p>
            <a:pPr algn="r"/>
            <a:r>
              <a:rPr lang="ar-SA" sz="2200" dirty="0"/>
              <a:t>- تعلم مهارات جديدة في اليقظة الذهنية، تحمل الضغوط، تنظيم الانفعالات، الكفاءة في العلاقات</a:t>
            </a:r>
          </a:p>
          <a:p>
            <a:pPr algn="r"/>
            <a:r>
              <a:rPr lang="ar-SA" sz="2200" dirty="0"/>
              <a:t>- طور لاضطرابات الشخصية (الحدية)</a:t>
            </a:r>
          </a:p>
        </p:txBody>
      </p:sp>
      <p:sp>
        <p:nvSpPr>
          <p:cNvPr id="6" name="Rectangle 5">
            <a:extLst>
              <a:ext uri="{FF2B5EF4-FFF2-40B4-BE49-F238E27FC236}">
                <a16:creationId xmlns:a16="http://schemas.microsoft.com/office/drawing/2014/main" id="{DABB44C5-E297-4442-BC2D-0B454D165DBC}"/>
              </a:ext>
            </a:extLst>
          </p:cNvPr>
          <p:cNvSpPr/>
          <p:nvPr/>
        </p:nvSpPr>
        <p:spPr>
          <a:xfrm>
            <a:off x="259131" y="2421834"/>
            <a:ext cx="5366417" cy="305578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*العلاج المعرفي المبني على اليقظة الذهنية</a:t>
            </a:r>
            <a:endParaRPr lang="en-GB" sz="2200" b="1" u="sng" dirty="0">
              <a:cs typeface="+mj-cs"/>
            </a:endParaRPr>
          </a:p>
          <a:p>
            <a:pPr algn="r"/>
            <a:r>
              <a:rPr lang="en-GB" sz="2200" b="1" u="sng" dirty="0">
                <a:cs typeface="+mj-cs"/>
              </a:rPr>
              <a:t>Mindfulness-Based Cognitive Therapy (MBCT)</a:t>
            </a:r>
            <a:r>
              <a:rPr lang="en-GB" sz="2200" u="sng" dirty="0">
                <a:cs typeface="+mj-cs"/>
              </a:rPr>
              <a:t> </a:t>
            </a:r>
          </a:p>
          <a:p>
            <a:pPr algn="r"/>
            <a:r>
              <a:rPr lang="ar-SA" sz="2200" dirty="0">
                <a:cs typeface="+mj-cs"/>
              </a:rPr>
              <a:t>- للوقاية من الانتكاسة في الاكتئاب الرئيس</a:t>
            </a:r>
          </a:p>
          <a:p>
            <a:pPr algn="r"/>
            <a:r>
              <a:rPr lang="ar-SA" sz="2200" dirty="0">
                <a:cs typeface="+mj-cs"/>
              </a:rPr>
              <a:t>- استخدم كذلك مع الاعراض الاكتئابية المتبقية، القلق....</a:t>
            </a:r>
          </a:p>
          <a:p>
            <a:pPr algn="r"/>
            <a:r>
              <a:rPr lang="ar-SA" sz="2200" dirty="0">
                <a:cs typeface="+mj-cs"/>
              </a:rPr>
              <a:t>-استخدام فنيات اليقظة الذهنية مع بعض من فنيات العلاج المعرفي لتعزيز الوعي </a:t>
            </a:r>
          </a:p>
          <a:p>
            <a:pPr algn="r"/>
            <a:r>
              <a:rPr lang="ar-SA" sz="2200" dirty="0">
                <a:cs typeface="+mj-cs"/>
              </a:rPr>
              <a:t>- الوعي باللحظة الراهنة دون حكم مسبق </a:t>
            </a:r>
            <a:r>
              <a:rPr lang="ar-SA" sz="2200" dirty="0" err="1">
                <a:cs typeface="+mj-cs"/>
              </a:rPr>
              <a:t>اوتفاعل</a:t>
            </a:r>
            <a:r>
              <a:rPr lang="ar-SA" sz="2200" dirty="0">
                <a:cs typeface="+mj-cs"/>
              </a:rPr>
              <a:t> </a:t>
            </a:r>
          </a:p>
        </p:txBody>
      </p:sp>
      <p:sp>
        <p:nvSpPr>
          <p:cNvPr id="4" name="Rectangle: Rounded Corners 3">
            <a:extLst>
              <a:ext uri="{FF2B5EF4-FFF2-40B4-BE49-F238E27FC236}">
                <a16:creationId xmlns:a16="http://schemas.microsoft.com/office/drawing/2014/main" id="{1CE02574-BDAD-4AF8-8082-65A9428F4473}"/>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400" b="1" dirty="0">
                <a:cs typeface="+mj-cs"/>
              </a:rPr>
              <a:t>بعض من مدارس</a:t>
            </a:r>
            <a:r>
              <a:rPr lang="ar-SA" sz="3200" b="1" dirty="0">
                <a:cs typeface="+mj-cs"/>
              </a:rPr>
              <a:t> </a:t>
            </a:r>
            <a:r>
              <a:rPr lang="ar-SA" sz="2400" b="1" dirty="0">
                <a:cs typeface="+mj-cs"/>
              </a:rPr>
              <a:t>العلاج النفسي</a:t>
            </a:r>
            <a:endParaRPr lang="en-GB" sz="2400" b="1" dirty="0">
              <a:cs typeface="+mj-cs"/>
            </a:endParaRPr>
          </a:p>
          <a:p>
            <a:pPr algn="ctr"/>
            <a:r>
              <a:rPr lang="en-GB" sz="2400" b="1" dirty="0">
                <a:cs typeface="+mj-cs"/>
              </a:rPr>
              <a:t>Schools of Psychotherapy </a:t>
            </a:r>
          </a:p>
        </p:txBody>
      </p:sp>
    </p:spTree>
    <p:extLst>
      <p:ext uri="{BB962C8B-B14F-4D97-AF65-F5344CB8AC3E}">
        <p14:creationId xmlns:p14="http://schemas.microsoft.com/office/powerpoint/2010/main" val="396395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3698171" y="138183"/>
            <a:ext cx="5037865"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
        <p:nvSpPr>
          <p:cNvPr id="6" name="Rectangle 5">
            <a:extLst>
              <a:ext uri="{FF2B5EF4-FFF2-40B4-BE49-F238E27FC236}">
                <a16:creationId xmlns:a16="http://schemas.microsoft.com/office/drawing/2014/main" id="{DABB44C5-E297-4442-BC2D-0B454D165DBC}"/>
              </a:ext>
            </a:extLst>
          </p:cNvPr>
          <p:cNvSpPr/>
          <p:nvPr/>
        </p:nvSpPr>
        <p:spPr>
          <a:xfrm>
            <a:off x="712304" y="1229630"/>
            <a:ext cx="10767392" cy="5299026"/>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400" u="sng" dirty="0">
                <a:cs typeface="+mj-cs"/>
              </a:rPr>
              <a:t>*</a:t>
            </a:r>
            <a:r>
              <a:rPr lang="ar-SA" sz="2400" b="1" u="sng" dirty="0">
                <a:cs typeface="+mj-cs"/>
              </a:rPr>
              <a:t>الجانب النظري </a:t>
            </a:r>
          </a:p>
          <a:p>
            <a:pPr algn="r"/>
            <a:r>
              <a:rPr lang="ar-SA" sz="2200" dirty="0">
                <a:cs typeface="+mj-cs"/>
              </a:rPr>
              <a:t>- الانسان مسير وليس مخير</a:t>
            </a:r>
          </a:p>
          <a:p>
            <a:pPr algn="r"/>
            <a:r>
              <a:rPr lang="ar-SA" sz="2200" dirty="0">
                <a:cs typeface="+mj-cs"/>
              </a:rPr>
              <a:t>- الدوافع اللاشعورية والغريزية (تتطور في الست سنوات الأولى من العمر) وتتحكم بالسلوك الإنساني.</a:t>
            </a:r>
          </a:p>
          <a:p>
            <a:pPr algn="r"/>
            <a:r>
              <a:rPr lang="ar-SA" sz="2200" dirty="0">
                <a:cs typeface="+mj-cs"/>
              </a:rPr>
              <a:t>- غرائز الحياة والموت</a:t>
            </a:r>
          </a:p>
          <a:p>
            <a:pPr algn="r"/>
            <a:r>
              <a:rPr lang="ar-SA" sz="2200" dirty="0">
                <a:cs typeface="+mj-cs"/>
              </a:rPr>
              <a:t>- الشخصية تتكون من:</a:t>
            </a:r>
          </a:p>
          <a:p>
            <a:pPr algn="r"/>
            <a:r>
              <a:rPr lang="ar-SA" sz="2200" dirty="0">
                <a:cs typeface="+mj-cs"/>
              </a:rPr>
              <a:t> 1-الهو: أساس الشخصية، منبع الطاقة النفسية، ثابت، مصدر الغرائز، تحكم بمبدأ اللذة، غير منطقية، غير أخلاقية، تحقيق رغبات، لاشعورية  </a:t>
            </a:r>
          </a:p>
          <a:p>
            <a:pPr algn="r"/>
            <a:r>
              <a:rPr lang="ar-SA" sz="2200" dirty="0">
                <a:cs typeface="+mj-cs"/>
              </a:rPr>
              <a:t>2-الأنا: يتكون عند سن 6-8 شهور، قوة تنفيذية، تحكم وتنظم الشخصية، الجزء الأكبر شعوري، هدفه التوفيق بين الهو </a:t>
            </a:r>
            <a:r>
              <a:rPr lang="ar-SA" sz="2200" dirty="0" err="1">
                <a:cs typeface="+mj-cs"/>
              </a:rPr>
              <a:t>والأنا</a:t>
            </a:r>
            <a:r>
              <a:rPr lang="ar-SA" sz="2200" dirty="0">
                <a:cs typeface="+mj-cs"/>
              </a:rPr>
              <a:t> الأعلى، وسيط بين الغرائز والبيئة المحيطة، واقعية، تسيطر على الهو </a:t>
            </a:r>
          </a:p>
          <a:p>
            <a:pPr algn="r"/>
            <a:r>
              <a:rPr lang="ar-SA" sz="2200" dirty="0">
                <a:cs typeface="+mj-cs"/>
              </a:rPr>
              <a:t>3- الأنا الأعلى: يتكون في سن الثالثة، سلطة تشريعية للشخصية، تمثل المثالية، تضم الجانب الاخلاقي، تحدد ما اذا كان سلوك الشخص أخلاقيا ام لا، تسعى الى الكمال وليس الواقع او اللذة، تمثل القيم في المجتمع، كبت الهو وإقناع الانا لاستبدال الأهداف الواقعية الى مثالية  </a:t>
            </a:r>
            <a:r>
              <a:rPr lang="ar-SA" sz="2200" u="sng" dirty="0"/>
              <a:t>( فيديو توضيحي)</a:t>
            </a:r>
          </a:p>
          <a:p>
            <a:pPr algn="r"/>
            <a:endParaRPr lang="ar-SA" sz="2200" dirty="0">
              <a:cs typeface="+mj-cs"/>
            </a:endParaRPr>
          </a:p>
          <a:p>
            <a:pPr algn="r"/>
            <a:endParaRPr lang="ar-SA" sz="2200" dirty="0">
              <a:cs typeface="+mj-cs"/>
            </a:endParaRPr>
          </a:p>
        </p:txBody>
      </p:sp>
    </p:spTree>
    <p:extLst>
      <p:ext uri="{BB962C8B-B14F-4D97-AF65-F5344CB8AC3E}">
        <p14:creationId xmlns:p14="http://schemas.microsoft.com/office/powerpoint/2010/main" val="337813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473154" y="2340978"/>
            <a:ext cx="10767392" cy="33564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400" b="1" u="sng" dirty="0">
                <a:cs typeface="+mj-cs"/>
              </a:rPr>
              <a:t>*الجانب النظري </a:t>
            </a:r>
            <a:endParaRPr lang="ar-SA" sz="2400" b="1" dirty="0">
              <a:cs typeface="+mj-cs"/>
            </a:endParaRPr>
          </a:p>
          <a:p>
            <a:pPr algn="r"/>
            <a:r>
              <a:rPr lang="ar-SA" sz="2200" dirty="0">
                <a:cs typeface="+mj-cs"/>
              </a:rPr>
              <a:t>- اللاشعور: الرغبات والصراعات المكبوتة، الخبرات والذكريات الصادمة، حاجات ودوافع غير متحققة</a:t>
            </a:r>
          </a:p>
          <a:p>
            <a:pPr algn="r"/>
            <a:r>
              <a:rPr lang="ar-SA" sz="2200" dirty="0">
                <a:cs typeface="+mj-cs"/>
              </a:rPr>
              <a:t> - الشعور: الخبرات والمشاعر التي نكون واعيين بها</a:t>
            </a:r>
          </a:p>
          <a:p>
            <a:pPr algn="r"/>
            <a:r>
              <a:rPr lang="ar-SA" sz="2200" dirty="0">
                <a:cs typeface="+mj-cs"/>
              </a:rPr>
              <a:t>- القلق: مفهوم رئيسي، ينتج عندما يظهر ما بداخل اللاشعور الى الشعور</a:t>
            </a:r>
          </a:p>
          <a:p>
            <a:pPr algn="r"/>
            <a:endParaRPr lang="ar-SA" sz="2200" dirty="0">
              <a:cs typeface="+mj-cs"/>
            </a:endParaRPr>
          </a:p>
        </p:txBody>
      </p:sp>
      <p:sp>
        <p:nvSpPr>
          <p:cNvPr id="4" name="Rectangle: Rounded Corners 3">
            <a:extLst>
              <a:ext uri="{FF2B5EF4-FFF2-40B4-BE49-F238E27FC236}">
                <a16:creationId xmlns:a16="http://schemas.microsoft.com/office/drawing/2014/main" id="{87484901-A7F1-406F-AB93-A071891DDE79}"/>
              </a:ext>
            </a:extLst>
          </p:cNvPr>
          <p:cNvSpPr/>
          <p:nvPr/>
        </p:nvSpPr>
        <p:spPr>
          <a:xfrm>
            <a:off x="3698171" y="138183"/>
            <a:ext cx="5037865"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Tree>
    <p:extLst>
      <p:ext uri="{BB962C8B-B14F-4D97-AF65-F5344CB8AC3E}">
        <p14:creationId xmlns:p14="http://schemas.microsoft.com/office/powerpoint/2010/main" val="392021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832645" y="1800666"/>
            <a:ext cx="10767392" cy="4220306"/>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000" u="sng" dirty="0"/>
              <a:t>*</a:t>
            </a:r>
            <a:r>
              <a:rPr lang="ar-SA" sz="2400" b="1" u="sng" dirty="0"/>
              <a:t>الجانب النظري </a:t>
            </a:r>
          </a:p>
          <a:p>
            <a:pPr algn="r"/>
            <a:r>
              <a:rPr lang="ar-SA" sz="2200" u="sng" dirty="0">
                <a:cs typeface="+mj-cs"/>
              </a:rPr>
              <a:t>وسائل دفاع الأنا: </a:t>
            </a:r>
          </a:p>
          <a:p>
            <a:pPr algn="r"/>
            <a:r>
              <a:rPr lang="ar-SA" sz="2200" dirty="0">
                <a:cs typeface="+mj-cs"/>
              </a:rPr>
              <a:t>1- الكبت: إزاحة الأفكار والمشاعر المؤلمة من الوعي</a:t>
            </a:r>
          </a:p>
          <a:p>
            <a:pPr algn="r"/>
            <a:r>
              <a:rPr lang="ar-SA" sz="2200" dirty="0">
                <a:cs typeface="+mj-cs"/>
              </a:rPr>
              <a:t>2- الانكار: انكار الحقيقة، على مستوى ما قبل الشعور والشعور</a:t>
            </a:r>
          </a:p>
          <a:p>
            <a:pPr algn="r"/>
            <a:r>
              <a:rPr lang="ar-SA" sz="2200" dirty="0">
                <a:cs typeface="+mj-cs"/>
              </a:rPr>
              <a:t> 3- الاسقاط: اسقاط الدوافع غير المقبولة الى الاخرين</a:t>
            </a:r>
          </a:p>
          <a:p>
            <a:pPr algn="r"/>
            <a:r>
              <a:rPr lang="ar-SA" sz="2200" dirty="0">
                <a:cs typeface="+mj-cs"/>
              </a:rPr>
              <a:t>4- النكوص: الرجوع الى مرحلة عمرية مبكرة من حيث السلوك </a:t>
            </a:r>
          </a:p>
          <a:p>
            <a:pPr algn="r"/>
            <a:r>
              <a:rPr lang="ar-SA" sz="2200" dirty="0">
                <a:cs typeface="+mj-cs"/>
              </a:rPr>
              <a:t>5- الابدال: توجيه الطاقة نحو موضوع، او شخص اخر عندما يصعب مواجهة الموضوع أو الشخص المعني  </a:t>
            </a:r>
          </a:p>
          <a:p>
            <a:pPr algn="r"/>
            <a:r>
              <a:rPr lang="ar-SA" sz="2200" dirty="0">
                <a:cs typeface="+mj-cs"/>
              </a:rPr>
              <a:t>6- التسامي: تحويل الطاقة الجنسية والعدوانية الى مسار اخر</a:t>
            </a:r>
          </a:p>
          <a:p>
            <a:pPr algn="r"/>
            <a:r>
              <a:rPr lang="ar-SA" sz="2200" dirty="0">
                <a:cs typeface="+mj-cs"/>
              </a:rPr>
              <a:t>بقية الوسائل في ص 100-101 الكتاب المقرر</a:t>
            </a:r>
          </a:p>
          <a:p>
            <a:pPr algn="r"/>
            <a:endParaRPr lang="ar-SA" sz="2200" dirty="0">
              <a:cs typeface="+mj-cs"/>
            </a:endParaRPr>
          </a:p>
          <a:p>
            <a:pPr algn="r"/>
            <a:r>
              <a:rPr lang="ar-SA" sz="2200" dirty="0"/>
              <a:t>* مراحل النمو والثبيت: عندما لا يتم اشباع حاجات الطفل في مراحل النمو( الفمية، الشرجية، </a:t>
            </a:r>
            <a:r>
              <a:rPr lang="ar-SA" sz="2200" dirty="0" err="1"/>
              <a:t>القضيبية</a:t>
            </a:r>
            <a:r>
              <a:rPr lang="ar-SA" sz="2200" dirty="0"/>
              <a:t>) فانه يثبت عند احدى المراحل وتنعكس على سلوكه فيما بعد</a:t>
            </a:r>
            <a:endParaRPr lang="ar-SA" sz="2200" dirty="0">
              <a:cs typeface="+mj-cs"/>
            </a:endParaRPr>
          </a:p>
        </p:txBody>
      </p:sp>
      <p:sp>
        <p:nvSpPr>
          <p:cNvPr id="4" name="Rectangle: Rounded Corners 3">
            <a:extLst>
              <a:ext uri="{FF2B5EF4-FFF2-40B4-BE49-F238E27FC236}">
                <a16:creationId xmlns:a16="http://schemas.microsoft.com/office/drawing/2014/main" id="{FF97844C-C734-4C54-AB36-6F3B802A4BB0}"/>
              </a:ext>
            </a:extLst>
          </p:cNvPr>
          <p:cNvSpPr/>
          <p:nvPr/>
        </p:nvSpPr>
        <p:spPr>
          <a:xfrm>
            <a:off x="3698171" y="138183"/>
            <a:ext cx="5037865"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Tree>
    <p:extLst>
      <p:ext uri="{BB962C8B-B14F-4D97-AF65-F5344CB8AC3E}">
        <p14:creationId xmlns:p14="http://schemas.microsoft.com/office/powerpoint/2010/main" val="2198922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1085864" y="1940288"/>
            <a:ext cx="10767392" cy="4236675"/>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endParaRPr lang="ar-SA" sz="2200" dirty="0">
              <a:cs typeface="+mj-cs"/>
            </a:endParaRPr>
          </a:p>
          <a:p>
            <a:pPr algn="r"/>
            <a:r>
              <a:rPr lang="ar-SA" sz="2400" b="1" u="sng" dirty="0">
                <a:cs typeface="+mj-cs"/>
              </a:rPr>
              <a:t>*الجانب التطبيقي للعلاج بالتحليل النفسي:</a:t>
            </a:r>
          </a:p>
          <a:p>
            <a:pPr algn="r"/>
            <a:r>
              <a:rPr lang="ar-SA" sz="2200" dirty="0">
                <a:cs typeface="+mj-cs"/>
              </a:rPr>
              <a:t>- تحويل ما بداخل اللاشعور للشعور</a:t>
            </a:r>
          </a:p>
          <a:p>
            <a:pPr algn="r"/>
            <a:r>
              <a:rPr lang="ar-SA" sz="2200" dirty="0">
                <a:cs typeface="+mj-cs"/>
              </a:rPr>
              <a:t>- تقوية الانا</a:t>
            </a:r>
          </a:p>
          <a:p>
            <a:pPr algn="r"/>
            <a:r>
              <a:rPr lang="ar-SA" sz="2200" dirty="0">
                <a:cs typeface="+mj-cs"/>
              </a:rPr>
              <a:t>- الدخول الى ماضي العميل حتى الوصول الى فهم الفرد </a:t>
            </a:r>
          </a:p>
          <a:p>
            <a:pPr algn="r"/>
            <a:r>
              <a:rPr lang="ar-SA" sz="2200" dirty="0">
                <a:cs typeface="+mj-cs"/>
              </a:rPr>
              <a:t>- استبصار العميل في سلوكياته</a:t>
            </a:r>
          </a:p>
          <a:p>
            <a:pPr algn="r"/>
            <a:r>
              <a:rPr lang="ar-SA" sz="2200" dirty="0">
                <a:cs typeface="+mj-cs"/>
              </a:rPr>
              <a:t>- دور المعالج: حيادي او ليس له وجهة نظر، تأسيس علاقة عمل ثم الاستماع، التعلم، التفسير المناسب</a:t>
            </a:r>
          </a:p>
          <a:p>
            <a:pPr algn="r"/>
            <a:r>
              <a:rPr lang="ar-SA" sz="2200" dirty="0">
                <a:cs typeface="+mj-cs"/>
              </a:rPr>
              <a:t>- البدء بأسلوب التداعي الحر (القاعدة الأساسية)</a:t>
            </a:r>
          </a:p>
          <a:p>
            <a:pPr algn="r"/>
            <a:r>
              <a:rPr lang="ar-SA" sz="2200" dirty="0">
                <a:cs typeface="+mj-cs"/>
              </a:rPr>
              <a:t> - الحديث هو جوهر العلاج </a:t>
            </a:r>
          </a:p>
          <a:p>
            <a:pPr algn="r"/>
            <a:r>
              <a:rPr lang="ar-SA" sz="2200" dirty="0">
                <a:cs typeface="+mj-cs"/>
              </a:rPr>
              <a:t>- لا تغيير في أسلوب الحياة اثناء العلاج (على الاغلب)</a:t>
            </a:r>
          </a:p>
          <a:p>
            <a:pPr algn="r"/>
            <a:endParaRPr lang="ar-SA" sz="2200" dirty="0">
              <a:cs typeface="+mj-cs"/>
            </a:endParaRPr>
          </a:p>
          <a:p>
            <a:pPr algn="r"/>
            <a:r>
              <a:rPr lang="ar-SA" sz="2200" dirty="0">
                <a:cs typeface="+mj-cs"/>
              </a:rPr>
              <a:t> </a:t>
            </a:r>
          </a:p>
          <a:p>
            <a:pPr algn="r"/>
            <a:endParaRPr lang="ar-SA" sz="2200" dirty="0">
              <a:cs typeface="+mj-cs"/>
            </a:endParaRPr>
          </a:p>
        </p:txBody>
      </p:sp>
      <p:sp>
        <p:nvSpPr>
          <p:cNvPr id="4" name="Rectangle: Rounded Corners 3">
            <a:extLst>
              <a:ext uri="{FF2B5EF4-FFF2-40B4-BE49-F238E27FC236}">
                <a16:creationId xmlns:a16="http://schemas.microsoft.com/office/drawing/2014/main" id="{2D5C2FBB-7E4F-4FBA-B491-6D4B431FB607}"/>
              </a:ext>
            </a:extLst>
          </p:cNvPr>
          <p:cNvSpPr/>
          <p:nvPr/>
        </p:nvSpPr>
        <p:spPr>
          <a:xfrm>
            <a:off x="3698171" y="138183"/>
            <a:ext cx="5037865"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endParaRPr lang="en-GB" sz="2800" dirty="0">
              <a:cs typeface="+mj-cs"/>
            </a:endParaRPr>
          </a:p>
        </p:txBody>
      </p:sp>
    </p:spTree>
    <p:extLst>
      <p:ext uri="{BB962C8B-B14F-4D97-AF65-F5344CB8AC3E}">
        <p14:creationId xmlns:p14="http://schemas.microsoft.com/office/powerpoint/2010/main" val="4163261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8136836" y="2301987"/>
            <a:ext cx="2362200" cy="961939"/>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التداعي الحر </a:t>
            </a:r>
          </a:p>
        </p:txBody>
      </p:sp>
      <p:sp>
        <p:nvSpPr>
          <p:cNvPr id="7" name="Rectangle 6">
            <a:extLst>
              <a:ext uri="{FF2B5EF4-FFF2-40B4-BE49-F238E27FC236}">
                <a16:creationId xmlns:a16="http://schemas.microsoft.com/office/drawing/2014/main" id="{C3472F67-BC89-4591-AFB1-BA994E69C079}"/>
              </a:ext>
            </a:extLst>
          </p:cNvPr>
          <p:cNvSpPr/>
          <p:nvPr/>
        </p:nvSpPr>
        <p:spPr>
          <a:xfrm>
            <a:off x="1321904" y="3429000"/>
            <a:ext cx="2362200" cy="961939"/>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تحليل وتفسير التحويل </a:t>
            </a:r>
          </a:p>
        </p:txBody>
      </p:sp>
      <p:sp>
        <p:nvSpPr>
          <p:cNvPr id="8" name="Rectangle 7">
            <a:extLst>
              <a:ext uri="{FF2B5EF4-FFF2-40B4-BE49-F238E27FC236}">
                <a16:creationId xmlns:a16="http://schemas.microsoft.com/office/drawing/2014/main" id="{2155A0CF-97A0-49A0-A3D2-248E8E4574CE}"/>
              </a:ext>
            </a:extLst>
          </p:cNvPr>
          <p:cNvSpPr/>
          <p:nvPr/>
        </p:nvSpPr>
        <p:spPr>
          <a:xfrm>
            <a:off x="4729370" y="4695159"/>
            <a:ext cx="2362200" cy="961939"/>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تحليل وتفسير المقاومة</a:t>
            </a:r>
          </a:p>
        </p:txBody>
      </p:sp>
      <p:sp>
        <p:nvSpPr>
          <p:cNvPr id="9" name="Rectangle 8">
            <a:extLst>
              <a:ext uri="{FF2B5EF4-FFF2-40B4-BE49-F238E27FC236}">
                <a16:creationId xmlns:a16="http://schemas.microsoft.com/office/drawing/2014/main" id="{BB91B7C4-1DD8-4B11-AEE3-CAADD594B1DA}"/>
              </a:ext>
            </a:extLst>
          </p:cNvPr>
          <p:cNvSpPr/>
          <p:nvPr/>
        </p:nvSpPr>
        <p:spPr>
          <a:xfrm>
            <a:off x="8136836" y="4214190"/>
            <a:ext cx="2362200" cy="961939"/>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تحليل الاحلام </a:t>
            </a:r>
          </a:p>
        </p:txBody>
      </p:sp>
      <p:sp>
        <p:nvSpPr>
          <p:cNvPr id="10" name="Rectangle 9">
            <a:extLst>
              <a:ext uri="{FF2B5EF4-FFF2-40B4-BE49-F238E27FC236}">
                <a16:creationId xmlns:a16="http://schemas.microsoft.com/office/drawing/2014/main" id="{9C5CFF52-DA0D-4E44-8443-BBCCB4EEAC90}"/>
              </a:ext>
            </a:extLst>
          </p:cNvPr>
          <p:cNvSpPr/>
          <p:nvPr/>
        </p:nvSpPr>
        <p:spPr>
          <a:xfrm>
            <a:off x="4729370" y="2301987"/>
            <a:ext cx="2362200" cy="961939"/>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التفسير</a:t>
            </a:r>
          </a:p>
        </p:txBody>
      </p:sp>
      <p:sp>
        <p:nvSpPr>
          <p:cNvPr id="11" name="Rectangle: Rounded Corners 10">
            <a:extLst>
              <a:ext uri="{FF2B5EF4-FFF2-40B4-BE49-F238E27FC236}">
                <a16:creationId xmlns:a16="http://schemas.microsoft.com/office/drawing/2014/main" id="{9A388C31-31EC-445F-8C1F-9716D724067E}"/>
              </a:ext>
            </a:extLst>
          </p:cNvPr>
          <p:cNvSpPr/>
          <p:nvPr/>
        </p:nvSpPr>
        <p:spPr>
          <a:xfrm>
            <a:off x="3698171" y="138183"/>
            <a:ext cx="5037865" cy="13670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u="sng" dirty="0">
                <a:cs typeface="+mj-cs"/>
              </a:rPr>
              <a:t>Psychoanalytic Therapy</a:t>
            </a:r>
            <a:endParaRPr lang="ar-SA" sz="2800" b="1" u="sng" dirty="0">
              <a:cs typeface="+mj-cs"/>
            </a:endParaRPr>
          </a:p>
          <a:p>
            <a:pPr algn="ctr"/>
            <a:r>
              <a:rPr lang="ar-SA" sz="2800" b="1" u="sng" dirty="0">
                <a:cs typeface="+mj-cs"/>
              </a:rPr>
              <a:t>العلاج بالتحليل النفسي</a:t>
            </a:r>
          </a:p>
        </p:txBody>
      </p:sp>
    </p:spTree>
    <p:extLst>
      <p:ext uri="{BB962C8B-B14F-4D97-AF65-F5344CB8AC3E}">
        <p14:creationId xmlns:p14="http://schemas.microsoft.com/office/powerpoint/2010/main" val="28624375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1255</Words>
  <Application>Microsoft Office PowerPoint</Application>
  <PresentationFormat>Widescreen</PresentationFormat>
  <Paragraphs>164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wf_segoe-ui_normal</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dc:title>
  <dc:creator>modi alsubaie</dc:creator>
  <cp:lastModifiedBy>modi alsubaie</cp:lastModifiedBy>
  <cp:revision>182</cp:revision>
  <dcterms:created xsi:type="dcterms:W3CDTF">2018-08-14T17:01:13Z</dcterms:created>
  <dcterms:modified xsi:type="dcterms:W3CDTF">2019-02-10T19:54:04Z</dcterms:modified>
</cp:coreProperties>
</file>