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71" r:id="rId2"/>
    <p:sldId id="272" r:id="rId3"/>
    <p:sldId id="28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66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B2E20-DC58-4C99-BC0C-1072A67A695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0B20-92B6-4EE7-8CA7-101BEF456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3795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binmuhaysin@ksu.edu.sa" TargetMode="External"/><Relationship Id="rId2" Type="http://schemas.openxmlformats.org/officeDocument/2006/relationships/hyperlink" Target="http://fac.ksu.edu.sa/dbinmuhaysen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.ksu.edu.sa/alaalsaleh/home" TargetMode="External"/><Relationship Id="rId2" Type="http://schemas.openxmlformats.org/officeDocument/2006/relationships/hyperlink" Target="mailto:alaalsaleh@ksu.edu.s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4814912" cy="1895336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المحاضرة التعريفية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9" y="335743"/>
            <a:ext cx="1145506" cy="1260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8144" y="458261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جامعة الملك سعود</a:t>
            </a:r>
          </a:p>
          <a:p>
            <a:pPr algn="r"/>
            <a:r>
              <a:rPr lang="ar-SA" sz="2000" b="1" dirty="0" smtClean="0"/>
              <a:t>كلية الحقوق و العلوم السياسية</a:t>
            </a:r>
          </a:p>
          <a:p>
            <a:pPr algn="r"/>
            <a:r>
              <a:rPr lang="ar-SA" sz="2000" b="1" dirty="0" smtClean="0"/>
              <a:t> القانون العام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xmlns="" val="16521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114800" cy="504056"/>
          </a:xfrm>
        </p:spPr>
        <p:txBody>
          <a:bodyPr>
            <a:normAutofit fontScale="90000"/>
          </a:bodyPr>
          <a:lstStyle/>
          <a:p>
            <a:r>
              <a:rPr lang="ar-SA" sz="2800" dirty="0">
                <a:solidFill>
                  <a:schemeClr val="bg1"/>
                </a:solidFill>
              </a:rPr>
              <a:t>المهارات </a:t>
            </a:r>
            <a:r>
              <a:rPr lang="ar-SA" sz="2800" dirty="0" smtClean="0">
                <a:solidFill>
                  <a:schemeClr val="bg1"/>
                </a:solidFill>
              </a:rPr>
              <a:t>المكتسبة من المقرر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4218801"/>
              </p:ext>
            </p:extLst>
          </p:nvPr>
        </p:nvGraphicFramePr>
        <p:xfrm>
          <a:off x="5471" y="748014"/>
          <a:ext cx="9112665" cy="6109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42"/>
                <a:gridCol w="1453654"/>
                <a:gridCol w="1979960"/>
                <a:gridCol w="2493324"/>
                <a:gridCol w="1185385"/>
              </a:tblGrid>
              <a:tr h="341969"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العددية </a:t>
                      </a:r>
                    </a:p>
                    <a:p>
                      <a:pPr algn="ctr"/>
                      <a:r>
                        <a:rPr lang="ar-SA" dirty="0" smtClean="0"/>
                        <a:t>( الكمية)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الشخصية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الإدراكية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المعرفية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اسم المهارة</a:t>
                      </a:r>
                      <a:endParaRPr lang="en-GB" sz="1600" dirty="0"/>
                    </a:p>
                  </a:txBody>
                  <a:tcPr anchor="ctr"/>
                </a:tc>
              </a:tr>
              <a:tr h="373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الوصف</a:t>
                      </a:r>
                      <a:endParaRPr lang="en-GB" dirty="0"/>
                    </a:p>
                  </a:txBody>
                  <a:tcPr anchor="ctr"/>
                </a:tc>
              </a:tr>
              <a:tr h="2784271">
                <a:tc>
                  <a:txBody>
                    <a:bodyPr/>
                    <a:lstStyle/>
                    <a:p>
                      <a:pPr algn="r"/>
                      <a:r>
                        <a:rPr lang="ar-SA" sz="1400" baseline="0" dirty="0" smtClean="0"/>
                        <a:t>-القدرة على البحث في الإنترنت عن أحكام القضاء الدول على شبكة المعلومات الدولية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-القدرة على تقديم الاستشارات القانونية لمختلف جهات الدولة 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-</a:t>
                      </a:r>
                      <a:r>
                        <a:rPr lang="ar-SA" sz="1600" dirty="0" smtClean="0"/>
                        <a:t>إنجاز العمل في مجموعات لتنفيذ </a:t>
                      </a:r>
                    </a:p>
                    <a:p>
                      <a:pPr algn="r"/>
                      <a:r>
                        <a:rPr lang="ar-SA" sz="1600" dirty="0" smtClean="0"/>
                        <a:t>تطبيقات معينة</a:t>
                      </a:r>
                    </a:p>
                    <a:p>
                      <a:pPr algn="r"/>
                      <a:r>
                        <a:rPr lang="ar-SA" sz="1600" dirty="0" smtClean="0"/>
                        <a:t>-القدرة على العمل بصفة منفردة</a:t>
                      </a:r>
                    </a:p>
                    <a:p>
                      <a:pPr algn="r"/>
                      <a:r>
                        <a:rPr lang="ar-SA" sz="1600" dirty="0" smtClean="0"/>
                        <a:t>-القدرة</a:t>
                      </a:r>
                      <a:r>
                        <a:rPr lang="ar-SA" sz="1600" baseline="0" dirty="0" smtClean="0"/>
                        <a:t> على الاندماج و التفاعل مع المناقشات </a:t>
                      </a:r>
                      <a:r>
                        <a:rPr lang="ar-SA" baseline="0" dirty="0" smtClean="0"/>
                        <a:t>.</a:t>
                      </a:r>
                      <a:r>
                        <a:rPr lang="ar-SA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-يحدد القواعد القانونية الدولية واجبة التطبيق على نزاع دولي معين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-يفسر القواعد القانونية الدولية و يطوعها لصالح وجهة النظر التي يتبناها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-يحلل أسباب تحمل أشخاص القانون الدولي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للمسئولية الدولية 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-يفرق بين أنواع المنظمات الدولية المختلفة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-يطبق القواعد القانونية الدولية على المنازعات الدولية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-تحديد</a:t>
                      </a:r>
                      <a:r>
                        <a:rPr lang="ar-SA" sz="1400" baseline="0" dirty="0" smtClean="0"/>
                        <a:t> مصادر القانون الدولي العام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-فهم دور كل مصدر في تكون القانون الدولي العام .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-وصف المشكلات العملية الذي يثيرها تطبيق قواعد القانون الدولي العام سواء على المستوى الدولي أو الداخلي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-معرفة شروط و آثار المسئولية الدولية و دعوى الحماية الدبلوماسية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-المقارنة بين المنظمات الدولية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-معرفة حدود ما تتمتع به كل منظمة دولية من شخصية قانونية دولية أو داخلية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-فهم الجوانب القانونية للعلاقات الدبلوماسية و القنصلية </a:t>
                      </a:r>
                      <a:r>
                        <a:rPr lang="ar-SA" sz="1600" baseline="0" dirty="0" smtClean="0"/>
                        <a:t>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ما</a:t>
                      </a:r>
                      <a:r>
                        <a:rPr lang="ar-SA" baseline="0" dirty="0" smtClean="0"/>
                        <a:t> يجب تطويره</a:t>
                      </a:r>
                      <a:endParaRPr lang="en-GB" dirty="0"/>
                    </a:p>
                  </a:txBody>
                  <a:tcPr anchor="ctr"/>
                </a:tc>
              </a:tr>
              <a:tr h="1524022"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 الشرح من خلال المحاضرات</a:t>
                      </a:r>
                    </a:p>
                    <a:p>
                      <a:pPr algn="r"/>
                      <a:r>
                        <a:rPr lang="ar-SA" sz="1600" dirty="0" smtClean="0"/>
                        <a:t> التطبيقات العملية</a:t>
                      </a:r>
                    </a:p>
                    <a:p>
                      <a:pPr algn="r"/>
                      <a:r>
                        <a:rPr lang="ar-SA" sz="1600" dirty="0" smtClean="0"/>
                        <a:t>إعطاء</a:t>
                      </a:r>
                      <a:r>
                        <a:rPr lang="ar-SA" sz="1600" baseline="0" dirty="0" smtClean="0"/>
                        <a:t> تكاليف و واجبات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تكليف</a:t>
                      </a:r>
                      <a:r>
                        <a:rPr lang="ar-SA" baseline="0" dirty="0" smtClean="0"/>
                        <a:t> فردي</a:t>
                      </a:r>
                    </a:p>
                    <a:p>
                      <a:pPr algn="r"/>
                      <a:r>
                        <a:rPr lang="ar-SA" baseline="0" dirty="0" smtClean="0"/>
                        <a:t>تكبيف جماعي</a:t>
                      </a:r>
                    </a:p>
                    <a:p>
                      <a:pPr algn="r"/>
                      <a:r>
                        <a:rPr lang="ar-SA" baseline="0" dirty="0" smtClean="0"/>
                        <a:t>مناقشة جماعية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المحاضرات</a:t>
                      </a:r>
                    </a:p>
                    <a:p>
                      <a:pPr algn="r"/>
                      <a:r>
                        <a:rPr lang="ar-SA" sz="1400" dirty="0" smtClean="0"/>
                        <a:t>المناقشات</a:t>
                      </a:r>
                    </a:p>
                    <a:p>
                      <a:pPr algn="r"/>
                      <a:r>
                        <a:rPr lang="ar-SA" sz="1400" dirty="0" smtClean="0"/>
                        <a:t>التطبيق على القضايا الدولية </a:t>
                      </a:r>
                    </a:p>
                    <a:p>
                      <a:pPr algn="r"/>
                      <a:r>
                        <a:rPr lang="ar-SA" sz="1400" dirty="0" smtClean="0"/>
                        <a:t>قراءة نصوص المعاهدات و</a:t>
                      </a:r>
                      <a:r>
                        <a:rPr lang="ar-SA" sz="1400" baseline="0" dirty="0" smtClean="0"/>
                        <a:t> القرارات الدولية و تحليلها و استنباط الأحكام القانونية الدولية منها 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المحاضرة و العرض</a:t>
                      </a:r>
                    </a:p>
                    <a:p>
                      <a:pPr algn="r"/>
                      <a:r>
                        <a:rPr lang="ar-SA" dirty="0" smtClean="0"/>
                        <a:t>المناقشات</a:t>
                      </a:r>
                    </a:p>
                    <a:p>
                      <a:pPr algn="r"/>
                      <a:r>
                        <a:rPr lang="ar-SA" dirty="0" smtClean="0"/>
                        <a:t>طرح</a:t>
                      </a:r>
                      <a:r>
                        <a:rPr lang="ar-SA" baseline="0" dirty="0" smtClean="0"/>
                        <a:t> قضايا دولية مع التركيز على المعاصر منها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استراتيجية التطوير </a:t>
                      </a:r>
                      <a:endParaRPr lang="en-GB" dirty="0"/>
                    </a:p>
                  </a:txBody>
                  <a:tcPr anchor="ctr"/>
                </a:tc>
              </a:tr>
              <a:tr h="881336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تقويم التمارين</a:t>
                      </a:r>
                    </a:p>
                    <a:p>
                      <a:pPr algn="r"/>
                      <a:r>
                        <a:rPr lang="ar-SA" dirty="0" smtClean="0"/>
                        <a:t>تقويم التكاليف و      الواجبات</a:t>
                      </a:r>
                      <a:r>
                        <a:rPr lang="ar-SA" baseline="0" dirty="0" smtClean="0"/>
                        <a:t> بشكل دوري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تقويم الاعمال الجماعية</a:t>
                      </a:r>
                      <a:r>
                        <a:rPr lang="ar-SA" sz="1600" baseline="0" dirty="0" smtClean="0"/>
                        <a:t> و الفردية بشكل دوري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التطبيقات العملية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الاختبارات التحريرية</a:t>
                      </a:r>
                    </a:p>
                    <a:p>
                      <a:pPr algn="r"/>
                      <a:r>
                        <a:rPr lang="ar-SA" dirty="0" smtClean="0"/>
                        <a:t>الاسئلة</a:t>
                      </a:r>
                      <a:r>
                        <a:rPr lang="ar-SA" baseline="0" dirty="0" smtClean="0"/>
                        <a:t> الشفوية المباشرة</a:t>
                      </a:r>
                    </a:p>
                    <a:p>
                      <a:pPr algn="r"/>
                      <a:r>
                        <a:rPr lang="ar-SA" baseline="0" dirty="0" smtClean="0"/>
                        <a:t>التطبيق على القضايا الدولية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طرق التقييم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69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أسلوب التقييم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4301" y="1771133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latin typeface="Arial"/>
                <a:cs typeface="Arial"/>
              </a:rPr>
              <a:t> </a:t>
            </a:r>
          </a:p>
          <a:p>
            <a:pPr algn="r"/>
            <a:r>
              <a:rPr lang="ar-SA" sz="2800" b="1" dirty="0" smtClean="0">
                <a:latin typeface="Arial"/>
                <a:cs typeface="Arial"/>
              </a:rPr>
              <a:t> الاختبار الشهري الأول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الاختبار الشهري الثاني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اختبار قصير 5 درجات  </a:t>
            </a:r>
          </a:p>
          <a:p>
            <a:pPr algn="r"/>
            <a:r>
              <a:rPr lang="ar-SA" sz="2800" b="1" dirty="0" smtClean="0">
                <a:latin typeface="Arial"/>
              </a:rPr>
              <a:t> المشاركة 5 درجات</a:t>
            </a:r>
          </a:p>
          <a:p>
            <a:pPr algn="r"/>
            <a:r>
              <a:rPr lang="ar-SA" sz="2800" b="1" dirty="0" smtClean="0">
                <a:latin typeface="Arial"/>
              </a:rPr>
              <a:t> العرض 10 درجات</a:t>
            </a:r>
          </a:p>
          <a:p>
            <a:pPr algn="r"/>
            <a:r>
              <a:rPr lang="ar-SA" sz="2800" b="1" dirty="0" smtClean="0">
                <a:latin typeface="Arial"/>
              </a:rPr>
              <a:t> </a:t>
            </a:r>
            <a:r>
              <a:rPr lang="ar-SA" sz="2800" b="1" dirty="0" smtClean="0">
                <a:solidFill>
                  <a:srgbClr val="9BB9E9"/>
                </a:solidFill>
                <a:latin typeface="Arial"/>
              </a:rPr>
              <a:t>الاختبار النهائي  40 درجة</a:t>
            </a:r>
            <a:endParaRPr lang="en-GB" sz="2800" b="1" dirty="0" smtClean="0">
              <a:solidFill>
                <a:srgbClr val="9BB9E9"/>
              </a:solidFill>
            </a:endParaRPr>
          </a:p>
          <a:p>
            <a:pPr algn="r"/>
            <a:endParaRPr lang="en-GB" sz="2800" b="1" dirty="0"/>
          </a:p>
          <a:p>
            <a:pPr algn="r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241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63664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مصادر التعلم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79512" y="908721"/>
            <a:ext cx="8712968" cy="5760640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المرجع الأساسي :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د.الدين جيلاني أبو زيد ، الوسيط في القانون الدولي العام . 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المراجع الثانوية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 إبراهيم محمد العناني ، القانون الدولي العام ، دار النهضة العربية ، القاهرة ، 2005 .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. 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 محمد عمر آل مدني ، العلاقات الدبلوماسية للملكة العربية السعودية ، معهد الدراسات الدبلوماسية بوزارة الخارجية ، 1410 هـ .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المجلات القانونية :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المجلة المصرية للقانون الدولي التي تصدرها الجمعية المصرية للقانون الدولي .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المواقع الالكترونية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 </a:t>
            </a:r>
            <a:r>
              <a:rPr lang="en-GB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http://www.un.org 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منظمة الامم المتحدة  </a:t>
            </a:r>
          </a:p>
          <a:p>
            <a:pPr algn="r"/>
            <a:r>
              <a:rPr lang="en-GB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http://www.gcc-sg.org/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مجلس التعاون لدول الخليج العربي </a:t>
            </a:r>
          </a:p>
          <a:p>
            <a:pPr algn="r"/>
            <a:r>
              <a:rPr lang="en-GB" sz="2400" i="1" dirty="0"/>
              <a:t>www.lasportal.org/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جامعة الدول العربية   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الأنظمة و القوانين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اتفاقية فيينا للمعاهدات 1969 م</a:t>
            </a:r>
          </a:p>
        </p:txBody>
      </p:sp>
    </p:spTree>
    <p:extLst>
      <p:ext uri="{BB962C8B-B14F-4D97-AF65-F5344CB8AC3E}">
        <p14:creationId xmlns:p14="http://schemas.microsoft.com/office/powerpoint/2010/main" xmlns="" val="14382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عامة في المحاضرة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الالتزام بالحضور على وقت المحاضرة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تجنب الأحاديث الجانبية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احترام الرأي الآخر .</a:t>
            </a:r>
          </a:p>
          <a:p>
            <a:pPr algn="r"/>
            <a:r>
              <a:rPr lang="ar-SA" sz="3200" b="1" dirty="0">
                <a:solidFill>
                  <a:schemeClr val="bg1"/>
                </a:solidFill>
                <a:ea typeface="Traditional Arabic"/>
                <a:cs typeface="Traditional Arabic"/>
              </a:rPr>
              <a:t>6- عند إرسال أي ايميل يجب إرساله </a:t>
            </a:r>
            <a:r>
              <a:rPr lang="ar-SA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من الايميل الجامعي</a:t>
            </a:r>
            <a:r>
              <a:rPr lang="ar-SA" sz="3200" b="1" dirty="0">
                <a:solidFill>
                  <a:srgbClr val="FF0000"/>
                </a:solidFill>
                <a:ea typeface="Traditional Arabic"/>
                <a:cs typeface="Traditional Arabic"/>
              </a:rPr>
              <a:t> </a:t>
            </a:r>
            <a:r>
              <a:rPr lang="ar-SA" sz="3200" b="1" dirty="0">
                <a:solidFill>
                  <a:schemeClr val="bg1"/>
                </a:solidFill>
                <a:ea typeface="Traditional Arabic"/>
                <a:cs typeface="Traditional Arabic"/>
              </a:rPr>
              <a:t>الخاص بالطالبة ولن يتم استقبال أي ايميلات من عناوين خاصة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الاختبارات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ملاحظة </a:t>
            </a:r>
            <a:r>
              <a:rPr lang="ar-SA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هامة </a:t>
            </a:r>
            <a:r>
              <a:rPr lang="ar-SA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:</a:t>
            </a:r>
          </a:p>
          <a:p>
            <a:pPr algn="r" rtl="1"/>
            <a:r>
              <a:rPr lang="ar-SA" sz="4400" b="1" dirty="0">
                <a:solidFill>
                  <a:srgbClr val="FF0000"/>
                </a:solidFill>
                <a:ea typeface="Traditional Arabic"/>
                <a:cs typeface="Traditional Arabic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ea typeface="Traditional Arabic"/>
                <a:cs typeface="Traditional Arabic"/>
              </a:rPr>
              <a:t>في حالة عدم حضور الاختبار الفصلي و الرغبة في الاختبار البديل يجب مراعاة الآتي :</a:t>
            </a:r>
            <a:endParaRPr lang="ar-SA" sz="2800" b="1" dirty="0" smtClean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إحضار عذر الغياب و تقديمه للأخصائية الاجتماعية للنظر في مدى استحقاق الطالبة للبديل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الاختبار البديل لايكون في نفس مستوى الاختبار الاول ( أكثر صعوبة)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تزيد الجزئية المختبر فيها في الاختبار البديل</a:t>
            </a:r>
          </a:p>
        </p:txBody>
      </p:sp>
    </p:spTree>
    <p:extLst>
      <p:ext uri="{BB962C8B-B14F-4D97-AF65-F5344CB8AC3E}">
        <p14:creationId xmlns:p14="http://schemas.microsoft.com/office/powerpoint/2010/main" xmlns="" val="28987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مواعيد  هامة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4301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 smtClean="0">
                <a:latin typeface="Arial"/>
                <a:cs typeface="Arial"/>
              </a:rPr>
              <a:t> </a:t>
            </a:r>
          </a:p>
          <a:p>
            <a:pPr algn="r" rtl="1"/>
            <a:endParaRPr lang="ar-SA" sz="28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solidFill>
                  <a:srgbClr val="00FFFF"/>
                </a:solidFill>
                <a:latin typeface="Arial"/>
                <a:cs typeface="Arial"/>
              </a:rPr>
              <a:t> ░▒▓▐الاختبار الشهري الأول           الأحد 1438/2/6</a:t>
            </a: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ial"/>
                <a:cs typeface="Arial"/>
              </a:rPr>
              <a:t> 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ar-SA" sz="2800" b="1" dirty="0" smtClean="0">
                <a:solidFill>
                  <a:srgbClr val="66FF66"/>
                </a:solidFill>
                <a:latin typeface="Arial"/>
              </a:rPr>
              <a:t>░▒▓▐الاختبار الشهري الثاني           الخميس 1438/3/2</a:t>
            </a:r>
          </a:p>
          <a:p>
            <a:pPr algn="r" rtl="1"/>
            <a:endParaRPr lang="ar-SA" sz="2800" b="1" dirty="0" smtClean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  <a:p>
            <a:pPr algn="r" rtl="1"/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7545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خزانة التوفير للكتاب المستعمل</a:t>
            </a:r>
          </a:p>
          <a:p>
            <a:endParaRPr lang="ar-SA" dirty="0" smtClean="0"/>
          </a:p>
          <a:p>
            <a:r>
              <a:rPr lang="ar-SA" dirty="0" smtClean="0"/>
              <a:t>4935319</a:t>
            </a:r>
          </a:p>
          <a:p>
            <a:endParaRPr lang="ar-SA" dirty="0" smtClean="0"/>
          </a:p>
          <a:p>
            <a:r>
              <a:rPr lang="ar-SA" dirty="0" smtClean="0"/>
              <a:t>4287140</a:t>
            </a:r>
          </a:p>
          <a:p>
            <a:endParaRPr lang="ar-SA" dirty="0" smtClean="0"/>
          </a:p>
          <a:p>
            <a:r>
              <a:rPr lang="ar-SA" dirty="0" smtClean="0"/>
              <a:t>2984848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عناوين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2003480"/>
            <a:ext cx="8229600" cy="40751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b="1" dirty="0" smtClean="0">
              <a:solidFill>
                <a:schemeClr val="bg1"/>
              </a:solidFill>
              <a:cs typeface="+mj-cs"/>
            </a:endParaRPr>
          </a:p>
          <a:p>
            <a:pPr marL="0" indent="0" algn="r">
              <a:buNone/>
            </a:pPr>
            <a:endParaRPr lang="ar-SA" b="1" dirty="0" smtClean="0">
              <a:solidFill>
                <a:schemeClr val="bg1"/>
              </a:solidFill>
              <a:cs typeface="+mj-cs"/>
            </a:endParaRPr>
          </a:p>
          <a:p>
            <a:pPr marL="0" indent="0" algn="r">
              <a:buNone/>
            </a:pPr>
            <a:r>
              <a:rPr lang="ar-SA" b="1" dirty="0" smtClean="0">
                <a:solidFill>
                  <a:schemeClr val="bg1"/>
                </a:solidFill>
                <a:cs typeface="+mj-cs"/>
              </a:rPr>
              <a:t>الاسم </a:t>
            </a:r>
            <a:r>
              <a:rPr lang="ar-SA" b="1" dirty="0" smtClean="0">
                <a:solidFill>
                  <a:schemeClr val="bg1"/>
                </a:solidFill>
                <a:cs typeface="+mj-cs"/>
              </a:rPr>
              <a:t>: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دانيا </a:t>
            </a:r>
            <a:r>
              <a:rPr lang="ar-SA" dirty="0" err="1" smtClean="0">
                <a:solidFill>
                  <a:schemeClr val="bg1"/>
                </a:solidFill>
                <a:cs typeface="+mj-cs"/>
              </a:rPr>
              <a:t>المحيسن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 </a:t>
            </a:r>
          </a:p>
          <a:p>
            <a:pPr marL="0" indent="0" algn="r">
              <a:buNone/>
            </a:pPr>
            <a:r>
              <a:rPr lang="ar-SA" b="1" dirty="0" smtClean="0">
                <a:solidFill>
                  <a:schemeClr val="bg1"/>
                </a:solidFill>
                <a:cs typeface="+mj-cs"/>
              </a:rPr>
              <a:t>القسم :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القانون العام 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cs typeface="+mj-cs"/>
              </a:rPr>
              <a:t>الساعات المكتبية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:</a:t>
            </a:r>
            <a:r>
              <a:rPr lang="ar-SA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الأحد ، الثلاثاء , الخميس (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9-10)</a:t>
            </a:r>
            <a:endParaRPr lang="ar-SA" dirty="0" smtClean="0">
              <a:solidFill>
                <a:srgbClr val="92D050"/>
              </a:solidFill>
              <a:cs typeface="+mj-cs"/>
            </a:endParaRPr>
          </a:p>
          <a:p>
            <a:pPr marL="0" indent="0" algn="r">
              <a:buNone/>
            </a:pPr>
            <a:r>
              <a:rPr lang="ar-SA" b="1" dirty="0" smtClean="0">
                <a:solidFill>
                  <a:schemeClr val="bg1"/>
                </a:solidFill>
                <a:cs typeface="+mj-cs"/>
              </a:rPr>
              <a:t>عنوان المكتب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: مبنى كلية الحقوق - الدور الثاني - مكتب رقم 2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cs typeface="+mj-cs"/>
                <a:hlinkClick r:id="rId2"/>
              </a:rPr>
              <a:t>http</a:t>
            </a:r>
            <a:r>
              <a:rPr lang="en-US" dirty="0" smtClean="0">
                <a:solidFill>
                  <a:schemeClr val="bg1"/>
                </a:solidFill>
                <a:cs typeface="+mj-cs"/>
                <a:hlinkClick r:id="rId2"/>
              </a:rPr>
              <a:t>://</a:t>
            </a:r>
            <a:r>
              <a:rPr lang="en-US" dirty="0" smtClean="0">
                <a:solidFill>
                  <a:schemeClr val="bg1"/>
                </a:solidFill>
                <a:cs typeface="+mj-cs"/>
                <a:hlinkClick r:id="rId2"/>
              </a:rPr>
              <a:t>fac.ksu.edu.sa/dbinmuhaysen/home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الموقع الالكتروني: </a:t>
            </a:r>
            <a:endParaRPr lang="ar-SA" dirty="0" smtClean="0">
              <a:solidFill>
                <a:schemeClr val="bg1"/>
              </a:solidFill>
              <a:cs typeface="+mj-cs"/>
            </a:endParaRPr>
          </a:p>
          <a:p>
            <a:pPr marL="0" indent="0" algn="r">
              <a:buNone/>
            </a:pPr>
            <a:r>
              <a:rPr lang="en-US" dirty="0" err="1" smtClean="0">
                <a:solidFill>
                  <a:schemeClr val="bg1"/>
                </a:solidFill>
                <a:cs typeface="+mj-cs"/>
                <a:hlinkClick r:id="rId3"/>
              </a:rPr>
              <a:t>dbinmuhaysin</a:t>
            </a:r>
            <a:r>
              <a:rPr lang="en-GB" dirty="0" smtClean="0">
                <a:solidFill>
                  <a:schemeClr val="bg1"/>
                </a:solidFill>
                <a:cs typeface="+mj-cs"/>
                <a:hlinkClick r:id="rId3"/>
              </a:rPr>
              <a:t>@</a:t>
            </a:r>
            <a:r>
              <a:rPr lang="en-GB" dirty="0" err="1" smtClean="0">
                <a:solidFill>
                  <a:schemeClr val="bg1"/>
                </a:solidFill>
                <a:cs typeface="+mj-cs"/>
                <a:hlinkClick r:id="rId3"/>
              </a:rPr>
              <a:t>ksu.edu.sa</a:t>
            </a:r>
            <a:r>
              <a:rPr lang="en-GB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GB" b="1" dirty="0" smtClean="0">
                <a:solidFill>
                  <a:schemeClr val="bg1"/>
                </a:solidFill>
                <a:cs typeface="+mj-cs"/>
              </a:rPr>
              <a:t>:</a:t>
            </a:r>
            <a:r>
              <a:rPr lang="ar-SA" b="1" dirty="0" smtClean="0">
                <a:solidFill>
                  <a:schemeClr val="bg1"/>
                </a:solidFill>
                <a:cs typeface="+mj-cs"/>
              </a:rPr>
              <a:t> البريد الالكتروني </a:t>
            </a:r>
            <a:endParaRPr lang="en-GB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980728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بأستاذة المادة                 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6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>
          <a:solidFill>
            <a:schemeClr val="tx1"/>
          </a:solidFill>
        </p:spPr>
        <p:txBody>
          <a:bodyPr/>
          <a:lstStyle/>
          <a:p>
            <a:pPr algn="r"/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dirty="0" smtClean="0">
                <a:solidFill>
                  <a:schemeClr val="bg1"/>
                </a:solidFill>
                <a:cs typeface="+mj-cs"/>
              </a:rPr>
              <a:t>الاسم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: </a:t>
            </a:r>
            <a:r>
              <a:rPr lang="ar-SA" dirty="0" err="1" smtClean="0">
                <a:solidFill>
                  <a:schemeClr val="bg1"/>
                </a:solidFill>
                <a:cs typeface="+mj-cs"/>
              </a:rPr>
              <a:t>أ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.آلاء الصالح</a:t>
            </a:r>
          </a:p>
          <a:p>
            <a:pPr algn="r"/>
            <a:r>
              <a:rPr lang="ar-SA" dirty="0" smtClean="0">
                <a:solidFill>
                  <a:schemeClr val="bg1"/>
                </a:solidFill>
                <a:cs typeface="+mj-cs"/>
              </a:rPr>
              <a:t>القسم : القانون العام </a:t>
            </a:r>
          </a:p>
          <a:p>
            <a:pPr algn="r"/>
            <a:r>
              <a:rPr lang="ar-SA" dirty="0" smtClean="0">
                <a:solidFill>
                  <a:schemeClr val="bg1"/>
                </a:solidFill>
                <a:cs typeface="+mj-cs"/>
              </a:rPr>
              <a:t>عنوان المكتب : مبنى كلية الحقوق - الدور الثاني</a:t>
            </a:r>
          </a:p>
          <a:p>
            <a:pPr algn="r"/>
            <a:r>
              <a:rPr lang="ar-SA" dirty="0" smtClean="0">
                <a:solidFill>
                  <a:schemeClr val="bg1"/>
                </a:solidFill>
                <a:cs typeface="+mj-cs"/>
              </a:rPr>
              <a:t>هاتف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المكتب: 114354400  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hlinkClick r:id="rId2"/>
              </a:rPr>
              <a:t>alaalsaleh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@</a:t>
            </a:r>
            <a:r>
              <a:rPr lang="en-GB" dirty="0" err="1" smtClean="0">
                <a:solidFill>
                  <a:schemeClr val="bg1"/>
                </a:solidFill>
                <a:hlinkClick r:id="rId2"/>
              </a:rPr>
              <a:t>ksu.edu.sa</a:t>
            </a:r>
            <a:r>
              <a:rPr lang="en-GB" dirty="0" smtClean="0">
                <a:solidFill>
                  <a:schemeClr val="bg1"/>
                </a:solidFill>
              </a:rPr>
              <a:t> :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البريد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الالكتروني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cs typeface="+mj-cs"/>
                <a:hlinkClick r:id="rId3"/>
              </a:rPr>
              <a:t>http://</a:t>
            </a:r>
            <a:r>
              <a:rPr lang="en-US" dirty="0" smtClean="0">
                <a:solidFill>
                  <a:schemeClr val="bg1"/>
                </a:solidFill>
                <a:cs typeface="+mj-cs"/>
                <a:hlinkClick r:id="rId3"/>
              </a:rPr>
              <a:t>fac.ksu.edu.sa/alaalsaleh/home</a:t>
            </a:r>
            <a:r>
              <a:rPr lang="en-US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dirty="0" smtClean="0">
                <a:solidFill>
                  <a:schemeClr val="bg1"/>
                </a:solidFill>
                <a:cs typeface="+mj-cs"/>
              </a:rPr>
              <a:t>الموقع الالكتروني: </a:t>
            </a:r>
            <a:endParaRPr lang="ar-SA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بمساعدة الأستاذة</a:t>
            </a:r>
            <a:endParaRPr lang="ar-S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229600" cy="4075176"/>
          </a:xfrm>
        </p:spPr>
        <p:txBody>
          <a:bodyPr>
            <a:normAutofit fontScale="92500" lnSpcReduction="10000"/>
          </a:bodyPr>
          <a:lstStyle/>
          <a:p>
            <a:pPr algn="r"/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√عرض معلومات المقرر</a:t>
            </a:r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اهداف المقرر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مفردات المقرر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الخطة العامة للمقرر خلال الأسابيع الدراسية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المهارات المكتسبة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أسلوب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التقييم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مصادر التعلم </a:t>
            </a:r>
          </a:p>
          <a:p>
            <a:pPr algn="r"/>
            <a:r>
              <a:rPr lang="ar-SA" sz="2800" b="1" smtClean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قواعد داخل المحاضرة   </a:t>
            </a:r>
          </a:p>
          <a:p>
            <a:pPr marL="0" indent="0" algn="r">
              <a:buNone/>
            </a:pPr>
            <a:endParaRPr lang="ar-SA" sz="28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7784" y="980728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بالمقرر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4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معلومات المقرر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/>
              <a:t>اسم المقرر : القانون </a:t>
            </a:r>
            <a:r>
              <a:rPr lang="ar-SA" sz="2800" b="1" dirty="0" smtClean="0"/>
              <a:t>الدولي العام -1-</a:t>
            </a:r>
          </a:p>
          <a:p>
            <a:pPr algn="r"/>
            <a:r>
              <a:rPr lang="ar-SA" sz="2800" b="1" dirty="0" smtClean="0"/>
              <a:t>رمز المقرر : 135 حقق</a:t>
            </a:r>
          </a:p>
          <a:p>
            <a:pPr algn="r"/>
            <a:r>
              <a:rPr lang="ar-SA" sz="2800" b="1" dirty="0" smtClean="0"/>
              <a:t> </a:t>
            </a:r>
          </a:p>
          <a:p>
            <a:pPr algn="r"/>
            <a:r>
              <a:rPr lang="ar-SA" sz="2800" b="1" dirty="0" smtClean="0"/>
              <a:t>عدد ساعات المقرر : 3 ساعات أسبوعياً ( الأحد ، الثلاثاء ، الخميس )</a:t>
            </a:r>
          </a:p>
          <a:p>
            <a:pPr algn="r"/>
            <a:endParaRPr lang="ar-SA" sz="2800" b="1" dirty="0" smtClean="0"/>
          </a:p>
          <a:p>
            <a:pPr algn="r"/>
            <a:r>
              <a:rPr lang="ar-SA" sz="2800" b="1" dirty="0" smtClean="0"/>
              <a:t>المستوى الذي يُدرّس فيه المقرر : الخامس</a:t>
            </a:r>
          </a:p>
          <a:p>
            <a:pPr algn="r"/>
            <a:r>
              <a:rPr lang="ar-SA" sz="2800" b="1" dirty="0" smtClean="0"/>
              <a:t>المتطلبات السابقة : 101 حقق</a:t>
            </a:r>
          </a:p>
          <a:p>
            <a:pPr algn="r"/>
            <a:endParaRPr lang="ar-SA" sz="2800" b="1" dirty="0" smtClean="0"/>
          </a:p>
          <a:p>
            <a:pPr algn="r"/>
            <a:r>
              <a:rPr lang="en-US" sz="2800" b="1" dirty="0" smtClean="0"/>
              <a:t> A 023 </a:t>
            </a:r>
            <a:r>
              <a:rPr lang="ar-SA" sz="2800" b="1" dirty="0" smtClean="0"/>
              <a:t> مكان تدريس المقرر : كلية الحقوق (7) ، الدور الاول ، قاعة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26288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أهداف المقرر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التعرف على ماهية القانون الدولي العام و تطوره و فروعه و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أشخاصه.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</a:t>
            </a:r>
            <a:r>
              <a:rPr lang="ar-SA" sz="2800" b="1" dirty="0" smtClean="0"/>
              <a:t>معرفة مصادر القانون الدولي العام مع التركيز على المعاهدات الدولية و العرف الدولي.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√القدرة على تحديد كيفية تطبيق القانون الدولي العام داخل الدولة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√التعرف على شروط المسؤولية الدولية و دعوى الحماية الدبلوماسية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√التعرف على مفهوم المنظمة الدولية و انواعها و شخصيتها القانونية الداخلية و الدولية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معرفة النظام القانوني للموظفين الدوليين 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220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مفردات المقرر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√التعريف بالقانون الدولي العام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مصادر القانون الدولي العام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√تطبيق القاعدة القانونية الدولية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√النظرية العامة للمنظمات الدولية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الإطار العام للقانون الدبلوماسي و القنصلي 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688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114800" cy="701040"/>
          </a:xfrm>
        </p:spPr>
        <p:txBody>
          <a:bodyPr>
            <a:normAutofit/>
          </a:bodyPr>
          <a:lstStyle/>
          <a:p>
            <a:r>
              <a:rPr lang="ar-SA" sz="2000" dirty="0">
                <a:solidFill>
                  <a:schemeClr val="bg1"/>
                </a:solidFill>
              </a:rPr>
              <a:t>الخطة العامة للمقرر خلال الأسابيع الدراسية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641892"/>
              </p:ext>
            </p:extLst>
          </p:nvPr>
        </p:nvGraphicFramePr>
        <p:xfrm>
          <a:off x="107504" y="1196752"/>
          <a:ext cx="8856983" cy="533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  <a:gridCol w="864095"/>
              </a:tblGrid>
              <a:tr h="492996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تعريف القانون الدولي العام</a:t>
                      </a:r>
                      <a:br>
                        <a:rPr lang="ar-SA" dirty="0" smtClean="0"/>
                      </a:br>
                      <a:r>
                        <a:rPr lang="ar-SA" dirty="0" smtClean="0"/>
                        <a:t>تمييز القانون الدولي العام عن الخاص </a:t>
                      </a:r>
                      <a:r>
                        <a:rPr lang="ar-SA" dirty="0" err="1" smtClean="0"/>
                        <a:t>و</a:t>
                      </a:r>
                      <a:r>
                        <a:rPr lang="ar-SA" dirty="0" smtClean="0"/>
                        <a:t> الوطني </a:t>
                      </a:r>
                      <a:endParaRPr lang="en-GB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نشأة قواعد القانون الدولي العام وتطورها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لقاء تعريفي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الأول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مصادر القانون الدولي العام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طبيعة القاعدة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طبيعة القاعدة الدولية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الثاني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العرف</a:t>
                      </a:r>
                      <a:r>
                        <a:rPr lang="ar-SA" baseline="0" dirty="0" smtClean="0"/>
                        <a:t>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 المعاهدات الدولية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 المعاهدات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الثالث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المصدر الخامس:</a:t>
                      </a:r>
                      <a:r>
                        <a:rPr lang="ar-SA" baseline="0" dirty="0" smtClean="0"/>
                        <a:t> مبادئ العدالة والإنصاف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المصدر السادس: قرارات المنظمات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المصدر الثالث : المبادئ العامة في   القانون</a:t>
                      </a:r>
                      <a:br>
                        <a:rPr lang="ar-SA" sz="1800" dirty="0" smtClean="0"/>
                      </a:br>
                      <a:r>
                        <a:rPr lang="ar-SA" sz="1800" dirty="0" smtClean="0"/>
                        <a:t> المصدر الرابع : الفقه </a:t>
                      </a:r>
                      <a:r>
                        <a:rPr lang="ar-SA" sz="1800" dirty="0" err="1" smtClean="0"/>
                        <a:t>و</a:t>
                      </a:r>
                      <a:r>
                        <a:rPr lang="ar-SA" sz="1800" dirty="0" smtClean="0"/>
                        <a:t> القضاء</a:t>
                      </a:r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</a:t>
                      </a:r>
                      <a:r>
                        <a:rPr lang="ar-SA" baseline="0" dirty="0" smtClean="0"/>
                        <a:t> العرف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الرابع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أشكال الدول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أشكال الدول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أشخاص القانون الدولي العام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أولاً : الدولــــة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الخامس 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01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4114800" cy="629032"/>
          </a:xfrm>
        </p:spPr>
        <p:txBody>
          <a:bodyPr/>
          <a:lstStyle/>
          <a:p>
            <a:r>
              <a:rPr lang="ar-SA" dirty="0" smtClean="0"/>
              <a:t>يتبع ...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7267429"/>
              </p:ext>
            </p:extLst>
          </p:nvPr>
        </p:nvGraphicFramePr>
        <p:xfrm>
          <a:off x="35496" y="571634"/>
          <a:ext cx="9108504" cy="6241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095"/>
                <a:gridCol w="2471501"/>
                <a:gridCol w="2582369"/>
                <a:gridCol w="1397539"/>
              </a:tblGrid>
              <a:tr h="492996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مراجعة الشهري الأول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واجبات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الدول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حقوق الدول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السادس</a:t>
                      </a:r>
                      <a:endParaRPr lang="en-GB" dirty="0"/>
                    </a:p>
                  </a:txBody>
                  <a:tcPr anchor="ctr"/>
                </a:tc>
              </a:tr>
              <a:tr h="501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المسئولية</a:t>
                      </a:r>
                      <a:r>
                        <a:rPr lang="ar-SA" baseline="0" dirty="0" smtClean="0"/>
                        <a:t>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الأشخاص الدولية الأخرى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اختبار الشهري الأول</a:t>
                      </a:r>
                      <a:endParaRPr lang="ar-SA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السابع </a:t>
                      </a:r>
                      <a:endParaRPr lang="en-GB" dirty="0"/>
                    </a:p>
                  </a:txBody>
                  <a:tcPr anchor="ctr"/>
                </a:tc>
              </a:tr>
              <a:tr h="281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الثامن</a:t>
                      </a:r>
                      <a:endParaRPr lang="en-GB" dirty="0"/>
                    </a:p>
                  </a:txBody>
                  <a:tcPr anchor="ctr"/>
                </a:tc>
              </a:tr>
              <a:tr h="6298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محكمة العدل</a:t>
                      </a:r>
                      <a:r>
                        <a:rPr lang="ar-SA" baseline="0" dirty="0" smtClean="0"/>
                        <a:t>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مجلس</a:t>
                      </a:r>
                      <a:r>
                        <a:rPr lang="ar-SA" baseline="0" dirty="0" smtClean="0"/>
                        <a:t> الأمن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التنظيم الدولي: الجمعية العامة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التاسع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اختبار الشهري الثاني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مراجعة</a:t>
                      </a:r>
                      <a:r>
                        <a:rPr lang="ar-SA" baseline="0" dirty="0" smtClean="0"/>
                        <a:t> الشهري الثاني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الأجهزة الأخرى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العاشر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</a:t>
                      </a:r>
                      <a:r>
                        <a:rPr lang="ar-SA" baseline="0" dirty="0" smtClean="0"/>
                        <a:t> القانون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القانون</a:t>
                      </a:r>
                      <a:r>
                        <a:rPr lang="ar-SA" baseline="0" dirty="0" smtClean="0"/>
                        <a:t>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الحصانة الدبلوماسية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الأسبوع الحادي عشر </a:t>
                      </a:r>
                      <a:endParaRPr lang="en-GB" sz="1600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جديد القانون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قانون الفضاء الخارجي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القانون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الأسبوع الثاني</a:t>
                      </a:r>
                      <a:r>
                        <a:rPr lang="ar-SA" sz="1600" baseline="0" dirty="0" smtClean="0"/>
                        <a:t> عشر</a:t>
                      </a:r>
                      <a:endParaRPr lang="en-GB" sz="1600" dirty="0"/>
                    </a:p>
                  </a:txBody>
                  <a:tcPr anchor="ctr"/>
                </a:tc>
              </a:tr>
              <a:tr h="618907">
                <a:tc rowSpan="2" grid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نشاط للطالبات</a:t>
                      </a:r>
                      <a:endParaRPr lang="en-GB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الثاني عشر </a:t>
                      </a:r>
                      <a:endParaRPr lang="en-GB" sz="1400" dirty="0"/>
                    </a:p>
                  </a:txBody>
                  <a:tcPr anchor="ctr"/>
                </a:tc>
              </a:tr>
              <a:tr h="437422">
                <a:tc gridSpan="3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الثالث عشر</a:t>
                      </a:r>
                      <a:endParaRPr lang="en-GB" sz="1400" dirty="0"/>
                    </a:p>
                  </a:txBody>
                  <a:tcPr anchor="ctr"/>
                </a:tc>
              </a:tr>
              <a:tr h="618907">
                <a:tc grid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أسبوع المراجعة لما قبل الاختبارات النهائية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الرابع</a:t>
                      </a:r>
                      <a:r>
                        <a:rPr lang="ar-SA" sz="1400" baseline="0" dirty="0" smtClean="0"/>
                        <a:t> عشر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7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2197</TotalTime>
  <Words>905</Words>
  <Application>Microsoft Office PowerPoint</Application>
  <PresentationFormat>عرض على الشاشة (3:4)‏</PresentationFormat>
  <Paragraphs>219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BlackTie</vt:lpstr>
      <vt:lpstr>المحاضرة التعريفية </vt:lpstr>
      <vt:lpstr> التعريف بأستاذة المادة                  </vt:lpstr>
      <vt:lpstr>التعريف بمساعدة الأستاذة</vt:lpstr>
      <vt:lpstr>التعريف بالمقرر</vt:lpstr>
      <vt:lpstr>معلومات المقرر</vt:lpstr>
      <vt:lpstr>أهداف المقرر </vt:lpstr>
      <vt:lpstr>مفردات المقرر</vt:lpstr>
      <vt:lpstr>الخطة العامة للمقرر خلال الأسابيع الدراسية</vt:lpstr>
      <vt:lpstr>يتبع ...</vt:lpstr>
      <vt:lpstr>المهارات المكتسبة من المقرر</vt:lpstr>
      <vt:lpstr>أسلوب التقييم </vt:lpstr>
      <vt:lpstr>مصادر التعلم</vt:lpstr>
      <vt:lpstr>قواعد عامة في المحاضرة</vt:lpstr>
      <vt:lpstr>الاختبارات</vt:lpstr>
      <vt:lpstr>مواعيد  هامة</vt:lpstr>
      <vt:lpstr>عناوين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التعريفية </dc:title>
  <dc:creator>Monirah F H</dc:creator>
  <cp:lastModifiedBy>نادين محيسن</cp:lastModifiedBy>
  <cp:revision>50</cp:revision>
  <dcterms:created xsi:type="dcterms:W3CDTF">2014-01-22T16:11:28Z</dcterms:created>
  <dcterms:modified xsi:type="dcterms:W3CDTF">2016-09-26T07:24:46Z</dcterms:modified>
</cp:coreProperties>
</file>