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71" r:id="rId2"/>
    <p:sldId id="272" r:id="rId3"/>
    <p:sldId id="285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66"/>
    <a:srgbClr val="00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>
      <p:cViewPr>
        <p:scale>
          <a:sx n="70" d="100"/>
          <a:sy n="70" d="100"/>
        </p:scale>
        <p:origin x="-139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B2E20-DC58-4C99-BC0C-1072A67A6953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C0B20-92B6-4EE7-8CA7-101BEF456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3795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902BBD14-CA16-49E1-9081-2727A5A8351C}" type="datetimeFigureOut">
              <a:rPr lang="en-GB" smtClean="0"/>
              <a:pPr/>
              <a:t>26/09/2016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75C0895F-A7E3-4895-8439-BCF82C9C618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binmuhaysin@ksu.edu.sa" TargetMode="External"/><Relationship Id="rId2" Type="http://schemas.openxmlformats.org/officeDocument/2006/relationships/hyperlink" Target="http://fac.ksu.edu.sa/dbinmuhaysen/hom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laalsaleh@ksu.edu.sa" TargetMode="External"/><Relationship Id="rId2" Type="http://schemas.openxmlformats.org/officeDocument/2006/relationships/hyperlink" Target="http://fac.ksu.edu.sa/alaalsaleh/ho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1340768"/>
            <a:ext cx="4814912" cy="1895336"/>
          </a:xfrm>
        </p:spPr>
        <p:txBody>
          <a:bodyPr>
            <a:normAutofit/>
          </a:bodyPr>
          <a:lstStyle/>
          <a:p>
            <a:r>
              <a:rPr lang="ar-S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المحاضرة التعريفية 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335743"/>
            <a:ext cx="1145506" cy="12606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68144" y="458261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000" b="1" dirty="0" smtClean="0"/>
              <a:t>جامعة الملك سعود</a:t>
            </a:r>
          </a:p>
          <a:p>
            <a:pPr algn="r"/>
            <a:r>
              <a:rPr lang="ar-SA" sz="2000" b="1" dirty="0" smtClean="0"/>
              <a:t>كلية الحقوق و العلوم السياسية</a:t>
            </a:r>
          </a:p>
          <a:p>
            <a:pPr algn="r"/>
            <a:r>
              <a:rPr lang="ar-SA" sz="2000" b="1" dirty="0" smtClean="0"/>
              <a:t> القانون العام</a:t>
            </a:r>
            <a:endParaRPr lang="en-GB" sz="2000" b="1" dirty="0"/>
          </a:p>
        </p:txBody>
      </p:sp>
    </p:spTree>
    <p:extLst>
      <p:ext uri="{BB962C8B-B14F-4D97-AF65-F5344CB8AC3E}">
        <p14:creationId xmlns="" xmlns:p14="http://schemas.microsoft.com/office/powerpoint/2010/main" val="16521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116632"/>
            <a:ext cx="4114800" cy="504056"/>
          </a:xfrm>
        </p:spPr>
        <p:txBody>
          <a:bodyPr>
            <a:normAutofit fontScale="90000"/>
          </a:bodyPr>
          <a:lstStyle/>
          <a:p>
            <a:r>
              <a:rPr lang="ar-SA" sz="2800" dirty="0">
                <a:solidFill>
                  <a:schemeClr val="bg1"/>
                </a:solidFill>
              </a:rPr>
              <a:t>المهارات </a:t>
            </a:r>
            <a:r>
              <a:rPr lang="ar-SA" sz="2800" dirty="0" smtClean="0">
                <a:solidFill>
                  <a:schemeClr val="bg1"/>
                </a:solidFill>
              </a:rPr>
              <a:t>المكتسبة من المقرر</a:t>
            </a:r>
            <a:endParaRPr lang="en-GB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4218801"/>
              </p:ext>
            </p:extLst>
          </p:nvPr>
        </p:nvGraphicFramePr>
        <p:xfrm>
          <a:off x="5471" y="748014"/>
          <a:ext cx="9112665" cy="6109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342"/>
                <a:gridCol w="1453654"/>
                <a:gridCol w="1979960"/>
                <a:gridCol w="2493324"/>
                <a:gridCol w="1185385"/>
              </a:tblGrid>
              <a:tr h="341969"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المهارات العددية </a:t>
                      </a:r>
                    </a:p>
                    <a:p>
                      <a:pPr algn="ctr"/>
                      <a:r>
                        <a:rPr lang="ar-SA" dirty="0" smtClean="0"/>
                        <a:t>( الكمية)</a:t>
                      </a:r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المهارات الشخصية</a:t>
                      </a:r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المهارات الإدراكية</a:t>
                      </a:r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المهارات المعرفية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اسم المهارة</a:t>
                      </a:r>
                      <a:endParaRPr lang="en-GB" sz="1600" dirty="0"/>
                    </a:p>
                  </a:txBody>
                  <a:tcPr anchor="ctr"/>
                </a:tc>
              </a:tr>
              <a:tr h="3730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الوصف</a:t>
                      </a:r>
                      <a:endParaRPr lang="en-GB" dirty="0"/>
                    </a:p>
                  </a:txBody>
                  <a:tcPr anchor="ctr"/>
                </a:tc>
              </a:tr>
              <a:tr h="2784271">
                <a:tc>
                  <a:txBody>
                    <a:bodyPr/>
                    <a:lstStyle/>
                    <a:p>
                      <a:pPr algn="r"/>
                      <a:r>
                        <a:rPr lang="ar-SA" sz="1400" baseline="0" dirty="0" smtClean="0"/>
                        <a:t>-القدرة على البحث في الإنترنت عن أحكام القضاء الدول على شبكة المعلومات الدولية </a:t>
                      </a:r>
                    </a:p>
                    <a:p>
                      <a:pPr algn="r"/>
                      <a:r>
                        <a:rPr lang="ar-SA" sz="1400" baseline="0" dirty="0" smtClean="0"/>
                        <a:t>-القدرة على تقديم الاستشارات القانونية لمختلف جهات الدولة 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-</a:t>
                      </a:r>
                      <a:r>
                        <a:rPr lang="ar-SA" sz="1600" dirty="0" smtClean="0"/>
                        <a:t>إنجاز العمل في مجموعات لتنفيذ </a:t>
                      </a:r>
                    </a:p>
                    <a:p>
                      <a:pPr algn="r"/>
                      <a:r>
                        <a:rPr lang="ar-SA" sz="1600" dirty="0" smtClean="0"/>
                        <a:t>تطبيقات معينة</a:t>
                      </a:r>
                    </a:p>
                    <a:p>
                      <a:pPr algn="r"/>
                      <a:r>
                        <a:rPr lang="ar-SA" sz="1600" dirty="0" smtClean="0"/>
                        <a:t>-القدرة على العمل بصفة منفردة</a:t>
                      </a:r>
                    </a:p>
                    <a:p>
                      <a:pPr algn="r"/>
                      <a:r>
                        <a:rPr lang="ar-SA" sz="1600" dirty="0" smtClean="0"/>
                        <a:t>-القدرة</a:t>
                      </a:r>
                      <a:r>
                        <a:rPr lang="ar-SA" sz="1600" baseline="0" dirty="0" smtClean="0"/>
                        <a:t> على الاندماج و التفاعل مع المناقشات </a:t>
                      </a:r>
                      <a:r>
                        <a:rPr lang="ar-SA" baseline="0" dirty="0" smtClean="0"/>
                        <a:t>.</a:t>
                      </a:r>
                      <a:r>
                        <a:rPr lang="ar-SA" dirty="0" smtClean="0"/>
                        <a:t>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ar-SA" sz="1400" baseline="0" dirty="0" smtClean="0"/>
                        <a:t>-يحدد القواعد القانونية الدولية واجبة التطبيق على نزاع دولي معين 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ar-SA" sz="1400" baseline="0" dirty="0" smtClean="0"/>
                        <a:t>-يفسر القواعد القانونية الدولية و يطوعها لصالح وجهة النظر التي يتبناها 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ar-SA" sz="1400" baseline="0" dirty="0" smtClean="0"/>
                        <a:t>-يحلل أسباب تحمل أشخاص القانون الدولي 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ar-SA" sz="1400" baseline="0" dirty="0" smtClean="0"/>
                        <a:t>للمسئولية الدولية  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ar-SA" sz="1400" baseline="0" dirty="0" smtClean="0"/>
                        <a:t>-يفرق بين أنواع المنظمات الدولية المختلفة 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ar-SA" sz="1400" baseline="0" dirty="0" smtClean="0"/>
                        <a:t>-يطبق القواعد القانونية الدولية على المنازعات الدولية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400" dirty="0" smtClean="0"/>
                        <a:t>-تحديد</a:t>
                      </a:r>
                      <a:r>
                        <a:rPr lang="ar-SA" sz="1400" baseline="0" dirty="0" smtClean="0"/>
                        <a:t> مصادر القانون الدولي العام</a:t>
                      </a:r>
                    </a:p>
                    <a:p>
                      <a:pPr algn="r"/>
                      <a:r>
                        <a:rPr lang="ar-SA" sz="1400" baseline="0" dirty="0" smtClean="0"/>
                        <a:t>-فهم دور كل مصدر في تكون القانون الدولي العام .</a:t>
                      </a:r>
                    </a:p>
                    <a:p>
                      <a:pPr algn="r"/>
                      <a:r>
                        <a:rPr lang="ar-SA" sz="1400" baseline="0" dirty="0" smtClean="0"/>
                        <a:t>-وصف المشكلات العملية الذي يثيرها تطبيق قواعد القانون الدولي العام سواء على المستوى الدولي أو الداخلي </a:t>
                      </a:r>
                    </a:p>
                    <a:p>
                      <a:pPr algn="r"/>
                      <a:r>
                        <a:rPr lang="ar-SA" sz="1400" baseline="0" dirty="0" smtClean="0"/>
                        <a:t>-معرفة شروط و آثار المسئولية الدولية و دعوى الحماية الدبلوماسية </a:t>
                      </a:r>
                    </a:p>
                    <a:p>
                      <a:pPr algn="r"/>
                      <a:r>
                        <a:rPr lang="ar-SA" sz="1400" baseline="0" dirty="0" smtClean="0"/>
                        <a:t>-المقارنة بين المنظمات الدولية </a:t>
                      </a:r>
                    </a:p>
                    <a:p>
                      <a:pPr algn="r"/>
                      <a:r>
                        <a:rPr lang="ar-SA" sz="1400" baseline="0" dirty="0" smtClean="0"/>
                        <a:t>-معرفة حدود ما تتمتع به كل منظمة دولية من شخصية قانونية دولية أو داخلية </a:t>
                      </a:r>
                    </a:p>
                    <a:p>
                      <a:pPr algn="r"/>
                      <a:r>
                        <a:rPr lang="ar-SA" sz="1400" baseline="0" dirty="0" smtClean="0"/>
                        <a:t>-فهم الجوانب القانونية للعلاقات الدبلوماسية و القنصلية </a:t>
                      </a:r>
                      <a:r>
                        <a:rPr lang="ar-SA" sz="1600" baseline="0" dirty="0" smtClean="0"/>
                        <a:t>.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ما</a:t>
                      </a:r>
                      <a:r>
                        <a:rPr lang="ar-SA" baseline="0" dirty="0" smtClean="0"/>
                        <a:t> يجب تطويره</a:t>
                      </a:r>
                      <a:endParaRPr lang="en-GB" dirty="0"/>
                    </a:p>
                  </a:txBody>
                  <a:tcPr anchor="ctr"/>
                </a:tc>
              </a:tr>
              <a:tr h="1524022">
                <a:tc>
                  <a:txBody>
                    <a:bodyPr/>
                    <a:lstStyle/>
                    <a:p>
                      <a:pPr algn="r"/>
                      <a:r>
                        <a:rPr lang="ar-SA" sz="1600" dirty="0" smtClean="0"/>
                        <a:t> الشرح من خلال المحاضرات</a:t>
                      </a:r>
                    </a:p>
                    <a:p>
                      <a:pPr algn="r"/>
                      <a:r>
                        <a:rPr lang="ar-SA" sz="1600" dirty="0" smtClean="0"/>
                        <a:t> التطبيقات العملية</a:t>
                      </a:r>
                    </a:p>
                    <a:p>
                      <a:pPr algn="r"/>
                      <a:r>
                        <a:rPr lang="ar-SA" sz="1600" dirty="0" smtClean="0"/>
                        <a:t>إعطاء</a:t>
                      </a:r>
                      <a:r>
                        <a:rPr lang="ar-SA" sz="1600" baseline="0" dirty="0" smtClean="0"/>
                        <a:t> تكاليف و واجبات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تكليف</a:t>
                      </a:r>
                      <a:r>
                        <a:rPr lang="ar-SA" baseline="0" dirty="0" smtClean="0"/>
                        <a:t> فردي</a:t>
                      </a:r>
                    </a:p>
                    <a:p>
                      <a:pPr algn="r"/>
                      <a:r>
                        <a:rPr lang="ar-SA" baseline="0" dirty="0" smtClean="0"/>
                        <a:t>تكبيف جماعي</a:t>
                      </a:r>
                    </a:p>
                    <a:p>
                      <a:pPr algn="r"/>
                      <a:r>
                        <a:rPr lang="ar-SA" baseline="0" dirty="0" smtClean="0"/>
                        <a:t>مناقشة جماعية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400" dirty="0" smtClean="0"/>
                        <a:t>المحاضرات</a:t>
                      </a:r>
                    </a:p>
                    <a:p>
                      <a:pPr algn="r"/>
                      <a:r>
                        <a:rPr lang="ar-SA" sz="1400" dirty="0" smtClean="0"/>
                        <a:t>المناقشات</a:t>
                      </a:r>
                    </a:p>
                    <a:p>
                      <a:pPr algn="r"/>
                      <a:r>
                        <a:rPr lang="ar-SA" sz="1400" dirty="0" smtClean="0"/>
                        <a:t>التطبيق على القضايا الدولية </a:t>
                      </a:r>
                    </a:p>
                    <a:p>
                      <a:pPr algn="r"/>
                      <a:r>
                        <a:rPr lang="ar-SA" sz="1400" dirty="0" smtClean="0"/>
                        <a:t>قراءة نصوص المعاهدات و</a:t>
                      </a:r>
                      <a:r>
                        <a:rPr lang="ar-SA" sz="1400" baseline="0" dirty="0" smtClean="0"/>
                        <a:t> القرارات الدولية و تحليلها و استنباط الأحكام القانونية الدولية منها 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المحاضرة و العرض</a:t>
                      </a:r>
                    </a:p>
                    <a:p>
                      <a:pPr algn="r"/>
                      <a:r>
                        <a:rPr lang="ar-SA" dirty="0" smtClean="0"/>
                        <a:t>المناقشات</a:t>
                      </a:r>
                    </a:p>
                    <a:p>
                      <a:pPr algn="r"/>
                      <a:r>
                        <a:rPr lang="ar-SA" dirty="0" smtClean="0"/>
                        <a:t>طرح</a:t>
                      </a:r>
                      <a:r>
                        <a:rPr lang="ar-SA" baseline="0" dirty="0" smtClean="0"/>
                        <a:t> قضايا دولية مع التركيز على المعاصر منها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استراتيجية التطوير </a:t>
                      </a:r>
                      <a:endParaRPr lang="en-GB" dirty="0"/>
                    </a:p>
                  </a:txBody>
                  <a:tcPr anchor="ctr"/>
                </a:tc>
              </a:tr>
              <a:tr h="881336"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تقويم التمارين</a:t>
                      </a:r>
                    </a:p>
                    <a:p>
                      <a:pPr algn="r"/>
                      <a:r>
                        <a:rPr lang="ar-SA" dirty="0" smtClean="0"/>
                        <a:t>تقويم التكاليف و      الواجبات</a:t>
                      </a:r>
                      <a:r>
                        <a:rPr lang="ar-SA" baseline="0" dirty="0" smtClean="0"/>
                        <a:t> بشكل دوري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600" dirty="0" smtClean="0"/>
                        <a:t>تقويم الاعمال الجماعية</a:t>
                      </a:r>
                      <a:r>
                        <a:rPr lang="ar-SA" sz="1600" baseline="0" dirty="0" smtClean="0"/>
                        <a:t> و الفردية بشكل دوري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التطبيقات العملية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/>
                        <a:t>الاختبارات التحريرية</a:t>
                      </a:r>
                    </a:p>
                    <a:p>
                      <a:pPr algn="r"/>
                      <a:r>
                        <a:rPr lang="ar-SA" dirty="0" smtClean="0"/>
                        <a:t>الاسئلة</a:t>
                      </a:r>
                      <a:r>
                        <a:rPr lang="ar-SA" baseline="0" dirty="0" smtClean="0"/>
                        <a:t> الشفوية المباشرة</a:t>
                      </a:r>
                    </a:p>
                    <a:p>
                      <a:pPr algn="r"/>
                      <a:r>
                        <a:rPr lang="ar-SA" baseline="0" dirty="0" smtClean="0"/>
                        <a:t>التطبيق على القضايا الدولية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طرق التقييم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5698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/>
              <a:t>أسلوب التقييم 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384301" y="1771133"/>
            <a:ext cx="8367851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b="1" dirty="0" smtClean="0">
                <a:latin typeface="Arial"/>
                <a:cs typeface="Arial"/>
              </a:rPr>
              <a:t> </a:t>
            </a:r>
          </a:p>
          <a:p>
            <a:pPr algn="r"/>
            <a:r>
              <a:rPr lang="ar-SA" sz="2800" b="1" dirty="0" smtClean="0">
                <a:latin typeface="Arial"/>
                <a:cs typeface="Arial"/>
              </a:rPr>
              <a:t> الاختبار الشهري الأول  20 درجة</a:t>
            </a:r>
          </a:p>
          <a:p>
            <a:pPr algn="r"/>
            <a:r>
              <a:rPr lang="ar-SA" sz="2800" b="1" dirty="0" smtClean="0">
                <a:latin typeface="Arial"/>
              </a:rPr>
              <a:t> الاختبار </a:t>
            </a:r>
            <a:r>
              <a:rPr lang="ar-SA" sz="2800" b="1" dirty="0">
                <a:latin typeface="Arial"/>
              </a:rPr>
              <a:t>الشهري </a:t>
            </a:r>
            <a:r>
              <a:rPr lang="ar-SA" sz="2800" b="1" dirty="0" smtClean="0">
                <a:latin typeface="Arial"/>
              </a:rPr>
              <a:t>الثاني  20 درجة</a:t>
            </a:r>
          </a:p>
          <a:p>
            <a:pPr algn="r"/>
            <a:r>
              <a:rPr lang="ar-SA" sz="2800" b="1" dirty="0" smtClean="0">
                <a:latin typeface="Arial"/>
              </a:rPr>
              <a:t> اختبار قصير 5 درجات  </a:t>
            </a:r>
          </a:p>
          <a:p>
            <a:pPr algn="r"/>
            <a:r>
              <a:rPr lang="ar-SA" sz="2800" b="1" dirty="0" smtClean="0">
                <a:latin typeface="Arial"/>
              </a:rPr>
              <a:t> المشاركة 5 درجات</a:t>
            </a:r>
          </a:p>
          <a:p>
            <a:pPr algn="r"/>
            <a:r>
              <a:rPr lang="ar-SA" sz="2800" b="1" dirty="0" smtClean="0">
                <a:latin typeface="Arial"/>
              </a:rPr>
              <a:t> العرض 10 درجات</a:t>
            </a:r>
            <a:endParaRPr lang="ar-SA" sz="2800" b="1" dirty="0">
              <a:latin typeface="Arial"/>
            </a:endParaRPr>
          </a:p>
          <a:p>
            <a:pPr algn="r"/>
            <a:r>
              <a:rPr lang="ar-SA" sz="2800" b="1" dirty="0" smtClean="0">
                <a:latin typeface="Arial"/>
              </a:rPr>
              <a:t> </a:t>
            </a:r>
            <a:r>
              <a:rPr lang="ar-SA" sz="2800" b="1" dirty="0" smtClean="0">
                <a:solidFill>
                  <a:srgbClr val="9BB9E9"/>
                </a:solidFill>
                <a:latin typeface="Arial"/>
              </a:rPr>
              <a:t>الاختبار النهائي  40 درجة</a:t>
            </a:r>
            <a:endParaRPr lang="en-GB" sz="2800" b="1" dirty="0">
              <a:solidFill>
                <a:srgbClr val="9BB9E9"/>
              </a:solidFill>
            </a:endParaRPr>
          </a:p>
          <a:p>
            <a:pPr algn="r"/>
            <a:endParaRPr lang="en-GB" sz="2800" b="1" dirty="0"/>
          </a:p>
          <a:p>
            <a:pPr algn="r"/>
            <a:endParaRPr lang="en-GB" sz="2800" b="1" dirty="0"/>
          </a:p>
        </p:txBody>
      </p:sp>
    </p:spTree>
    <p:extLst>
      <p:ext uri="{BB962C8B-B14F-4D97-AF65-F5344CB8AC3E}">
        <p14:creationId xmlns="" xmlns:p14="http://schemas.microsoft.com/office/powerpoint/2010/main" val="402410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63664"/>
            <a:ext cx="4114800" cy="701040"/>
          </a:xfrm>
        </p:spPr>
        <p:txBody>
          <a:bodyPr>
            <a:normAutofit/>
          </a:bodyPr>
          <a:lstStyle/>
          <a:p>
            <a:r>
              <a:rPr lang="ar-SA" sz="3200" dirty="0" smtClean="0"/>
              <a:t>مصادر التعلم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179512" y="908721"/>
            <a:ext cx="8712968" cy="5760640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400" b="1" u="sng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المرجع الأساسي :</a:t>
            </a:r>
          </a:p>
          <a:p>
            <a:pPr algn="r"/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-</a:t>
            </a:r>
            <a:r>
              <a:rPr lang="ar-SA" sz="2400" b="1" dirty="0">
                <a:solidFill>
                  <a:srgbClr val="808080"/>
                </a:solidFill>
                <a:ea typeface="Traditional Arabic"/>
                <a:cs typeface="Traditional Arabic"/>
              </a:rPr>
              <a:t>  </a:t>
            </a:r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د.الدين جيلاني أبو زيد ، الوسيط في القانون الدولي العام . </a:t>
            </a:r>
          </a:p>
          <a:p>
            <a:pPr algn="r"/>
            <a:r>
              <a:rPr lang="ar-SA" sz="2400" b="1" u="sng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المراجع الثانوية :</a:t>
            </a:r>
            <a:endParaRPr lang="ar-SA" sz="2400" b="1" u="sng" dirty="0">
              <a:solidFill>
                <a:schemeClr val="bg1"/>
              </a:solidFill>
              <a:ea typeface="Traditional Arabic"/>
              <a:cs typeface="Traditional Arabic"/>
            </a:endParaRPr>
          </a:p>
          <a:p>
            <a:pPr algn="r"/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-</a:t>
            </a:r>
            <a:r>
              <a:rPr lang="ar-SA" sz="2400" b="1" dirty="0">
                <a:solidFill>
                  <a:srgbClr val="808080"/>
                </a:solidFill>
                <a:ea typeface="Traditional Arabic"/>
                <a:cs typeface="Traditional Arabic"/>
              </a:rPr>
              <a:t> </a:t>
            </a:r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د. إبراهيم محمد العناني ، القانون الدولي العام ، دار النهضة العربية ، القاهرة ، 2005 .</a:t>
            </a:r>
            <a:r>
              <a:rPr lang="ar-SA" sz="2400" b="1" dirty="0">
                <a:solidFill>
                  <a:srgbClr val="808080"/>
                </a:solidFill>
                <a:ea typeface="Traditional Arabic"/>
                <a:cs typeface="Traditional Arabic"/>
              </a:rPr>
              <a:t> </a:t>
            </a:r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. </a:t>
            </a:r>
          </a:p>
          <a:p>
            <a:pPr algn="r"/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-</a:t>
            </a:r>
            <a:r>
              <a:rPr lang="ar-SA" sz="2400" b="1" dirty="0">
                <a:solidFill>
                  <a:srgbClr val="808080"/>
                </a:solidFill>
                <a:ea typeface="Traditional Arabic"/>
                <a:cs typeface="Traditional Arabic"/>
              </a:rPr>
              <a:t> </a:t>
            </a:r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د. محمد عمر آل مدني ، العلاقات الدبلوماسية للملكة العربية السعودية ، معهد الدراسات الدبلوماسية بوزارة الخارجية ، 1410 هـ .</a:t>
            </a:r>
          </a:p>
          <a:p>
            <a:pPr algn="r"/>
            <a:r>
              <a:rPr lang="ar-SA" sz="2400" b="1" u="sng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المجلات القانونية :</a:t>
            </a:r>
          </a:p>
          <a:p>
            <a:pPr algn="r"/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المجلة المصرية للقانون الدولي التي تصدرها الجمعية المصرية للقانون الدولي .</a:t>
            </a:r>
          </a:p>
          <a:p>
            <a:pPr algn="r"/>
            <a:r>
              <a:rPr lang="ar-SA" sz="2400" b="1" u="sng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المواقع الالكترونية :</a:t>
            </a:r>
            <a:endParaRPr lang="ar-SA" sz="2400" b="1" u="sng" dirty="0">
              <a:solidFill>
                <a:schemeClr val="bg1"/>
              </a:solidFill>
              <a:ea typeface="Traditional Arabic"/>
              <a:cs typeface="Traditional Arabic"/>
            </a:endParaRPr>
          </a:p>
          <a:p>
            <a:pPr algn="r"/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 </a:t>
            </a:r>
            <a:r>
              <a:rPr lang="en-GB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http://www.un.org </a:t>
            </a:r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منظمة الامم المتحدة  </a:t>
            </a:r>
          </a:p>
          <a:p>
            <a:pPr algn="r"/>
            <a:r>
              <a:rPr lang="en-GB" sz="2400" b="1" dirty="0">
                <a:solidFill>
                  <a:srgbClr val="808080"/>
                </a:solidFill>
                <a:ea typeface="Traditional Arabic"/>
                <a:cs typeface="Traditional Arabic"/>
              </a:rPr>
              <a:t>http://www.gcc-sg.org/</a:t>
            </a:r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مجلس التعاون لدول الخليج العربي </a:t>
            </a:r>
          </a:p>
          <a:p>
            <a:pPr algn="r"/>
            <a:r>
              <a:rPr lang="en-GB" sz="2400" i="1" dirty="0"/>
              <a:t>www.lasportal.org/</a:t>
            </a:r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جامعة الدول العربية   </a:t>
            </a:r>
          </a:p>
          <a:p>
            <a:pPr algn="r"/>
            <a:r>
              <a:rPr lang="ar-SA" sz="2400" b="1" u="sng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الأنظمة و القوانين :</a:t>
            </a:r>
            <a:endParaRPr lang="ar-SA" sz="2400" b="1" u="sng" dirty="0">
              <a:solidFill>
                <a:schemeClr val="bg1"/>
              </a:solidFill>
              <a:ea typeface="Traditional Arabic"/>
              <a:cs typeface="Traditional Arabic"/>
            </a:endParaRPr>
          </a:p>
          <a:p>
            <a:pPr algn="r"/>
            <a:r>
              <a:rPr lang="ar-SA" sz="2400" b="1" dirty="0" smtClean="0">
                <a:solidFill>
                  <a:srgbClr val="808080"/>
                </a:solidFill>
                <a:ea typeface="Traditional Arabic"/>
                <a:cs typeface="Traditional Arabic"/>
              </a:rPr>
              <a:t>اتفاقية فيينا للمعاهدات 1969 م</a:t>
            </a:r>
          </a:p>
        </p:txBody>
      </p:sp>
    </p:spTree>
    <p:extLst>
      <p:ext uri="{BB962C8B-B14F-4D97-AF65-F5344CB8AC3E}">
        <p14:creationId xmlns="" xmlns:p14="http://schemas.microsoft.com/office/powerpoint/2010/main" val="14382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قواعد عامة في المحاضرة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7544" y="1844824"/>
            <a:ext cx="8107264" cy="4706469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32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1- الالتزام بالحضور على وقت المحاضرة .</a:t>
            </a:r>
          </a:p>
          <a:p>
            <a:pPr algn="r"/>
            <a:r>
              <a:rPr lang="ar-SA" sz="32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2- تجنب الأحاديث الجانبية .</a:t>
            </a:r>
          </a:p>
          <a:p>
            <a:pPr algn="r"/>
            <a:r>
              <a:rPr lang="ar-SA" sz="32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3- احترام الرأي الآخر .</a:t>
            </a:r>
          </a:p>
          <a:p>
            <a:pPr algn="r"/>
            <a:r>
              <a:rPr lang="ar-SA" sz="3200" b="1" dirty="0">
                <a:solidFill>
                  <a:schemeClr val="bg1"/>
                </a:solidFill>
                <a:ea typeface="Traditional Arabic"/>
                <a:cs typeface="Traditional Arabic"/>
              </a:rPr>
              <a:t>6- عند إرسال أي ايميل يجب إرساله </a:t>
            </a:r>
            <a:r>
              <a:rPr lang="ar-SA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raditional Arabic"/>
                <a:cs typeface="Traditional Arabic"/>
              </a:rPr>
              <a:t>من الايميل الجامعي</a:t>
            </a:r>
            <a:r>
              <a:rPr lang="ar-SA" sz="3200" b="1" dirty="0">
                <a:solidFill>
                  <a:srgbClr val="FF0000"/>
                </a:solidFill>
                <a:ea typeface="Traditional Arabic"/>
                <a:cs typeface="Traditional Arabic"/>
              </a:rPr>
              <a:t> </a:t>
            </a:r>
            <a:r>
              <a:rPr lang="ar-SA" sz="3200" b="1" dirty="0">
                <a:solidFill>
                  <a:schemeClr val="bg1"/>
                </a:solidFill>
                <a:ea typeface="Traditional Arabic"/>
                <a:cs typeface="Traditional Arabic"/>
              </a:rPr>
              <a:t>الخاص بالطالبة ولن يتم استقبال أي ايميلات من عناوين خاصة .</a:t>
            </a:r>
          </a:p>
          <a:p>
            <a:pPr algn="r"/>
            <a:r>
              <a:rPr lang="ar-SA" sz="32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الاختبارات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67544" y="1844824"/>
            <a:ext cx="8107264" cy="4706469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raditional Arabic"/>
                <a:cs typeface="Traditional Arabic"/>
              </a:rPr>
              <a:t>ملاحظة </a:t>
            </a:r>
            <a:r>
              <a:rPr lang="ar-SA" sz="4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raditional Arabic"/>
                <a:cs typeface="Traditional Arabic"/>
              </a:rPr>
              <a:t>هامة </a:t>
            </a:r>
            <a:r>
              <a:rPr lang="ar-SA" sz="4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raditional Arabic"/>
                <a:cs typeface="Traditional Arabic"/>
              </a:rPr>
              <a:t>:</a:t>
            </a:r>
          </a:p>
          <a:p>
            <a:pPr algn="r" rtl="1"/>
            <a:r>
              <a:rPr lang="ar-SA" sz="4400" b="1" dirty="0">
                <a:solidFill>
                  <a:srgbClr val="FF0000"/>
                </a:solidFill>
                <a:ea typeface="Traditional Arabic"/>
                <a:cs typeface="Traditional Arabic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ea typeface="Traditional Arabic"/>
                <a:cs typeface="Traditional Arabic"/>
              </a:rPr>
              <a:t>في حالة عدم حضور الاختبار الفصلي و الرغبة في الاختبار البديل يجب مراعاة الآتي :</a:t>
            </a:r>
            <a:endParaRPr lang="ar-SA" sz="2800" b="1" dirty="0" smtClean="0">
              <a:solidFill>
                <a:schemeClr val="bg1"/>
              </a:solidFill>
              <a:ea typeface="Traditional Arabic"/>
              <a:cs typeface="Traditional Arabic"/>
            </a:endParaRP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1- إحضار عذر الغياب و تقديمه للأخصائية الاجتماعية للنظر في مدى استحقاق الطالبة للبديل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2- الاختبار البديل لايكون في نفس مستوى الاختبار الاول ( أكثر صعوبة)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ea typeface="Traditional Arabic"/>
                <a:cs typeface="Traditional Arabic"/>
              </a:rPr>
              <a:t>3- تزيد الجزئية المختبر فيها في الاختبار البديل</a:t>
            </a:r>
          </a:p>
        </p:txBody>
      </p:sp>
    </p:spTree>
    <p:extLst>
      <p:ext uri="{BB962C8B-B14F-4D97-AF65-F5344CB8AC3E}">
        <p14:creationId xmlns="" xmlns:p14="http://schemas.microsoft.com/office/powerpoint/2010/main" val="289875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مواعيد  هامة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84301" y="1783191"/>
            <a:ext cx="8367851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2800" b="1" dirty="0" smtClean="0">
                <a:latin typeface="Arial"/>
                <a:cs typeface="Arial"/>
              </a:rPr>
              <a:t> </a:t>
            </a:r>
          </a:p>
          <a:p>
            <a:pPr algn="r" rtl="1"/>
            <a:endParaRPr lang="ar-SA" sz="2800" b="1" dirty="0" smtClean="0">
              <a:solidFill>
                <a:srgbClr val="FFFF00"/>
              </a:solidFill>
              <a:latin typeface="Arial"/>
              <a:cs typeface="Arial"/>
            </a:endParaRPr>
          </a:p>
          <a:p>
            <a:pPr algn="r" rtl="1"/>
            <a:r>
              <a:rPr lang="ar-SA" sz="2800" b="1" dirty="0" smtClean="0">
                <a:solidFill>
                  <a:srgbClr val="00FFFF"/>
                </a:solidFill>
                <a:latin typeface="Arial"/>
                <a:cs typeface="Arial"/>
              </a:rPr>
              <a:t> ░▒▓▐الاختبار الشهري الأول           الأحد 1438/2/6</a:t>
            </a:r>
          </a:p>
          <a:p>
            <a:pPr algn="r" rtl="1"/>
            <a:r>
              <a:rPr lang="ar-SA" sz="2800" b="1" dirty="0" smtClean="0">
                <a:solidFill>
                  <a:srgbClr val="FFFF00"/>
                </a:solidFill>
                <a:latin typeface="Arial"/>
                <a:cs typeface="Arial"/>
              </a:rPr>
              <a:t>  </a:t>
            </a: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ar-SA" sz="2800" b="1" dirty="0" smtClean="0">
                <a:solidFill>
                  <a:srgbClr val="66FF66"/>
                </a:solidFill>
                <a:latin typeface="Arial"/>
              </a:rPr>
              <a:t>░▒▓▐الاختبار الشهري الثاني           الخميس 1438/3/2</a:t>
            </a:r>
          </a:p>
          <a:p>
            <a:pPr algn="r" rtl="1"/>
            <a:endParaRPr lang="ar-SA" sz="2800" b="1" dirty="0" smtClean="0">
              <a:solidFill>
                <a:schemeClr val="bg1"/>
              </a:solidFill>
              <a:latin typeface="Arial"/>
            </a:endParaRP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Arial"/>
              </a:rPr>
              <a:t> </a:t>
            </a:r>
            <a:endParaRPr lang="ar-SA" sz="2800" b="1" dirty="0">
              <a:solidFill>
                <a:schemeClr val="bg1"/>
              </a:solidFill>
              <a:latin typeface="Arial"/>
            </a:endParaRPr>
          </a:p>
          <a:p>
            <a:pPr algn="r" rtl="1"/>
            <a:endParaRPr lang="ar-SA" sz="2800" b="1" dirty="0">
              <a:solidFill>
                <a:schemeClr val="bg1"/>
              </a:solidFill>
              <a:latin typeface="Arial"/>
            </a:endParaRPr>
          </a:p>
          <a:p>
            <a:pPr algn="r" rtl="1"/>
            <a:r>
              <a:rPr lang="ar-SA" sz="2800" b="1" dirty="0" smtClean="0">
                <a:solidFill>
                  <a:schemeClr val="bg1"/>
                </a:solidFill>
                <a:latin typeface="Arial"/>
              </a:rPr>
              <a:t> </a:t>
            </a:r>
            <a:endParaRPr lang="en-GB" sz="2800" b="1" dirty="0">
              <a:solidFill>
                <a:schemeClr val="bg1"/>
              </a:solidFill>
            </a:endParaRPr>
          </a:p>
          <a:p>
            <a:pPr algn="r" rtl="1"/>
            <a:endParaRPr lang="en-GB" sz="2800" b="1" dirty="0"/>
          </a:p>
        </p:txBody>
      </p:sp>
    </p:spTree>
    <p:extLst>
      <p:ext uri="{BB962C8B-B14F-4D97-AF65-F5344CB8AC3E}">
        <p14:creationId xmlns="" xmlns:p14="http://schemas.microsoft.com/office/powerpoint/2010/main" val="327545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2761" y="1772816"/>
            <a:ext cx="8208912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79512" y="2003480"/>
            <a:ext cx="8229600" cy="407517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أستاذة المادة:</a:t>
            </a:r>
          </a:p>
          <a:p>
            <a:pPr marL="0" indent="0" algn="r">
              <a:buNone/>
            </a:pPr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الاسم : </a:t>
            </a:r>
            <a:r>
              <a:rPr lang="ar-SA" sz="2400" dirty="0" smtClean="0">
                <a:solidFill>
                  <a:schemeClr val="bg1"/>
                </a:solidFill>
                <a:cs typeface="+mj-cs"/>
              </a:rPr>
              <a:t>دانيا </a:t>
            </a:r>
            <a:r>
              <a:rPr lang="ar-SA" sz="2400" dirty="0" err="1" smtClean="0">
                <a:solidFill>
                  <a:schemeClr val="bg1"/>
                </a:solidFill>
                <a:cs typeface="+mj-cs"/>
              </a:rPr>
              <a:t>المحيسن</a:t>
            </a:r>
            <a:r>
              <a:rPr lang="ar-SA" sz="2400" dirty="0" smtClean="0">
                <a:solidFill>
                  <a:schemeClr val="bg1"/>
                </a:solidFill>
                <a:cs typeface="+mj-cs"/>
              </a:rPr>
              <a:t> </a:t>
            </a:r>
          </a:p>
          <a:p>
            <a:pPr marL="0" indent="0" algn="r">
              <a:buNone/>
            </a:pPr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القسم : </a:t>
            </a:r>
            <a:r>
              <a:rPr lang="ar-SA" sz="2400" dirty="0" smtClean="0">
                <a:solidFill>
                  <a:schemeClr val="bg1"/>
                </a:solidFill>
                <a:cs typeface="+mj-cs"/>
              </a:rPr>
              <a:t>القانون العام </a:t>
            </a:r>
          </a:p>
          <a:p>
            <a:pPr algn="r"/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الساعات المكتبية </a:t>
            </a:r>
            <a:r>
              <a:rPr lang="ar-SA" sz="2400" dirty="0" smtClean="0">
                <a:solidFill>
                  <a:schemeClr val="bg1"/>
                </a:solidFill>
                <a:cs typeface="+mj-cs"/>
              </a:rPr>
              <a:t>:</a:t>
            </a:r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cs typeface="+mj-cs"/>
              </a:rPr>
              <a:t>الأحد ، الثلاثاء , الخميس (9-10)</a:t>
            </a:r>
            <a:endParaRPr lang="ar-SA" sz="2400" dirty="0" smtClean="0">
              <a:solidFill>
                <a:srgbClr val="92D050"/>
              </a:solidFill>
              <a:cs typeface="+mj-cs"/>
            </a:endParaRPr>
          </a:p>
          <a:p>
            <a:pPr marL="0" indent="0" algn="r">
              <a:buNone/>
            </a:pPr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عنوان </a:t>
            </a:r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المكتب </a:t>
            </a:r>
            <a:r>
              <a:rPr lang="ar-SA" sz="2400" dirty="0" smtClean="0">
                <a:solidFill>
                  <a:schemeClr val="bg1"/>
                </a:solidFill>
                <a:cs typeface="+mj-cs"/>
              </a:rPr>
              <a:t>: مبنى كلية </a:t>
            </a:r>
            <a:r>
              <a:rPr lang="ar-SA" sz="2400" smtClean="0">
                <a:solidFill>
                  <a:schemeClr val="bg1"/>
                </a:solidFill>
                <a:cs typeface="+mj-cs"/>
              </a:rPr>
              <a:t>الحقوق </a:t>
            </a:r>
            <a:r>
              <a:rPr lang="ar-SA" sz="2400" smtClean="0">
                <a:solidFill>
                  <a:schemeClr val="bg1"/>
                </a:solidFill>
                <a:cs typeface="+mj-cs"/>
              </a:rPr>
              <a:t>-</a:t>
            </a:r>
            <a:r>
              <a:rPr lang="ar-SA" sz="2400" smtClean="0">
                <a:solidFill>
                  <a:schemeClr val="bg1"/>
                </a:solidFill>
                <a:cs typeface="+mj-cs"/>
              </a:rPr>
              <a:t> </a:t>
            </a:r>
            <a:r>
              <a:rPr lang="ar-SA" sz="2400" dirty="0" smtClean="0">
                <a:solidFill>
                  <a:schemeClr val="bg1"/>
                </a:solidFill>
                <a:cs typeface="+mj-cs"/>
              </a:rPr>
              <a:t>الدور الثاني - مكتب رقم 2</a:t>
            </a:r>
          </a:p>
          <a:p>
            <a:pPr algn="r"/>
            <a:r>
              <a:rPr lang="en-US" sz="2400" dirty="0" smtClean="0">
                <a:solidFill>
                  <a:schemeClr val="bg1"/>
                </a:solidFill>
                <a:cs typeface="+mj-cs"/>
                <a:hlinkClick r:id="rId2"/>
              </a:rPr>
              <a:t>http://</a:t>
            </a:r>
            <a:r>
              <a:rPr lang="en-US" sz="2400" dirty="0" smtClean="0">
                <a:solidFill>
                  <a:schemeClr val="bg1"/>
                </a:solidFill>
                <a:cs typeface="+mj-cs"/>
                <a:hlinkClick r:id="rId2"/>
              </a:rPr>
              <a:t>fac.ksu.edu.sa/dbinmuhaysen/home</a:t>
            </a:r>
            <a:r>
              <a:rPr lang="en-US" sz="2400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الموقع الالكتروني</a:t>
            </a:r>
            <a:r>
              <a:rPr lang="ar-SA" sz="2400" dirty="0" smtClean="0">
                <a:solidFill>
                  <a:schemeClr val="bg1"/>
                </a:solidFill>
                <a:cs typeface="+mj-cs"/>
              </a:rPr>
              <a:t>: </a:t>
            </a:r>
            <a:endParaRPr lang="ar-SA" sz="2400" dirty="0" smtClean="0">
              <a:solidFill>
                <a:schemeClr val="bg1"/>
              </a:solidFill>
              <a:cs typeface="+mj-cs"/>
            </a:endParaRPr>
          </a:p>
          <a:p>
            <a:pPr marL="0" indent="0" algn="r">
              <a:buNone/>
            </a:pPr>
            <a:r>
              <a:rPr lang="en-US" sz="2400" dirty="0" err="1" smtClean="0">
                <a:solidFill>
                  <a:schemeClr val="bg1"/>
                </a:solidFill>
                <a:cs typeface="+mj-cs"/>
                <a:hlinkClick r:id="rId3"/>
              </a:rPr>
              <a:t>dbinmuhaysin</a:t>
            </a:r>
            <a:r>
              <a:rPr lang="en-GB" sz="2400" dirty="0" smtClean="0">
                <a:solidFill>
                  <a:schemeClr val="bg1"/>
                </a:solidFill>
                <a:cs typeface="+mj-cs"/>
                <a:hlinkClick r:id="rId3"/>
              </a:rPr>
              <a:t>@</a:t>
            </a:r>
            <a:r>
              <a:rPr lang="en-GB" sz="2400" dirty="0" err="1" smtClean="0">
                <a:solidFill>
                  <a:schemeClr val="bg1"/>
                </a:solidFill>
                <a:cs typeface="+mj-cs"/>
                <a:hlinkClick r:id="rId3"/>
              </a:rPr>
              <a:t>ksu.edu.sa</a:t>
            </a:r>
            <a:r>
              <a:rPr lang="en-GB" sz="2400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  <a:cs typeface="+mj-cs"/>
              </a:rPr>
              <a:t>:</a:t>
            </a:r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البريد </a:t>
            </a:r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الالكتروني </a:t>
            </a:r>
            <a:endParaRPr lang="en-GB" sz="2400" b="1" dirty="0" smtClean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55776" y="980728"/>
            <a:ext cx="4114800" cy="701040"/>
          </a:xfrm>
        </p:spPr>
        <p:txBody>
          <a:bodyPr>
            <a:normAutofit fontScale="90000"/>
          </a:bodyPr>
          <a:lstStyle/>
          <a:p>
            <a:r>
              <a:rPr lang="ar-S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r-S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التعريف بأستاذة المادة                  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265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sz="quarter" idx="13"/>
          </p:nvPr>
        </p:nvSpPr>
        <p:spPr>
          <a:solidFill>
            <a:schemeClr val="tx1"/>
          </a:solidFill>
        </p:spPr>
        <p:txBody>
          <a:bodyPr/>
          <a:lstStyle/>
          <a:p>
            <a:pPr algn="r"/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مساعدة أستاذة المادة:</a:t>
            </a:r>
          </a:p>
          <a:p>
            <a:pPr algn="r"/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الاسم : </a:t>
            </a:r>
            <a:r>
              <a:rPr lang="ar-SA" sz="2400" b="1" dirty="0" err="1" smtClean="0">
                <a:solidFill>
                  <a:schemeClr val="bg1"/>
                </a:solidFill>
                <a:cs typeface="+mj-cs"/>
              </a:rPr>
              <a:t>أ</a:t>
            </a:r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.</a:t>
            </a:r>
            <a:r>
              <a:rPr lang="ar-SA" sz="2400" dirty="0" smtClean="0">
                <a:solidFill>
                  <a:schemeClr val="bg1"/>
                </a:solidFill>
                <a:cs typeface="+mj-cs"/>
              </a:rPr>
              <a:t>آلاء الصالح</a:t>
            </a:r>
          </a:p>
          <a:p>
            <a:pPr algn="r"/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القسم : </a:t>
            </a:r>
            <a:r>
              <a:rPr lang="ar-SA" sz="2400" dirty="0" smtClean="0">
                <a:solidFill>
                  <a:schemeClr val="bg1"/>
                </a:solidFill>
                <a:cs typeface="+mj-cs"/>
              </a:rPr>
              <a:t>القانون العام </a:t>
            </a:r>
            <a:endParaRPr lang="ar-SA" sz="2400" dirty="0" smtClean="0">
              <a:solidFill>
                <a:srgbClr val="92D050"/>
              </a:solidFill>
              <a:cs typeface="+mj-cs"/>
            </a:endParaRPr>
          </a:p>
          <a:p>
            <a:pPr algn="r"/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عنوان المكتب </a:t>
            </a:r>
            <a:r>
              <a:rPr lang="ar-SA" sz="2400" dirty="0" smtClean="0">
                <a:solidFill>
                  <a:schemeClr val="bg1"/>
                </a:solidFill>
                <a:cs typeface="+mj-cs"/>
              </a:rPr>
              <a:t>: مبنى كلية الحقوق - الدور الثاني</a:t>
            </a:r>
          </a:p>
          <a:p>
            <a:pPr algn="r"/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هاتف المكتب</a:t>
            </a:r>
            <a:r>
              <a:rPr lang="ar-SA" sz="2400" dirty="0" smtClean="0">
                <a:solidFill>
                  <a:schemeClr val="bg1"/>
                </a:solidFill>
                <a:cs typeface="+mj-cs"/>
              </a:rPr>
              <a:t>: 114354400  </a:t>
            </a:r>
            <a:endParaRPr lang="ar-SA" sz="2400" dirty="0" smtClean="0">
              <a:solidFill>
                <a:schemeClr val="bg1"/>
              </a:solidFill>
              <a:cs typeface="+mj-cs"/>
            </a:endParaRPr>
          </a:p>
          <a:p>
            <a:pPr algn="r"/>
            <a:r>
              <a:rPr lang="en-US" sz="2400" dirty="0" smtClean="0">
                <a:solidFill>
                  <a:schemeClr val="bg1"/>
                </a:solidFill>
                <a:cs typeface="+mj-cs"/>
                <a:hlinkClick r:id="rId2"/>
              </a:rPr>
              <a:t>http://</a:t>
            </a:r>
            <a:r>
              <a:rPr lang="en-US" sz="2400" dirty="0" smtClean="0">
                <a:solidFill>
                  <a:schemeClr val="bg1"/>
                </a:solidFill>
                <a:cs typeface="+mj-cs"/>
                <a:hlinkClick r:id="rId2"/>
              </a:rPr>
              <a:t>fac.ksu.edu.sa/alaalsaleh/home</a:t>
            </a:r>
            <a:r>
              <a:rPr lang="en-US" sz="2400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الموقع الالكتروني</a:t>
            </a:r>
            <a:r>
              <a:rPr lang="ar-SA" sz="2400" dirty="0" smtClean="0">
                <a:solidFill>
                  <a:schemeClr val="bg1"/>
                </a:solidFill>
                <a:cs typeface="+mj-cs"/>
              </a:rPr>
              <a:t>: </a:t>
            </a:r>
            <a:endParaRPr lang="ar-SA" sz="2400" dirty="0" smtClean="0">
              <a:solidFill>
                <a:schemeClr val="bg1"/>
              </a:solidFill>
              <a:cs typeface="+mj-cs"/>
            </a:endParaRPr>
          </a:p>
          <a:p>
            <a:pPr algn="r"/>
            <a:r>
              <a:rPr lang="en-US" sz="2400" dirty="0" err="1" smtClean="0">
                <a:solidFill>
                  <a:schemeClr val="bg1"/>
                </a:solidFill>
                <a:hlinkClick r:id="rId3"/>
              </a:rPr>
              <a:t>alaalsaleh</a:t>
            </a:r>
            <a:r>
              <a:rPr lang="en-GB" sz="2400" dirty="0" smtClean="0">
                <a:solidFill>
                  <a:schemeClr val="bg1"/>
                </a:solidFill>
                <a:hlinkClick r:id="rId3"/>
              </a:rPr>
              <a:t>@</a:t>
            </a:r>
            <a:r>
              <a:rPr lang="en-GB" sz="2400" dirty="0" err="1" smtClean="0">
                <a:solidFill>
                  <a:schemeClr val="bg1"/>
                </a:solidFill>
                <a:hlinkClick r:id="rId3"/>
              </a:rPr>
              <a:t>ksu.edu.sa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</a:rPr>
              <a:t>:</a:t>
            </a:r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البريد </a:t>
            </a:r>
            <a:r>
              <a:rPr lang="ar-SA" sz="2400" b="1" dirty="0" smtClean="0">
                <a:solidFill>
                  <a:schemeClr val="bg1"/>
                </a:solidFill>
                <a:cs typeface="+mj-cs"/>
              </a:rPr>
              <a:t>الالكتروني</a:t>
            </a:r>
          </a:p>
          <a:p>
            <a:pPr algn="r"/>
            <a:endParaRPr lang="ar-SA" sz="28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التعريف بمساعدة الأستاذة</a:t>
            </a:r>
            <a:endParaRPr lang="ar-SA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2761" y="1772816"/>
            <a:ext cx="8208912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79512" y="1916832"/>
            <a:ext cx="8229600" cy="4075176"/>
          </a:xfrm>
        </p:spPr>
        <p:txBody>
          <a:bodyPr>
            <a:normAutofit fontScale="92500" lnSpcReduction="10000"/>
          </a:bodyPr>
          <a:lstStyle/>
          <a:p>
            <a:pPr algn="r"/>
            <a:endParaRPr lang="ar-SA" sz="2800" b="1" dirty="0" smtClean="0">
              <a:solidFill>
                <a:schemeClr val="bg1"/>
              </a:solidFill>
              <a:cs typeface="+mj-cs"/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  <a:cs typeface="+mj-cs"/>
              </a:rPr>
              <a:t>√عرض معلومات المقرر</a:t>
            </a:r>
            <a:endParaRPr lang="ar-SA" sz="2800" b="1" dirty="0" smtClean="0">
              <a:solidFill>
                <a:schemeClr val="bg1"/>
              </a:solidFill>
              <a:cs typeface="+mj-cs"/>
            </a:endParaRPr>
          </a:p>
          <a:p>
            <a:pPr algn="r"/>
            <a:r>
              <a:rPr lang="ar-SA" sz="2800" b="1" dirty="0">
                <a:solidFill>
                  <a:schemeClr val="bg1"/>
                </a:solidFill>
                <a:cs typeface="+mj-cs"/>
              </a:rPr>
              <a:t>√ </a:t>
            </a:r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عرض اهداف المقرر</a:t>
            </a:r>
          </a:p>
          <a:p>
            <a:pPr algn="r"/>
            <a:r>
              <a:rPr lang="ar-SA" sz="2800" b="1" dirty="0">
                <a:solidFill>
                  <a:schemeClr val="bg1"/>
                </a:solidFill>
                <a:cs typeface="+mj-cs"/>
              </a:rPr>
              <a:t>√ </a:t>
            </a:r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عرض مفردات المقرر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√ </a:t>
            </a:r>
            <a:r>
              <a:rPr lang="ar-SA" sz="2800" b="1" dirty="0">
                <a:solidFill>
                  <a:schemeClr val="bg1"/>
                </a:solidFill>
                <a:cs typeface="+mj-cs"/>
              </a:rPr>
              <a:t>الخطة العامة للمقرر خلال الأسابيع الدراسية</a:t>
            </a:r>
          </a:p>
          <a:p>
            <a:pPr algn="r"/>
            <a:r>
              <a:rPr lang="ar-SA" sz="2800" b="1" dirty="0">
                <a:solidFill>
                  <a:schemeClr val="bg1"/>
                </a:solidFill>
                <a:cs typeface="+mj-cs"/>
              </a:rPr>
              <a:t>√ المهارات المكتسبة 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√  </a:t>
            </a:r>
            <a:r>
              <a:rPr lang="ar-SA" sz="2800" b="1" dirty="0">
                <a:solidFill>
                  <a:schemeClr val="bg1"/>
                </a:solidFill>
                <a:cs typeface="+mj-cs"/>
              </a:rPr>
              <a:t>أسلوب </a:t>
            </a:r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التقييم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√ مصادر التعلم </a:t>
            </a:r>
          </a:p>
          <a:p>
            <a:pPr algn="r"/>
            <a:r>
              <a:rPr lang="ar-SA" sz="2800" b="1" smtClean="0">
                <a:solidFill>
                  <a:schemeClr val="bg1"/>
                </a:solidFill>
                <a:cs typeface="+mj-cs"/>
              </a:rPr>
              <a:t>√ </a:t>
            </a:r>
            <a:r>
              <a:rPr lang="ar-SA" sz="2800" b="1" dirty="0" smtClean="0">
                <a:solidFill>
                  <a:schemeClr val="bg1"/>
                </a:solidFill>
                <a:cs typeface="+mj-cs"/>
              </a:rPr>
              <a:t>قواعد داخل المحاضرة   </a:t>
            </a:r>
          </a:p>
          <a:p>
            <a:pPr marL="0" indent="0" algn="r">
              <a:buNone/>
            </a:pPr>
            <a:endParaRPr lang="ar-SA" sz="28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27784" y="980728"/>
            <a:ext cx="4114800" cy="701040"/>
          </a:xfrm>
        </p:spPr>
        <p:txBody>
          <a:bodyPr>
            <a:normAutofit/>
          </a:bodyPr>
          <a:lstStyle/>
          <a:p>
            <a:r>
              <a:rPr lang="ar-S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التعريف بالمقرر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142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معلومات المقرر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380612" y="1783191"/>
            <a:ext cx="8367851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b="1" dirty="0"/>
              <a:t>اسم المقرر : القانون </a:t>
            </a:r>
            <a:r>
              <a:rPr lang="ar-SA" sz="2800" b="1" dirty="0" smtClean="0"/>
              <a:t>الدولي العام -1-</a:t>
            </a:r>
          </a:p>
          <a:p>
            <a:pPr algn="r"/>
            <a:r>
              <a:rPr lang="ar-SA" sz="2800" b="1" dirty="0" smtClean="0"/>
              <a:t>رمز المقرر : 135 حقق</a:t>
            </a:r>
          </a:p>
          <a:p>
            <a:pPr algn="r"/>
            <a:r>
              <a:rPr lang="ar-SA" sz="2800" b="1" dirty="0" smtClean="0"/>
              <a:t> </a:t>
            </a:r>
          </a:p>
          <a:p>
            <a:pPr algn="r"/>
            <a:r>
              <a:rPr lang="ar-SA" sz="2800" b="1" dirty="0" smtClean="0"/>
              <a:t>عدد ساعات المقرر : 3 ساعات أسبوعياً ( الأحد ، الثلاثاء ، الخميس )</a:t>
            </a:r>
          </a:p>
          <a:p>
            <a:pPr algn="r"/>
            <a:endParaRPr lang="ar-SA" sz="2800" b="1" dirty="0" smtClean="0"/>
          </a:p>
          <a:p>
            <a:pPr algn="r"/>
            <a:r>
              <a:rPr lang="ar-SA" sz="2800" b="1" dirty="0" smtClean="0"/>
              <a:t>المستوى الذي يُدرّس فيه المقرر : الخامس</a:t>
            </a:r>
          </a:p>
          <a:p>
            <a:pPr algn="r"/>
            <a:r>
              <a:rPr lang="ar-SA" sz="2800" b="1" dirty="0" smtClean="0"/>
              <a:t>المتطلبات السابقة : 101 حقق</a:t>
            </a:r>
          </a:p>
          <a:p>
            <a:pPr algn="r"/>
            <a:endParaRPr lang="ar-SA" sz="2800" b="1" dirty="0" smtClean="0"/>
          </a:p>
          <a:p>
            <a:pPr algn="r"/>
            <a:r>
              <a:rPr lang="en-US" sz="2800" b="1" smtClean="0"/>
              <a:t> G A 003 </a:t>
            </a:r>
            <a:r>
              <a:rPr lang="ar-SA" sz="2800" b="1" smtClean="0"/>
              <a:t>مكان </a:t>
            </a:r>
            <a:r>
              <a:rPr lang="ar-SA" sz="2800" b="1" dirty="0" smtClean="0"/>
              <a:t>تدريس المقرر : كلية الحقوق (7) ، الدور الاول ، قاعة</a:t>
            </a:r>
            <a:endParaRPr lang="en-GB" sz="2800" b="1" dirty="0"/>
          </a:p>
        </p:txBody>
      </p:sp>
    </p:spTree>
    <p:extLst>
      <p:ext uri="{BB962C8B-B14F-4D97-AF65-F5344CB8AC3E}">
        <p14:creationId xmlns="" xmlns:p14="http://schemas.microsoft.com/office/powerpoint/2010/main" val="262886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/>
              <a:t>أهداف المقرر 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380612" y="1783191"/>
            <a:ext cx="8367851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التعرف على ماهية القانون الدولي العام و تطوره و فروعه و 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أشخاصه.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</a:t>
            </a:r>
            <a:r>
              <a:rPr lang="ar-SA" sz="2800" b="1" dirty="0" smtClean="0"/>
              <a:t>معرفة مصادر القانون الدولي العام مع التركيز على المعاهدات الدولية و العرف الدولي.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√القدرة على تحديد كيفية تطبيق القانون الدولي العام داخل الدولة 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√التعرف على شروط المسؤولية الدولية و دعوى الحماية الدبلوماسية 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√التعرف على مفهوم المنظمة الدولية و انواعها و شخصيتها القانونية الداخلية و الدولية .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معرفة النظام القانوني للموظفين الدوليين .</a:t>
            </a:r>
            <a:endParaRPr lang="en-GB" sz="2800" b="1" dirty="0"/>
          </a:p>
        </p:txBody>
      </p:sp>
    </p:spTree>
    <p:extLst>
      <p:ext uri="{BB962C8B-B14F-4D97-AF65-F5344CB8AC3E}">
        <p14:creationId xmlns="" xmlns:p14="http://schemas.microsoft.com/office/powerpoint/2010/main" val="322201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مفردات المقرر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380612" y="1783191"/>
            <a:ext cx="8367851" cy="4536504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√التعريف بالقانون الدولي العام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مصادر القانون الدولي العام 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√تطبيق القاعدة القانونية الدولية 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√النظرية العامة للمنظمات الدولية </a:t>
            </a:r>
          </a:p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√ الإطار العام للقانون الدبلوماسي و القنصلي  </a:t>
            </a:r>
            <a:endParaRPr lang="en-GB" sz="2800" b="1" dirty="0"/>
          </a:p>
        </p:txBody>
      </p:sp>
    </p:spTree>
    <p:extLst>
      <p:ext uri="{BB962C8B-B14F-4D97-AF65-F5344CB8AC3E}">
        <p14:creationId xmlns="" xmlns:p14="http://schemas.microsoft.com/office/powerpoint/2010/main" val="22688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4114800" cy="701040"/>
          </a:xfrm>
        </p:spPr>
        <p:txBody>
          <a:bodyPr>
            <a:normAutofit/>
          </a:bodyPr>
          <a:lstStyle/>
          <a:p>
            <a:r>
              <a:rPr lang="ar-SA" sz="2000" dirty="0">
                <a:solidFill>
                  <a:schemeClr val="bg1"/>
                </a:solidFill>
              </a:rPr>
              <a:t>الخطة العامة للمقرر خلال الأسابيع الدراسية</a:t>
            </a:r>
            <a:endParaRPr lang="en-GB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9641892"/>
              </p:ext>
            </p:extLst>
          </p:nvPr>
        </p:nvGraphicFramePr>
        <p:xfrm>
          <a:off x="107504" y="1196752"/>
          <a:ext cx="8856983" cy="5339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  <a:gridCol w="864095"/>
              </a:tblGrid>
              <a:tr h="492996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الثالث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الثاني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الأول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تعريف القانون الدولي العام</a:t>
                      </a:r>
                      <a:br>
                        <a:rPr lang="ar-SA" dirty="0" smtClean="0"/>
                      </a:br>
                      <a:r>
                        <a:rPr lang="ar-SA" dirty="0" smtClean="0"/>
                        <a:t>تمييز القانون الدولي العام عن الخاص </a:t>
                      </a:r>
                      <a:r>
                        <a:rPr lang="ar-SA" dirty="0" err="1" smtClean="0"/>
                        <a:t>و</a:t>
                      </a:r>
                      <a:r>
                        <a:rPr lang="ar-SA" dirty="0" smtClean="0"/>
                        <a:t> الوطني </a:t>
                      </a:r>
                      <a:endParaRPr lang="en-GB" dirty="0" smtClean="0"/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نشأة قواعد القانون الدولي العام وتطورها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لقاء تعريفي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الأول </a:t>
                      </a:r>
                      <a:endParaRPr lang="en-GB" dirty="0"/>
                    </a:p>
                  </a:txBody>
                  <a:tcPr anchor="ctr"/>
                </a:tc>
              </a:tr>
              <a:tr h="618907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مصادر القانون الدولي العام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طبيعة القاعدة الدولية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طبيعة القاعدة الدولية</a:t>
                      </a:r>
                      <a:endParaRPr lang="en-GB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الثاني </a:t>
                      </a:r>
                      <a:endParaRPr lang="en-GB" dirty="0"/>
                    </a:p>
                  </a:txBody>
                  <a:tcPr anchor="ctr"/>
                </a:tc>
              </a:tr>
              <a:tr h="618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العرف</a:t>
                      </a:r>
                      <a:r>
                        <a:rPr lang="ar-SA" baseline="0" dirty="0" smtClean="0"/>
                        <a:t> الدولي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تابع / المعاهدات الدولية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تابع / المعاهدات الدولية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الثالث </a:t>
                      </a:r>
                      <a:endParaRPr lang="en-GB" dirty="0"/>
                    </a:p>
                  </a:txBody>
                  <a:tcPr anchor="ctr"/>
                </a:tc>
              </a:tr>
              <a:tr h="618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المصدر الخامس:</a:t>
                      </a:r>
                      <a:r>
                        <a:rPr lang="ar-SA" baseline="0" dirty="0" smtClean="0"/>
                        <a:t> مبادئ العدالة والإنصاف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aseline="0" dirty="0" smtClean="0"/>
                        <a:t>المصدر السادس: قرارات المنظمات الدولية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 smtClean="0"/>
                        <a:t>المصدر الثالث : المبادئ العامة في   القانون</a:t>
                      </a:r>
                      <a:br>
                        <a:rPr lang="ar-SA" sz="1800" dirty="0" smtClean="0"/>
                      </a:br>
                      <a:r>
                        <a:rPr lang="ar-SA" sz="1800" dirty="0" smtClean="0"/>
                        <a:t> المصدر الرابع : الفقه </a:t>
                      </a:r>
                      <a:r>
                        <a:rPr lang="ar-SA" sz="1800" dirty="0" err="1" smtClean="0"/>
                        <a:t>و</a:t>
                      </a:r>
                      <a:r>
                        <a:rPr lang="ar-SA" sz="1800" dirty="0" smtClean="0"/>
                        <a:t> القضاء</a:t>
                      </a:r>
                      <a:endParaRPr lang="en-GB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تابع /</a:t>
                      </a:r>
                      <a:r>
                        <a:rPr lang="ar-SA" baseline="0" dirty="0" smtClean="0"/>
                        <a:t> العرف الدولي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الرابع </a:t>
                      </a:r>
                      <a:endParaRPr lang="en-GB" dirty="0"/>
                    </a:p>
                  </a:txBody>
                  <a:tcPr anchor="ctr"/>
                </a:tc>
              </a:tr>
              <a:tr h="618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أشكال الدول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أشكال الدول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أشخاص القانون الدولي العام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أولاً : الدولــــة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الخامس 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3013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0"/>
            <a:ext cx="4114800" cy="629032"/>
          </a:xfrm>
        </p:spPr>
        <p:txBody>
          <a:bodyPr/>
          <a:lstStyle/>
          <a:p>
            <a:r>
              <a:rPr lang="ar-SA" dirty="0" smtClean="0"/>
              <a:t>يتبع ...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7267429"/>
              </p:ext>
            </p:extLst>
          </p:nvPr>
        </p:nvGraphicFramePr>
        <p:xfrm>
          <a:off x="35496" y="571634"/>
          <a:ext cx="9108504" cy="6241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095"/>
                <a:gridCol w="2471501"/>
                <a:gridCol w="2582369"/>
                <a:gridCol w="1397539"/>
              </a:tblGrid>
              <a:tr h="492996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الثالث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الثاني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اليوم الأول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مراجعة الشهري الأول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واجبات</a:t>
                      </a:r>
                      <a:r>
                        <a:rPr lang="ar-SA" baseline="0" dirty="0" smtClean="0"/>
                        <a:t> </a:t>
                      </a:r>
                      <a:r>
                        <a:rPr lang="ar-SA" dirty="0" smtClean="0"/>
                        <a:t>الدول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حقوق الدول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السادس</a:t>
                      </a:r>
                      <a:endParaRPr lang="en-GB" dirty="0"/>
                    </a:p>
                  </a:txBody>
                  <a:tcPr anchor="ctr"/>
                </a:tc>
              </a:tr>
              <a:tr h="5012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المسئولية</a:t>
                      </a:r>
                      <a:r>
                        <a:rPr lang="ar-SA" baseline="0" dirty="0" smtClean="0"/>
                        <a:t> الدولية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الأشخاص الدولية الأخرى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aseline="0" dirty="0" smtClean="0"/>
                        <a:t>اختبار الشهري الأول</a:t>
                      </a:r>
                      <a:endParaRPr lang="ar-SA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السابع </a:t>
                      </a:r>
                      <a:endParaRPr lang="en-GB" dirty="0"/>
                    </a:p>
                  </a:txBody>
                  <a:tcPr anchor="ctr"/>
                </a:tc>
              </a:tr>
              <a:tr h="281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الثامن</a:t>
                      </a:r>
                      <a:endParaRPr lang="en-GB" dirty="0"/>
                    </a:p>
                  </a:txBody>
                  <a:tcPr anchor="ctr"/>
                </a:tc>
              </a:tr>
              <a:tr h="6298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محكمة العدل</a:t>
                      </a:r>
                      <a:r>
                        <a:rPr lang="ar-SA" baseline="0" dirty="0" smtClean="0"/>
                        <a:t> الدولية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مجلس</a:t>
                      </a:r>
                      <a:r>
                        <a:rPr lang="ar-SA" baseline="0" dirty="0" smtClean="0"/>
                        <a:t> الأمن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التنظيم الدولي: الجمعية العامة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التاسع</a:t>
                      </a:r>
                      <a:endParaRPr lang="en-GB" dirty="0"/>
                    </a:p>
                  </a:txBody>
                  <a:tcPr anchor="ctr"/>
                </a:tc>
              </a:tr>
              <a:tr h="618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اختبار الشهري الثاني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مراجعة</a:t>
                      </a:r>
                      <a:r>
                        <a:rPr lang="ar-SA" baseline="0" dirty="0" smtClean="0"/>
                        <a:t> الشهري الثاني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الأجهزة الأخرى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الأسبوع العاشر</a:t>
                      </a:r>
                      <a:endParaRPr lang="en-GB" dirty="0"/>
                    </a:p>
                  </a:txBody>
                  <a:tcPr anchor="ctr"/>
                </a:tc>
              </a:tr>
              <a:tr h="618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تابع</a:t>
                      </a:r>
                      <a:r>
                        <a:rPr lang="ar-SA" baseline="0" dirty="0" smtClean="0"/>
                        <a:t> القانون الدولي للبحار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القانون</a:t>
                      </a:r>
                      <a:r>
                        <a:rPr lang="ar-SA" baseline="0" dirty="0" smtClean="0"/>
                        <a:t> الدولي للبحار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الحصانة الدبلوماسية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الأسبوع الحادي عشر </a:t>
                      </a:r>
                      <a:endParaRPr lang="en-GB" sz="1600" dirty="0"/>
                    </a:p>
                  </a:txBody>
                  <a:tcPr anchor="ctr"/>
                </a:tc>
              </a:tr>
              <a:tr h="618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جديد القانون الدولي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قانون الفضاء الخارجي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تابع القانون الدولي للبحار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الأسبوع الثاني</a:t>
                      </a:r>
                      <a:r>
                        <a:rPr lang="ar-SA" sz="1600" baseline="0" dirty="0" smtClean="0"/>
                        <a:t> عشر</a:t>
                      </a:r>
                      <a:endParaRPr lang="en-GB" sz="1600" dirty="0"/>
                    </a:p>
                  </a:txBody>
                  <a:tcPr anchor="ctr"/>
                </a:tc>
              </a:tr>
              <a:tr h="618907">
                <a:tc rowSpan="2" gridSpan="3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نشاط للطالبات</a:t>
                      </a:r>
                      <a:endParaRPr lang="en-GB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الأسبوع الثاني عشر </a:t>
                      </a:r>
                      <a:endParaRPr lang="en-GB" sz="1400" dirty="0"/>
                    </a:p>
                  </a:txBody>
                  <a:tcPr anchor="ctr"/>
                </a:tc>
              </a:tr>
              <a:tr h="437422">
                <a:tc gridSpan="3"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الأسبوع الثالث عشر</a:t>
                      </a:r>
                      <a:endParaRPr lang="en-GB" sz="1400" dirty="0"/>
                    </a:p>
                  </a:txBody>
                  <a:tcPr anchor="ctr"/>
                </a:tc>
              </a:tr>
              <a:tr h="618907">
                <a:tc gridSpan="3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أسبوع المراجعة لما قبل الاختبارات النهائية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/>
                        <a:t>الأسبوع الرابع</a:t>
                      </a:r>
                      <a:r>
                        <a:rPr lang="ar-SA" sz="1400" baseline="0" dirty="0" smtClean="0"/>
                        <a:t> عشر</a:t>
                      </a:r>
                      <a:endParaRPr lang="en-GB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0732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2194</TotalTime>
  <Words>905</Words>
  <Application>Microsoft Office PowerPoint</Application>
  <PresentationFormat>عرض على الشاشة (3:4)‏</PresentationFormat>
  <Paragraphs>210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BlackTie</vt:lpstr>
      <vt:lpstr>المحاضرة التعريفية </vt:lpstr>
      <vt:lpstr> التعريف بأستاذة المادة                  </vt:lpstr>
      <vt:lpstr>التعريف بمساعدة الأستاذة</vt:lpstr>
      <vt:lpstr>التعريف بالمقرر</vt:lpstr>
      <vt:lpstr>معلومات المقرر</vt:lpstr>
      <vt:lpstr>أهداف المقرر </vt:lpstr>
      <vt:lpstr>مفردات المقرر</vt:lpstr>
      <vt:lpstr>الخطة العامة للمقرر خلال الأسابيع الدراسية</vt:lpstr>
      <vt:lpstr>يتبع ...</vt:lpstr>
      <vt:lpstr>المهارات المكتسبة من المقرر</vt:lpstr>
      <vt:lpstr>أسلوب التقييم </vt:lpstr>
      <vt:lpstr>مصادر التعلم</vt:lpstr>
      <vt:lpstr>قواعد عامة في المحاضرة</vt:lpstr>
      <vt:lpstr>الاختبارات</vt:lpstr>
      <vt:lpstr>مواعيد  هامة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التعريفية</dc:title>
  <dc:creator>Monirah F H</dc:creator>
  <cp:lastModifiedBy>نادين محيسن</cp:lastModifiedBy>
  <cp:revision>49</cp:revision>
  <dcterms:created xsi:type="dcterms:W3CDTF">2014-01-22T16:11:28Z</dcterms:created>
  <dcterms:modified xsi:type="dcterms:W3CDTF">2016-09-26T07:25:56Z</dcterms:modified>
</cp:coreProperties>
</file>