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40"/>
  </p:normalViewPr>
  <p:slideViewPr>
    <p:cSldViewPr snapToGrid="0" snapToObjects="1">
      <p:cViewPr varScale="1">
        <p:scale>
          <a:sx n="76" d="100"/>
          <a:sy n="76" d="100"/>
        </p:scale>
        <p:origin x="216" y="6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02AC24A9-CCB6-4F8D-B8DB-C2F3692CFA5A}" type="datetimeFigureOut">
              <a:rPr lang="en-US" smtClean="0"/>
              <a:t>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776091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8946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02AC24A9-CCB6-4F8D-B8DB-C2F3692CFA5A}" type="datetimeFigureOut">
              <a:rPr lang="en-US" smtClean="0"/>
              <a:t>2/7/20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1107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3171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02AC24A9-CCB6-4F8D-B8DB-C2F3692CFA5A}" type="datetimeFigureOut">
              <a:rPr lang="en-US" smtClean="0"/>
              <a:t>2/7/20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3319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02AC24A9-CCB6-4F8D-B8DB-C2F3692CFA5A}" type="datetimeFigureOut">
              <a:rPr lang="en-US" smtClean="0"/>
              <a:t>2/7/20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6571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02AC24A9-CCB6-4F8D-B8DB-C2F3692CFA5A}" type="datetimeFigureOut">
              <a:rPr lang="en-US" smtClean="0"/>
              <a:t>2/7/20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2956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9192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02AC24A9-CCB6-4F8D-B8DB-C2F3692CFA5A}" type="datetimeFigureOut">
              <a:rPr lang="en-US" smtClean="0"/>
              <a:t>2/7/20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3491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2/7/20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580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02AC24A9-CCB6-4F8D-B8DB-C2F3692CFA5A}" type="datetimeFigureOut">
              <a:rPr lang="en-US" smtClean="0"/>
              <a:t>2/7/20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5643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2AC24A9-CCB6-4F8D-B8DB-C2F3692CFA5A}" type="datetimeFigureOut">
              <a:rPr lang="en-US" smtClean="0"/>
              <a:t>2/7/20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7116836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8" name="Picture 3">
            <a:extLst>
              <a:ext uri="{FF2B5EF4-FFF2-40B4-BE49-F238E27FC236}">
                <a16:creationId xmlns:a16="http://schemas.microsoft.com/office/drawing/2014/main" id="{492E20AD-CA21-4037-848E-77BEAC3205E3}"/>
              </a:ext>
            </a:extLst>
          </p:cNvPr>
          <p:cNvPicPr>
            <a:picLocks noChangeAspect="1"/>
          </p:cNvPicPr>
          <p:nvPr/>
        </p:nvPicPr>
        <p:blipFill rotWithShape="1">
          <a:blip r:embed="rId2"/>
          <a:srcRect t="11583" b="4148"/>
          <a:stretch/>
        </p:blipFill>
        <p:spPr>
          <a:xfrm>
            <a:off x="20" y="10"/>
            <a:ext cx="12191980" cy="6857990"/>
          </a:xfrm>
          <a:prstGeom prst="rect">
            <a:avLst/>
          </a:prstGeom>
        </p:spPr>
      </p:pic>
      <p:sp>
        <p:nvSpPr>
          <p:cNvPr id="2" name="Title 1">
            <a:extLst>
              <a:ext uri="{FF2B5EF4-FFF2-40B4-BE49-F238E27FC236}">
                <a16:creationId xmlns:a16="http://schemas.microsoft.com/office/drawing/2014/main" id="{59C6F5D1-22A9-B347-9081-14DF6414F4D3}"/>
              </a:ext>
            </a:extLst>
          </p:cNvPr>
          <p:cNvSpPr>
            <a:spLocks noGrp="1"/>
          </p:cNvSpPr>
          <p:nvPr>
            <p:ph type="ctrTitle"/>
          </p:nvPr>
        </p:nvSpPr>
        <p:spPr>
          <a:xfrm>
            <a:off x="523875" y="5317240"/>
            <a:ext cx="11210925" cy="744836"/>
          </a:xfrm>
        </p:spPr>
        <p:txBody>
          <a:bodyPr vert="horz" lIns="91440" tIns="45720" rIns="91440" bIns="45720" rtlCol="0" anchor="ctr">
            <a:normAutofit/>
          </a:bodyPr>
          <a:lstStyle/>
          <a:p>
            <a:r>
              <a:rPr lang="en-US" sz="3600">
                <a:solidFill>
                  <a:schemeClr val="tx1">
                    <a:lumMod val="85000"/>
                    <a:lumOff val="15000"/>
                  </a:schemeClr>
                </a:solidFill>
              </a:rPr>
              <a:t>قانون التنفيذ</a:t>
            </a:r>
          </a:p>
        </p:txBody>
      </p:sp>
    </p:spTree>
    <p:extLst>
      <p:ext uri="{BB962C8B-B14F-4D97-AF65-F5344CB8AC3E}">
        <p14:creationId xmlns:p14="http://schemas.microsoft.com/office/powerpoint/2010/main" val="1952728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32F61-2C8B-0440-9EC0-558DA15F6CA2}"/>
              </a:ext>
            </a:extLst>
          </p:cNvPr>
          <p:cNvSpPr>
            <a:spLocks noGrp="1"/>
          </p:cNvSpPr>
          <p:nvPr>
            <p:ph idx="1"/>
          </p:nvPr>
        </p:nvSpPr>
        <p:spPr>
          <a:xfrm>
            <a:off x="5109983" y="169333"/>
            <a:ext cx="6275035" cy="6350000"/>
          </a:xfrm>
        </p:spPr>
        <p:txBody>
          <a:bodyPr>
            <a:no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200" dirty="0"/>
              <a:t>لا يجوز تنفيذ الأحكام الأحكام و القرارات و الأوامر جبرا، ما دام الاعتراض عليها جائزا إلا إذا كانت مشمولة بالنفاذ المعجل أو كان هذا النفاذ المعجل منصوصا عليه في الأنظمة ذات العلاقة.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32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200" dirty="0"/>
              <a:t>و بالتالي فأن نفاذ الأحكام الصادرة من القضاء  قد يكون نفاذا عاديا إذا كانت حائزة للأمر المقضي، و قد يكون نفاذا معجلا أذا كانت أحكاما إلزامية مشمولة بالنفاذ المعجل.</a:t>
            </a:r>
            <a:endParaRPr lang="en-US" sz="3200" dirty="0"/>
          </a:p>
        </p:txBody>
      </p:sp>
    </p:spTree>
    <p:extLst>
      <p:ext uri="{BB962C8B-B14F-4D97-AF65-F5344CB8AC3E}">
        <p14:creationId xmlns:p14="http://schemas.microsoft.com/office/powerpoint/2010/main" val="2870378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81B5-6576-BA45-A38E-71A6C7C4D301}"/>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النفاذ العادي للأحكام و شروطه</a:t>
            </a:r>
            <a:endParaRPr lang="en-US" dirty="0"/>
          </a:p>
        </p:txBody>
      </p:sp>
      <p:sp>
        <p:nvSpPr>
          <p:cNvPr id="3" name="Content Placeholder 2">
            <a:extLst>
              <a:ext uri="{FF2B5EF4-FFF2-40B4-BE49-F238E27FC236}">
                <a16:creationId xmlns:a16="http://schemas.microsoft.com/office/drawing/2014/main" id="{5608EB65-9486-4043-BA9B-6E6BDA210A8A}"/>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الشرط الأول : أن يكون حكم إلزام :</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الأحكام التقريرية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الأحكام المنشئة </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الأحكام الملزمة</a:t>
            </a:r>
            <a:endParaRPr lang="en-US" sz="2800" dirty="0"/>
          </a:p>
        </p:txBody>
      </p:sp>
    </p:spTree>
    <p:extLst>
      <p:ext uri="{BB962C8B-B14F-4D97-AF65-F5344CB8AC3E}">
        <p14:creationId xmlns:p14="http://schemas.microsoft.com/office/powerpoint/2010/main" val="118579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0196-47E4-DC42-9884-E8556D2225C0}"/>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الشرط الثاني: أن يكون حكما نهائيا</a:t>
            </a:r>
            <a:endParaRPr lang="en-US" dirty="0"/>
          </a:p>
        </p:txBody>
      </p:sp>
      <p:sp>
        <p:nvSpPr>
          <p:cNvPr id="3" name="Content Placeholder 2">
            <a:extLst>
              <a:ext uri="{FF2B5EF4-FFF2-40B4-BE49-F238E27FC236}">
                <a16:creationId xmlns:a16="http://schemas.microsoft.com/office/drawing/2014/main" id="{2036EAAE-22C3-0B42-A66B-216F3D83F579}"/>
              </a:ext>
            </a:extLst>
          </p:cNvPr>
          <p:cNvSpPr>
            <a:spLocks noGrp="1"/>
          </p:cNvSpPr>
          <p:nvPr>
            <p:ph idx="1"/>
          </p:nvPr>
        </p:nvSpPr>
        <p:spPr>
          <a:xfrm>
            <a:off x="5118447" y="152400"/>
            <a:ext cx="6281873" cy="6705600"/>
          </a:xfrm>
        </p:spPr>
        <p:txBody>
          <a:bodyPr>
            <a:no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solidFill>
                  <a:schemeClr val="accent2"/>
                </a:solidFill>
              </a:rPr>
              <a:t>الأحكام الابتدائية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solidFill>
                  <a:schemeClr val="accent2"/>
                </a:solidFill>
              </a:rPr>
              <a:t>الأحكام النهائية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solidFill>
                  <a:schemeClr val="accent2"/>
                </a:solidFill>
              </a:rPr>
              <a:t>الأحكام الباتة </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b="1" dirty="0">
                <a:solidFill>
                  <a:schemeClr val="accent2"/>
                </a:solidFill>
              </a:rPr>
              <a:t>وقف التنفيذ من المحكمة العليا:</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b="1" dirty="0"/>
              <a:t>أن يقدم المعترض طلب وقف التنفيذ في مذكرة الاعتراض</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b="1" dirty="0"/>
              <a:t>- أن يخشى من التنفيذ وقوع ضرر جسيم يتعذر تداركه</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b="1" dirty="0"/>
              <a:t>-أن يقدم طلب وقف التنفيذ قبل تمام التنفيذ</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en-US" sz="2800" b="1" dirty="0"/>
          </a:p>
        </p:txBody>
      </p:sp>
    </p:spTree>
    <p:extLst>
      <p:ext uri="{BB962C8B-B14F-4D97-AF65-F5344CB8AC3E}">
        <p14:creationId xmlns:p14="http://schemas.microsoft.com/office/powerpoint/2010/main" val="194855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2A3F-E69C-2B4B-A39A-4157CFD16AB3}"/>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النفاذ المعجل </a:t>
            </a:r>
            <a:endParaRPr lang="en-US" dirty="0"/>
          </a:p>
        </p:txBody>
      </p:sp>
      <p:sp>
        <p:nvSpPr>
          <p:cNvPr id="3" name="Content Placeholder 2">
            <a:extLst>
              <a:ext uri="{FF2B5EF4-FFF2-40B4-BE49-F238E27FC236}">
                <a16:creationId xmlns:a16="http://schemas.microsoft.com/office/drawing/2014/main" id="{595FFB14-6B9A-9D4B-BF14-2791B4FD6130}"/>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600" dirty="0"/>
              <a:t>أجاز المنظم –استثناء – تنفيذ بعض الأحكام و لو كانت قابلة للاعتراض عليها أمام محاكم الدرجة الثانية { محاكم الاستئناف}  أو اعترض عليها بالفعل.</a:t>
            </a:r>
            <a:endParaRPr lang="en-US" sz="3600" dirty="0"/>
          </a:p>
        </p:txBody>
      </p:sp>
    </p:spTree>
    <p:extLst>
      <p:ext uri="{BB962C8B-B14F-4D97-AF65-F5344CB8AC3E}">
        <p14:creationId xmlns:p14="http://schemas.microsoft.com/office/powerpoint/2010/main" val="4009732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DA2F1-ED8C-DC46-949F-A9AA370C1217}"/>
              </a:ext>
            </a:extLst>
          </p:cNvPr>
          <p:cNvSpPr>
            <a:spLocks noGrp="1"/>
          </p:cNvSpPr>
          <p:nvPr>
            <p:ph type="title"/>
          </p:nvPr>
        </p:nvSpPr>
        <p:spPr>
          <a:xfrm>
            <a:off x="888631" y="2352027"/>
            <a:ext cx="3501197" cy="645174"/>
          </a:xfrm>
        </p:spPr>
        <p:txBody>
          <a:bodyPr/>
          <a:lstStyle/>
          <a:p>
            <a:pPr algn="ctr" defTabSz="914400" rtl="1" eaLnBrk="1" latinLnBrk="0" hangingPunct="1">
              <a:lnSpc>
                <a:spcPct val="85000"/>
              </a:lnSpc>
              <a:spcBef>
                <a:spcPct val="0"/>
              </a:spcBef>
              <a:buNone/>
            </a:pPr>
            <a:r>
              <a:rPr lang="ar-SA" sz="4000" dirty="0"/>
              <a:t>حالات النفاذ الوجوبي </a:t>
            </a:r>
            <a:endParaRPr lang="en-US" sz="4000" dirty="0"/>
          </a:p>
        </p:txBody>
      </p:sp>
      <p:sp>
        <p:nvSpPr>
          <p:cNvPr id="3" name="Content Placeholder 2">
            <a:extLst>
              <a:ext uri="{FF2B5EF4-FFF2-40B4-BE49-F238E27FC236}">
                <a16:creationId xmlns:a16="http://schemas.microsoft.com/office/drawing/2014/main" id="{00F32294-584A-7143-B9E2-3109F37E4CCE}"/>
              </a:ext>
            </a:extLst>
          </p:cNvPr>
          <p:cNvSpPr>
            <a:spLocks noGrp="1"/>
          </p:cNvSpPr>
          <p:nvPr>
            <p:ph idx="1"/>
          </p:nvPr>
        </p:nvSpPr>
        <p:spPr>
          <a:xfrm>
            <a:off x="5109983" y="254000"/>
            <a:ext cx="6275035" cy="6146800"/>
          </a:xfrm>
        </p:spPr>
        <p:txBody>
          <a:bodyPr>
            <a:no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يجب أن يكون الحكم مشمولا بالتنفيذ المعجل بكفالة أو بدونها أو حسب تقدير القاضي و ذلك في الأحوال الآتية:</a:t>
            </a:r>
          </a:p>
          <a:p>
            <a:pPr marL="0" indent="0" algn="r" defTabSz="914400" rtl="1" eaLnBrk="1" latinLnBrk="0" hangingPunct="1">
              <a:lnSpc>
                <a:spcPct val="120000"/>
              </a:lnSpc>
              <a:spcBef>
                <a:spcPts val="1000"/>
              </a:spcBef>
              <a:buClr>
                <a:schemeClr val="accent1"/>
              </a:buClr>
              <a:buSzPct val="110000"/>
              <a:buNone/>
            </a:pPr>
            <a:endParaRPr lang="ar-SA" sz="2800" dirty="0"/>
          </a:p>
          <a:p>
            <a:pPr algn="r" defTabSz="914400" rtl="1" eaLnBrk="1" latinLnBrk="0" hangingPunct="1">
              <a:lnSpc>
                <a:spcPct val="120000"/>
              </a:lnSpc>
              <a:spcBef>
                <a:spcPts val="1000"/>
              </a:spcBef>
              <a:buClr>
                <a:schemeClr val="accent1"/>
              </a:buClr>
              <a:buSzPct val="110000"/>
              <a:buFontTx/>
              <a:buChar char="-"/>
            </a:pPr>
            <a:r>
              <a:rPr lang="ar-SA" sz="2800" dirty="0"/>
              <a:t>الأحكام الصادرة في الأمور المستعجلة.</a:t>
            </a:r>
          </a:p>
          <a:p>
            <a:pPr algn="r" defTabSz="914400" rtl="1" eaLnBrk="1" latinLnBrk="0" hangingPunct="1">
              <a:lnSpc>
                <a:spcPct val="120000"/>
              </a:lnSpc>
              <a:spcBef>
                <a:spcPts val="1000"/>
              </a:spcBef>
              <a:buClr>
                <a:schemeClr val="accent1"/>
              </a:buClr>
              <a:buSzPct val="110000"/>
              <a:buFontTx/>
              <a:buChar char="-"/>
            </a:pPr>
            <a:r>
              <a:rPr lang="ar-SA" sz="2800" dirty="0"/>
              <a:t>إذا كان الحكم صادرا بتقرير نفقة أو أجرة رضاع، أو سكن أو رؤية صغير أو تسليمه لحاضنه، أو امرأة إلى محرمها أو تفريق بين زوجين.</a:t>
            </a:r>
          </a:p>
          <a:p>
            <a:pPr marL="0" indent="0" algn="r" defTabSz="914400" rtl="1" eaLnBrk="1" latinLnBrk="0" hangingPunct="1">
              <a:lnSpc>
                <a:spcPct val="120000"/>
              </a:lnSpc>
              <a:spcBef>
                <a:spcPts val="1000"/>
              </a:spcBef>
              <a:buClr>
                <a:schemeClr val="accent1"/>
              </a:buClr>
              <a:buSzPct val="110000"/>
              <a:buNone/>
            </a:pPr>
            <a:r>
              <a:rPr lang="ar-SA" sz="2800" dirty="0"/>
              <a:t>إذا كان الحكم صادرا بأداء أجرة خادم أو صانع  أو عامل أو مرضع أو حاضن.</a:t>
            </a:r>
            <a:endParaRPr lang="en-US" sz="2800" dirty="0"/>
          </a:p>
        </p:txBody>
      </p:sp>
      <p:sp>
        <p:nvSpPr>
          <p:cNvPr id="4" name="Text Placeholder 3">
            <a:extLst>
              <a:ext uri="{FF2B5EF4-FFF2-40B4-BE49-F238E27FC236}">
                <a16:creationId xmlns:a16="http://schemas.microsoft.com/office/drawing/2014/main" id="{56274A2F-3160-F240-BE61-D58CBA3B9092}"/>
              </a:ext>
            </a:extLst>
          </p:cNvPr>
          <p:cNvSpPr>
            <a:spLocks noGrp="1"/>
          </p:cNvSpPr>
          <p:nvPr>
            <p:ph type="body" sz="half" idx="2"/>
          </p:nvPr>
        </p:nvSpPr>
        <p:spPr>
          <a:xfrm>
            <a:off x="888631" y="3277814"/>
            <a:ext cx="3501197" cy="1107919"/>
          </a:xfrm>
        </p:spPr>
        <p:txBody>
          <a:bodyPr>
            <a:noAutofit/>
          </a:bodyPr>
          <a:lstStyle/>
          <a:p>
            <a:pPr marL="0" indent="0" algn="ctr" defTabSz="914400" rtl="1" eaLnBrk="1" latinLnBrk="0" hangingPunct="1">
              <a:lnSpc>
                <a:spcPct val="120000"/>
              </a:lnSpc>
              <a:spcBef>
                <a:spcPts val="1000"/>
              </a:spcBef>
              <a:buClr>
                <a:schemeClr val="accent1"/>
              </a:buClr>
              <a:buSzPct val="110000"/>
              <a:buFont typeface="Wingdings" panose="05000000000000000000" pitchFamily="2" charset="2"/>
              <a:buNone/>
            </a:pPr>
            <a:r>
              <a:rPr lang="ar-SA" sz="3200" dirty="0"/>
              <a:t>بقوة القانون  دون حاجة المحكمة لأن تصرح بذلك</a:t>
            </a:r>
            <a:endParaRPr lang="en-US" sz="3200" dirty="0"/>
          </a:p>
        </p:txBody>
      </p:sp>
    </p:spTree>
    <p:extLst>
      <p:ext uri="{BB962C8B-B14F-4D97-AF65-F5344CB8AC3E}">
        <p14:creationId xmlns:p14="http://schemas.microsoft.com/office/powerpoint/2010/main" val="770461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6CAC6-7368-364F-B23C-5F2685A57FD4}"/>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ضمانات التنفيذ المعجل </a:t>
            </a:r>
            <a:endParaRPr lang="en-US" dirty="0"/>
          </a:p>
        </p:txBody>
      </p:sp>
      <p:sp>
        <p:nvSpPr>
          <p:cNvPr id="3" name="Content Placeholder 2">
            <a:extLst>
              <a:ext uri="{FF2B5EF4-FFF2-40B4-BE49-F238E27FC236}">
                <a16:creationId xmlns:a16="http://schemas.microsoft.com/office/drawing/2014/main" id="{CFB18CC6-C976-3449-A67E-119D9B888755}"/>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 الكفالة: ضمان يقدمه المحكوم له ليقوم باتخاذ إجراءات تنفيذ الحكم قبل الأوان العادي بتنفيذه، يمكن عن طريقها تعويض المحكوم عليه إذا تم إلغاء الحكم الذي أجرى التنفيذ بمقتضاه، مما يستتبع إلغاء ما تم من إجراءات الحجز و التنفيذ.</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24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الكفالة الشخصية: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الكفالة المالية: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إيداع أو تسليم الشيء المحكوم به لخزانة المحكمة أو لحارس مقتدر:</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en-US" sz="2400" dirty="0"/>
          </a:p>
        </p:txBody>
      </p:sp>
    </p:spTree>
    <p:extLst>
      <p:ext uri="{BB962C8B-B14F-4D97-AF65-F5344CB8AC3E}">
        <p14:creationId xmlns:p14="http://schemas.microsoft.com/office/powerpoint/2010/main" val="1480487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20B9-2C44-F243-8CC8-7ECF49444AA1}"/>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وقف التنفيذ المعجل </a:t>
            </a:r>
            <a:endParaRPr lang="en-US" dirty="0"/>
          </a:p>
        </p:txBody>
      </p:sp>
      <p:sp>
        <p:nvSpPr>
          <p:cNvPr id="3" name="Content Placeholder 2">
            <a:extLst>
              <a:ext uri="{FF2B5EF4-FFF2-40B4-BE49-F238E27FC236}">
                <a16:creationId xmlns:a16="http://schemas.microsoft.com/office/drawing/2014/main" id="{50AB3A05-E8FE-B844-B404-F5BBAFA5C2EF}"/>
              </a:ext>
            </a:extLst>
          </p:cNvPr>
          <p:cNvSpPr>
            <a:spLocks noGrp="1"/>
          </p:cNvSpPr>
          <p:nvPr>
            <p:ph idx="1"/>
          </p:nvPr>
        </p:nvSpPr>
        <p:spPr>
          <a:xfrm>
            <a:off x="5118447" y="372533"/>
            <a:ext cx="6281873" cy="5679275"/>
          </a:xfrm>
        </p:spPr>
        <p:txBody>
          <a:bodyPr>
            <a:no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200" dirty="0"/>
              <a:t>الشرط الأول: تقديم طلب من المحكوم عليه بوقف التنفيذ</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200" dirty="0"/>
              <a:t>الشرط الثاني: ألا يكون التنفيذ قد اكتمل</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200" dirty="0"/>
              <a:t>الشرط الثالث: أن توجد خشية من وقوع ضرر جسيم من التنفيذ المعجل</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200" dirty="0"/>
              <a:t>الشرط الرابع: أن تكون أسباب الاعتراض على الحكم مما يرجح معها الغاء الحكم.</a:t>
            </a:r>
            <a:endParaRPr lang="en-US" sz="3200" dirty="0"/>
          </a:p>
        </p:txBody>
      </p:sp>
    </p:spTree>
    <p:extLst>
      <p:ext uri="{BB962C8B-B14F-4D97-AF65-F5344CB8AC3E}">
        <p14:creationId xmlns:p14="http://schemas.microsoft.com/office/powerpoint/2010/main" val="953432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373DE-2C8A-6D43-9B41-329409D33119}"/>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أحكام المحكمين </a:t>
            </a:r>
            <a:endParaRPr lang="en-US" dirty="0"/>
          </a:p>
        </p:txBody>
      </p:sp>
      <p:sp>
        <p:nvSpPr>
          <p:cNvPr id="3" name="Content Placeholder 2">
            <a:extLst>
              <a:ext uri="{FF2B5EF4-FFF2-40B4-BE49-F238E27FC236}">
                <a16:creationId xmlns:a16="http://schemas.microsoft.com/office/drawing/2014/main" id="{BD12A68C-58F7-BF4F-BDCB-93A720A277D2}"/>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حكم التحكيم: القرار الذي تصدره هيئة التحكيم في موضوع النزاع و الذي يفصل بشكل نهائي في كل النزاع أو في جزء منه.</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24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المختص بإصدار أمر التنفيذ لحكم التحكيم:  المحكمة المختصة هي محكمة الاستئناف المختصة أصلا بنظر النزاع.</a:t>
            </a:r>
          </a:p>
          <a:p>
            <a:pPr marL="0" indent="0" algn="r" defTabSz="914400" rtl="1" eaLnBrk="1" latinLnBrk="0" hangingPunct="1">
              <a:lnSpc>
                <a:spcPct val="120000"/>
              </a:lnSpc>
              <a:spcBef>
                <a:spcPts val="1000"/>
              </a:spcBef>
              <a:buClr>
                <a:schemeClr val="accent1"/>
              </a:buClr>
              <a:buSzPct val="110000"/>
              <a:buNone/>
            </a:pPr>
            <a:endParaRPr lang="ar-SA" sz="2400" dirty="0"/>
          </a:p>
        </p:txBody>
      </p:sp>
    </p:spTree>
    <p:extLst>
      <p:ext uri="{BB962C8B-B14F-4D97-AF65-F5344CB8AC3E}">
        <p14:creationId xmlns:p14="http://schemas.microsoft.com/office/powerpoint/2010/main" val="389471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E362C-193C-CC4C-B6E0-63B85461FF75}"/>
              </a:ext>
            </a:extLst>
          </p:cNvPr>
          <p:cNvSpPr>
            <a:spLocks noGrp="1"/>
          </p:cNvSpPr>
          <p:nvPr>
            <p:ph type="title"/>
          </p:nvPr>
        </p:nvSpPr>
        <p:spPr/>
        <p:txBody>
          <a:bodyPr/>
          <a:lstStyle/>
          <a:p>
            <a:pPr rtl="1"/>
            <a:r>
              <a:rPr lang="ar-SA" dirty="0"/>
              <a:t>شروط تنفيذ حكم التحكيم:</a:t>
            </a:r>
            <a:br>
              <a:rPr lang="en-US" dirty="0"/>
            </a:br>
            <a:endParaRPr lang="en-US" dirty="0"/>
          </a:p>
        </p:txBody>
      </p:sp>
      <p:sp>
        <p:nvSpPr>
          <p:cNvPr id="3" name="Content Placeholder 2">
            <a:extLst>
              <a:ext uri="{FF2B5EF4-FFF2-40B4-BE49-F238E27FC236}">
                <a16:creationId xmlns:a16="http://schemas.microsoft.com/office/drawing/2014/main" id="{89AAFA16-0980-5948-A1BC-795E2AFEE6CD}"/>
              </a:ext>
            </a:extLst>
          </p:cNvPr>
          <p:cNvSpPr>
            <a:spLocks noGrp="1"/>
          </p:cNvSpPr>
          <p:nvPr>
            <p:ph idx="1"/>
          </p:nvPr>
        </p:nvSpPr>
        <p:spPr/>
        <p:txBody>
          <a:bodyPr>
            <a:noAutofit/>
          </a:bodyPr>
          <a:lstStyle/>
          <a:p>
            <a:pPr algn="r" rtl="1"/>
            <a:endParaRPr lang="ar-SA" sz="3600" dirty="0"/>
          </a:p>
          <a:p>
            <a:pPr algn="r" rtl="1"/>
            <a:r>
              <a:rPr lang="ar-SA" sz="3600" dirty="0"/>
              <a:t>انقضاء ميعاد رفع دعوى بطلان الحكم</a:t>
            </a:r>
          </a:p>
          <a:p>
            <a:pPr algn="r" rtl="1"/>
            <a:r>
              <a:rPr lang="ar-SA" sz="3600" dirty="0"/>
              <a:t>صدور حكم التحكيم بعد المداولة وبأغلبية الآراء</a:t>
            </a:r>
          </a:p>
          <a:p>
            <a:pPr algn="r" rtl="1"/>
            <a:r>
              <a:rPr lang="ar-SA" sz="3600" dirty="0"/>
              <a:t>صدور الحكم كتابة و أن يكون مسببا </a:t>
            </a:r>
          </a:p>
          <a:p>
            <a:pPr algn="r" rtl="1"/>
            <a:r>
              <a:rPr lang="ar-SA" sz="3600" dirty="0"/>
              <a:t>عدم تعرض حكم التحكيم مع حكم سبق صدوره</a:t>
            </a:r>
            <a:endParaRPr lang="en-US" sz="36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en-US" sz="3600" dirty="0"/>
          </a:p>
        </p:txBody>
      </p:sp>
    </p:spTree>
    <p:extLst>
      <p:ext uri="{BB962C8B-B14F-4D97-AF65-F5344CB8AC3E}">
        <p14:creationId xmlns:p14="http://schemas.microsoft.com/office/powerpoint/2010/main" val="2224882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13787-6B95-7E49-8F1D-F146BEDC1BCE}"/>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محاضر الصلح </a:t>
            </a:r>
            <a:endParaRPr lang="en-US" dirty="0"/>
          </a:p>
        </p:txBody>
      </p:sp>
      <p:sp>
        <p:nvSpPr>
          <p:cNvPr id="3" name="Content Placeholder 2">
            <a:extLst>
              <a:ext uri="{FF2B5EF4-FFF2-40B4-BE49-F238E27FC236}">
                <a16:creationId xmlns:a16="http://schemas.microsoft.com/office/drawing/2014/main" id="{ECCD3B74-D6E1-B949-AACC-7CF92AF8DABC}"/>
              </a:ext>
            </a:extLst>
          </p:cNvPr>
          <p:cNvSpPr>
            <a:spLocks noGrp="1"/>
          </p:cNvSpPr>
          <p:nvPr>
            <p:ph idx="1"/>
          </p:nvPr>
        </p:nvSpPr>
        <p:spPr>
          <a:xfrm>
            <a:off x="5118447" y="237067"/>
            <a:ext cx="6281873" cy="5814741"/>
          </a:xfrm>
        </p:spPr>
        <p:txBody>
          <a:bodyPr>
            <a:no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600" dirty="0">
                <a:solidFill>
                  <a:schemeClr val="accent2"/>
                </a:solidFill>
              </a:rPr>
              <a:t>يجوز للخصوم حسم النزاع بإرادتهم دون الحاجة إلى تدخل القضاء فيجوز للخصوم إبرام صلح لحسم النزاع القائم بينهم.</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36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600" dirty="0"/>
              <a:t>محاضر الصلح التي تصدق عليها المحاكم :</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600" dirty="0"/>
              <a:t>محاضر الصلح التي تصدرها الجهات المختصة بذلك:</a:t>
            </a:r>
            <a:endParaRPr lang="en-US" sz="3600" dirty="0"/>
          </a:p>
        </p:txBody>
      </p:sp>
    </p:spTree>
    <p:extLst>
      <p:ext uri="{BB962C8B-B14F-4D97-AF65-F5344CB8AC3E}">
        <p14:creationId xmlns:p14="http://schemas.microsoft.com/office/powerpoint/2010/main" val="283762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E20A234D-B9A4-4358-82C4-55B27FDC0EF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5"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9"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8" name="Group 27">
            <a:extLst>
              <a:ext uri="{FF2B5EF4-FFF2-40B4-BE49-F238E27FC236}">
                <a16:creationId xmlns:a16="http://schemas.microsoft.com/office/drawing/2014/main" id="{4BF14AA4-98BB-49F7-8A26-B9611695CB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29" name="Rectangle 28">
              <a:extLst>
                <a:ext uri="{FF2B5EF4-FFF2-40B4-BE49-F238E27FC236}">
                  <a16:creationId xmlns:a16="http://schemas.microsoft.com/office/drawing/2014/main" id="{769B412D-486A-40AE-AD13-012CFC18C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Isosceles Triangle 29">
              <a:extLst>
                <a:ext uri="{FF2B5EF4-FFF2-40B4-BE49-F238E27FC236}">
                  <a16:creationId xmlns:a16="http://schemas.microsoft.com/office/drawing/2014/main" id="{05FE3073-1BF6-4D01-B519-329470617E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0144938A-7410-4F44-8642-3F1272DE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3" name="Rectangle 32">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6"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8"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9"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7"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4"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794259E3-BC81-C548-8831-CA9025E07E1D}"/>
              </a:ext>
            </a:extLst>
          </p:cNvPr>
          <p:cNvSpPr>
            <a:spLocks noGrp="1"/>
          </p:cNvSpPr>
          <p:nvPr>
            <p:ph type="title"/>
          </p:nvPr>
        </p:nvSpPr>
        <p:spPr>
          <a:xfrm>
            <a:off x="2037374" y="1263405"/>
            <a:ext cx="8247189" cy="2421626"/>
          </a:xfrm>
        </p:spPr>
        <p:txBody>
          <a:bodyPr vert="horz" lIns="228600" tIns="228600" rIns="228600" bIns="0" rtlCol="0" anchor="b">
            <a:normAutofit/>
          </a:bodyPr>
          <a:lstStyle/>
          <a:p>
            <a:pPr defTabSz="914400" rtl="1" eaLnBrk="1" latinLnBrk="0" hangingPunct="1">
              <a:lnSpc>
                <a:spcPct val="80000"/>
              </a:lnSpc>
              <a:spcBef>
                <a:spcPct val="0"/>
              </a:spcBef>
              <a:buNone/>
            </a:pPr>
            <a:r>
              <a:rPr lang="ar-SA" sz="7200" dirty="0">
                <a:solidFill>
                  <a:schemeClr val="accent1"/>
                </a:solidFill>
              </a:rPr>
              <a:t>السند التنفيذي </a:t>
            </a:r>
            <a:endParaRPr lang="en-US" sz="7200" dirty="0">
              <a:solidFill>
                <a:schemeClr val="accent1"/>
              </a:solidFill>
            </a:endParaRPr>
          </a:p>
        </p:txBody>
      </p:sp>
      <p:sp>
        <p:nvSpPr>
          <p:cNvPr id="56" name="Isosceles Triangle 55">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494581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16A-074C-6444-99B0-E02266DD065F}"/>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الأوراق التجارية </a:t>
            </a:r>
            <a:endParaRPr lang="en-US" dirty="0"/>
          </a:p>
        </p:txBody>
      </p:sp>
      <p:sp>
        <p:nvSpPr>
          <p:cNvPr id="3" name="Content Placeholder 2">
            <a:extLst>
              <a:ext uri="{FF2B5EF4-FFF2-40B4-BE49-F238E27FC236}">
                <a16:creationId xmlns:a16="http://schemas.microsoft.com/office/drawing/2014/main" id="{8B0E760C-2D4A-694F-B8C1-DD2537994A27}"/>
              </a:ext>
            </a:extLst>
          </p:cNvPr>
          <p:cNvSpPr>
            <a:spLocks noGrp="1"/>
          </p:cNvSpPr>
          <p:nvPr>
            <p:ph idx="1"/>
          </p:nvPr>
        </p:nvSpPr>
        <p:spPr>
          <a:xfrm>
            <a:off x="5118447" y="270933"/>
            <a:ext cx="6281873" cy="5780875"/>
          </a:xfrm>
        </p:spPr>
        <p:txBody>
          <a:bodyPr>
            <a:no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تعريفها: محررات أو صكوك شكلية قابلة للتداول و التظهير أو التسليم، تمثل حقا نقديا مستحق الدفع بمجرد الاطلاع أو تداول أو بعد أجل قصير و يجري العرف على قبولها أداة وفاء أو ائتمان تقوم مقام النقود تماما.</a:t>
            </a:r>
          </a:p>
          <a:p>
            <a:pPr marL="0" indent="0" algn="r" defTabSz="914400" rtl="1" eaLnBrk="1" latinLnBrk="0" hangingPunct="1">
              <a:lnSpc>
                <a:spcPct val="120000"/>
              </a:lnSpc>
              <a:spcBef>
                <a:spcPts val="1000"/>
              </a:spcBef>
              <a:buClr>
                <a:schemeClr val="accent1"/>
              </a:buClr>
              <a:buSzPct val="110000"/>
              <a:buNone/>
            </a:pPr>
            <a:endParaRPr lang="ar-SA" sz="28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١- الكمبيالة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٢-السند لأمر </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٣-الشيك</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en-US" sz="2800" dirty="0"/>
          </a:p>
        </p:txBody>
      </p:sp>
    </p:spTree>
    <p:extLst>
      <p:ext uri="{BB962C8B-B14F-4D97-AF65-F5344CB8AC3E}">
        <p14:creationId xmlns:p14="http://schemas.microsoft.com/office/powerpoint/2010/main" val="1486526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67B99-9643-C242-BCBD-4DDD5C144C58}"/>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الجهة المختصة بتنفيذ الأوراق التجارية</a:t>
            </a:r>
            <a:endParaRPr lang="en-US" dirty="0"/>
          </a:p>
        </p:txBody>
      </p:sp>
    </p:spTree>
    <p:extLst>
      <p:ext uri="{BB962C8B-B14F-4D97-AF65-F5344CB8AC3E}">
        <p14:creationId xmlns:p14="http://schemas.microsoft.com/office/powerpoint/2010/main" val="3266036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6223-7332-8C4F-AC20-2584EB4EA6F4}"/>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السندات الصادرة من خارج المملكة</a:t>
            </a:r>
            <a:endParaRPr lang="en-US" dirty="0"/>
          </a:p>
        </p:txBody>
      </p:sp>
      <p:sp>
        <p:nvSpPr>
          <p:cNvPr id="3" name="Content Placeholder 2">
            <a:extLst>
              <a:ext uri="{FF2B5EF4-FFF2-40B4-BE49-F238E27FC236}">
                <a16:creationId xmlns:a16="http://schemas.microsoft.com/office/drawing/2014/main" id="{4AD0EB4D-3629-1747-9F4B-E514317213D8}"/>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600" dirty="0"/>
              <a:t>نظام السندات الأجنبية الصادرة من خارج المملكة جعلها مقصورة في الأحكام و الأوامر القضائية، أحكام المحكمين، و المحررات الموثقة</a:t>
            </a:r>
            <a:endParaRPr lang="en-US" sz="3600" dirty="0"/>
          </a:p>
        </p:txBody>
      </p:sp>
    </p:spTree>
    <p:extLst>
      <p:ext uri="{BB962C8B-B14F-4D97-AF65-F5344CB8AC3E}">
        <p14:creationId xmlns:p14="http://schemas.microsoft.com/office/powerpoint/2010/main" val="2504137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EF3ED-E46A-C24F-A047-5E70622CE630}"/>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شروط تنفيذ السندات الأجنبية</a:t>
            </a:r>
            <a:endParaRPr lang="en-US" dirty="0"/>
          </a:p>
        </p:txBody>
      </p:sp>
      <p:sp>
        <p:nvSpPr>
          <p:cNvPr id="3" name="Content Placeholder 2">
            <a:extLst>
              <a:ext uri="{FF2B5EF4-FFF2-40B4-BE49-F238E27FC236}">
                <a16:creationId xmlns:a16="http://schemas.microsoft.com/office/drawing/2014/main" id="{671E7147-1CC2-4842-8318-E5255462383E}"/>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الشرط الأول: شرط المعاملة بالمثل</a:t>
            </a:r>
          </a:p>
          <a:p>
            <a:pPr marL="0" indent="0" algn="r" defTabSz="914400" rtl="1" eaLnBrk="1" latinLnBrk="0" hangingPunct="1">
              <a:lnSpc>
                <a:spcPct val="120000"/>
              </a:lnSpc>
              <a:spcBef>
                <a:spcPts val="1000"/>
              </a:spcBef>
              <a:buClr>
                <a:schemeClr val="accent1"/>
              </a:buClr>
              <a:buSzPct val="110000"/>
              <a:buNone/>
            </a:pPr>
            <a:endParaRPr lang="ar-SA" sz="28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الشرط الثاني: المتعلق بتقديم المستندات الخاصة بطلب الاعتراف بالحكم أو تنفيذه</a:t>
            </a:r>
          </a:p>
          <a:p>
            <a:pPr marL="0" indent="0" algn="r" defTabSz="914400" rtl="1" eaLnBrk="1" latinLnBrk="0" hangingPunct="1">
              <a:lnSpc>
                <a:spcPct val="120000"/>
              </a:lnSpc>
              <a:spcBef>
                <a:spcPts val="1000"/>
              </a:spcBef>
              <a:buClr>
                <a:schemeClr val="accent1"/>
              </a:buClr>
              <a:buSzPct val="110000"/>
              <a:buNone/>
            </a:pPr>
            <a:endParaRPr lang="ar-SA" sz="28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الشرط الثالث: أن الخصوم في الدعوى التي صدر فيها الحكم قد كلفوا بالحضور و مثلوا تمثيلا صحيحا و مكنوا من الدفاع عن أنفسهم.</a:t>
            </a:r>
          </a:p>
        </p:txBody>
      </p:sp>
    </p:spTree>
    <p:extLst>
      <p:ext uri="{BB962C8B-B14F-4D97-AF65-F5344CB8AC3E}">
        <p14:creationId xmlns:p14="http://schemas.microsoft.com/office/powerpoint/2010/main" val="4057763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A8C5C5-0630-F249-8D9C-2D8F9C8E4316}"/>
              </a:ext>
            </a:extLst>
          </p:cNvPr>
          <p:cNvSpPr>
            <a:spLocks noGrp="1"/>
          </p:cNvSpPr>
          <p:nvPr>
            <p:ph idx="1"/>
          </p:nvPr>
        </p:nvSpPr>
        <p:spPr>
          <a:xfrm>
            <a:off x="5118448" y="812801"/>
            <a:ext cx="6277686" cy="5825066"/>
          </a:xfrm>
        </p:spPr>
        <p:txBody>
          <a:bodyPr>
            <a:noAutofit/>
          </a:bodyPr>
          <a:lstStyle/>
          <a:p>
            <a:pPr algn="r" rtl="1"/>
            <a:r>
              <a:rPr lang="ar-SA" sz="2000" dirty="0"/>
              <a:t>رابعا: أن الحكم أصبح نهائيا </a:t>
            </a:r>
          </a:p>
          <a:p>
            <a:pPr marL="0" indent="0" algn="r" rtl="1">
              <a:buNone/>
            </a:pPr>
            <a:endParaRPr lang="ar-SA" sz="2000" dirty="0"/>
          </a:p>
          <a:p>
            <a:pPr algn="r" rtl="1"/>
            <a:r>
              <a:rPr lang="ar-SA" sz="2000" dirty="0"/>
              <a:t>خامسا:  أن الحكم أو الأوامر لا يتعارض مع حكم أو أمر صدر في الموضوع.</a:t>
            </a:r>
          </a:p>
          <a:p>
            <a:pPr marL="0" indent="0" algn="r" rtl="1">
              <a:buNone/>
            </a:pPr>
            <a:endParaRPr lang="ar-SA" sz="2000" dirty="0"/>
          </a:p>
          <a:p>
            <a:pPr algn="r" rtl="1"/>
            <a:r>
              <a:rPr lang="ar-SA" sz="2000" dirty="0"/>
              <a:t>سادسا: ألا يكون هناك دعوى قائمة في المملكة سابقة علي الدعوى التي صدر الحكم أو الأمر الأجنبي فيها</a:t>
            </a:r>
          </a:p>
          <a:p>
            <a:pPr marL="0" indent="0" algn="r" rtl="1">
              <a:buNone/>
            </a:pPr>
            <a:endParaRPr lang="ar-SA" sz="2000" dirty="0"/>
          </a:p>
          <a:p>
            <a:pPr algn="r" rtl="1"/>
            <a:r>
              <a:rPr lang="ar-SA" sz="2000" dirty="0"/>
              <a:t>سابعا: يلزم تصديقها من وزارتي الخارجية  و العدل و تترجم إلى اللغة العربية</a:t>
            </a:r>
          </a:p>
          <a:p>
            <a:pPr marL="0" indent="0" algn="r" rtl="1">
              <a:buNone/>
            </a:pPr>
            <a:endParaRPr lang="ar-SA" sz="2000" dirty="0"/>
          </a:p>
          <a:p>
            <a:pPr algn="r" rtl="1"/>
            <a:r>
              <a:rPr lang="ar-SA" sz="2000" dirty="0"/>
              <a:t>ألا يتضمن الحكم  أو الأمر ما يخالف أحكام النظام العام في المملكة</a:t>
            </a:r>
          </a:p>
          <a:p>
            <a:pPr algn="r" rtl="1"/>
            <a:endParaRPr lang="ar-SA" sz="2000" dirty="0"/>
          </a:p>
          <a:p>
            <a:pPr algn="r" rtl="1"/>
            <a:r>
              <a:rPr lang="ar-SA" sz="2000" dirty="0"/>
              <a:t>:</a:t>
            </a:r>
            <a:endParaRPr lang="en-US" sz="20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en-US" sz="2000" dirty="0"/>
          </a:p>
        </p:txBody>
      </p:sp>
    </p:spTree>
    <p:extLst>
      <p:ext uri="{BB962C8B-B14F-4D97-AF65-F5344CB8AC3E}">
        <p14:creationId xmlns:p14="http://schemas.microsoft.com/office/powerpoint/2010/main" val="3201397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F9320-E057-B042-92EE-ED4C1B9C9086}"/>
              </a:ext>
            </a:extLst>
          </p:cNvPr>
          <p:cNvSpPr>
            <a:spLocks noGrp="1"/>
          </p:cNvSpPr>
          <p:nvPr>
            <p:ph idx="1"/>
          </p:nvPr>
        </p:nvSpPr>
        <p:spPr/>
        <p:txBody>
          <a:bodyPr/>
          <a:lstStyle/>
          <a:p>
            <a:pPr algn="r" rtl="1"/>
            <a:r>
              <a:rPr lang="ar-SA" sz="2400" dirty="0">
                <a:solidFill>
                  <a:schemeClr val="accent2"/>
                </a:solidFill>
              </a:rPr>
              <a:t>يجب أن يكون مرافقا مع الحكم أو الأمر الأجنبي ما يلي</a:t>
            </a:r>
            <a:r>
              <a:rPr lang="ar-SA" sz="2400" dirty="0"/>
              <a:t>:</a:t>
            </a:r>
          </a:p>
          <a:p>
            <a:pPr algn="r" rtl="1">
              <a:buFontTx/>
              <a:buChar char="-"/>
            </a:pPr>
            <a:r>
              <a:rPr lang="ar-SA" sz="2800" dirty="0"/>
              <a:t>نسخة رسمية من الحكم أو الأمر الأجنبي مذيلة بالصيغة التنفيذية أو مرافقه له.</a:t>
            </a:r>
          </a:p>
          <a:p>
            <a:pPr algn="r" rtl="1">
              <a:buFontTx/>
              <a:buChar char="-"/>
            </a:pPr>
            <a:r>
              <a:rPr lang="ar-SA" sz="2800" dirty="0"/>
              <a:t>- شهادة بأن الحكم أصبح نهائيا.</a:t>
            </a:r>
          </a:p>
          <a:p>
            <a:pPr algn="r" rtl="1">
              <a:buFontTx/>
              <a:buChar char="-"/>
            </a:pPr>
            <a:r>
              <a:rPr lang="ar-SA" sz="2800" dirty="0"/>
              <a:t>- نسخة من مستند تبليغ الحكم، مصدقا عليها بمطابقتها لأصلها أو أي مستند آخر من شأنه  إثبات إعلان المدعى عليه صحيحا و ذلك في في حالة الحكم الغيابي.</a:t>
            </a:r>
            <a:endParaRPr lang="en-US" sz="2800" dirty="0"/>
          </a:p>
        </p:txBody>
      </p:sp>
    </p:spTree>
    <p:extLst>
      <p:ext uri="{BB962C8B-B14F-4D97-AF65-F5344CB8AC3E}">
        <p14:creationId xmlns:p14="http://schemas.microsoft.com/office/powerpoint/2010/main" val="4265679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E1E79-698A-0C4B-A381-7534754A9095}"/>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بعض المستندات الأخرى التي قد تأخذ صفة السند التنفيذي </a:t>
            </a:r>
            <a:endParaRPr lang="en-US" dirty="0"/>
          </a:p>
        </p:txBody>
      </p:sp>
    </p:spTree>
    <p:extLst>
      <p:ext uri="{BB962C8B-B14F-4D97-AF65-F5344CB8AC3E}">
        <p14:creationId xmlns:p14="http://schemas.microsoft.com/office/powerpoint/2010/main" val="2003893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AB83D-38F3-F445-A85D-178B47609DDF}"/>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العقود و المحررات الموثقة و الأوراق العادية التي يقر المدين باستحقاق محتواها كليا أو جزئيا .</a:t>
            </a:r>
            <a:endParaRPr lang="en-US" sz="2400" dirty="0"/>
          </a:p>
        </p:txBody>
      </p:sp>
    </p:spTree>
    <p:extLst>
      <p:ext uri="{BB962C8B-B14F-4D97-AF65-F5344CB8AC3E}">
        <p14:creationId xmlns:p14="http://schemas.microsoft.com/office/powerpoint/2010/main" val="277911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EFA9F-B154-3D4B-BD65-FE15706A905C}"/>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المقصود به </a:t>
            </a:r>
            <a:endParaRPr lang="en-US" dirty="0"/>
          </a:p>
        </p:txBody>
      </p:sp>
      <p:sp>
        <p:nvSpPr>
          <p:cNvPr id="4" name="Content Placeholder 3">
            <a:extLst>
              <a:ext uri="{FF2B5EF4-FFF2-40B4-BE49-F238E27FC236}">
                <a16:creationId xmlns:a16="http://schemas.microsoft.com/office/drawing/2014/main" id="{D01BECA9-7661-0E40-AD7F-2E6F3DD0DEBD}"/>
              </a:ext>
            </a:extLst>
          </p:cNvPr>
          <p:cNvSpPr>
            <a:spLocks noGrp="1"/>
          </p:cNvSpPr>
          <p:nvPr>
            <p:ph sz="half" idx="2"/>
          </p:nvPr>
        </p:nvSpPr>
        <p:spPr>
          <a:xfrm>
            <a:off x="5125305" y="508000"/>
            <a:ext cx="6264350" cy="2920999"/>
          </a:xfrm>
        </p:spPr>
        <p:txBody>
          <a:bodyPr>
            <a:no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السند التنفيذي :</a:t>
            </a:r>
          </a:p>
          <a:p>
            <a:pPr marL="0" indent="0" algn="r" defTabSz="914400" rtl="1" eaLnBrk="1" latinLnBrk="0" hangingPunct="1">
              <a:lnSpc>
                <a:spcPct val="120000"/>
              </a:lnSpc>
              <a:spcBef>
                <a:spcPts val="1000"/>
              </a:spcBef>
              <a:buClr>
                <a:schemeClr val="accent1"/>
              </a:buClr>
              <a:buSzPct val="110000"/>
              <a:buNone/>
            </a:pPr>
            <a:endParaRPr lang="ar-SA" sz="2800" dirty="0"/>
          </a:p>
          <a:p>
            <a:pPr marL="0" indent="0" algn="r" defTabSz="914400" rtl="1" eaLnBrk="1" latinLnBrk="0" hangingPunct="1">
              <a:lnSpc>
                <a:spcPct val="120000"/>
              </a:lnSpc>
              <a:spcBef>
                <a:spcPts val="1000"/>
              </a:spcBef>
              <a:buClr>
                <a:schemeClr val="accent1"/>
              </a:buClr>
              <a:buSzPct val="110000"/>
              <a:buNone/>
            </a:pPr>
            <a:r>
              <a:rPr lang="ar-SA" sz="2800" dirty="0"/>
              <a:t>عمل قانوني يتخذ شكلا معينا و يتضمن تأكيدا لحق الدائن </a:t>
            </a:r>
          </a:p>
          <a:p>
            <a:pPr marL="0" indent="0" algn="r" defTabSz="914400" rtl="1" eaLnBrk="1" latinLnBrk="0" hangingPunct="1">
              <a:lnSpc>
                <a:spcPct val="120000"/>
              </a:lnSpc>
              <a:spcBef>
                <a:spcPts val="1000"/>
              </a:spcBef>
              <a:buClr>
                <a:schemeClr val="accent1"/>
              </a:buClr>
              <a:buSzPct val="110000"/>
              <a:buNone/>
            </a:pPr>
            <a:r>
              <a:rPr lang="ar-SA" sz="2800" dirty="0"/>
              <a:t>المراد اقتضاؤه جبرا.</a:t>
            </a:r>
            <a:endParaRPr lang="en-US" sz="2800" dirty="0"/>
          </a:p>
        </p:txBody>
      </p:sp>
      <p:sp>
        <p:nvSpPr>
          <p:cNvPr id="5" name="Text Placeholder 4">
            <a:extLst>
              <a:ext uri="{FF2B5EF4-FFF2-40B4-BE49-F238E27FC236}">
                <a16:creationId xmlns:a16="http://schemas.microsoft.com/office/drawing/2014/main" id="{F4E00048-0181-B841-AA47-13DB40B9254E}"/>
              </a:ext>
            </a:extLst>
          </p:cNvPr>
          <p:cNvSpPr>
            <a:spLocks noGrp="1"/>
          </p:cNvSpPr>
          <p:nvPr>
            <p:ph type="body" sz="quarter" idx="3"/>
          </p:nvPr>
        </p:nvSpPr>
        <p:spPr>
          <a:xfrm>
            <a:off x="5118653" y="3665887"/>
            <a:ext cx="6264414" cy="2802646"/>
          </a:xfrm>
        </p:spPr>
        <p:txBody>
          <a:bodyPr/>
          <a:lstStyle/>
          <a:p>
            <a:pPr marL="0" indent="0" algn="r" defTabSz="914400" rtl="1" eaLnBrk="1" latinLnBrk="0" hangingPunct="1">
              <a:lnSpc>
                <a:spcPct val="100000"/>
              </a:lnSpc>
              <a:spcBef>
                <a:spcPts val="1000"/>
              </a:spcBef>
              <a:buClr>
                <a:schemeClr val="accent1"/>
              </a:buClr>
              <a:buSzPct val="110000"/>
              <a:buFont typeface="Wingdings" panose="05000000000000000000" pitchFamily="2" charset="2"/>
              <a:buNone/>
            </a:pPr>
            <a:r>
              <a:rPr lang="ar-SA" sz="3200" dirty="0"/>
              <a:t>قد يكون حكم قضائي أو محرر رسمي أو ورقة تجارية أو غير ذلك مما أعطاها النظام صفة السند التنفيذي</a:t>
            </a:r>
            <a:endParaRPr lang="en-US" sz="3200" dirty="0"/>
          </a:p>
        </p:txBody>
      </p:sp>
    </p:spTree>
    <p:extLst>
      <p:ext uri="{BB962C8B-B14F-4D97-AF65-F5344CB8AC3E}">
        <p14:creationId xmlns:p14="http://schemas.microsoft.com/office/powerpoint/2010/main" val="2827963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A430C-A8C9-8846-B844-EF3262AB9DAB}"/>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شروط السند التنفيذي </a:t>
            </a:r>
            <a:endParaRPr lang="en-US" dirty="0"/>
          </a:p>
        </p:txBody>
      </p:sp>
      <p:sp>
        <p:nvSpPr>
          <p:cNvPr id="3" name="Text Placeholder 2">
            <a:extLst>
              <a:ext uri="{FF2B5EF4-FFF2-40B4-BE49-F238E27FC236}">
                <a16:creationId xmlns:a16="http://schemas.microsoft.com/office/drawing/2014/main" id="{C7AA0B79-BD58-CC40-A730-CBF0F9D33B4D}"/>
              </a:ext>
            </a:extLst>
          </p:cNvPr>
          <p:cNvSpPr>
            <a:spLocks noGrp="1"/>
          </p:cNvSpPr>
          <p:nvPr>
            <p:ph type="body" idx="1"/>
          </p:nvPr>
        </p:nvSpPr>
        <p:spPr>
          <a:xfrm>
            <a:off x="5125137" y="237067"/>
            <a:ext cx="6265088" cy="1251918"/>
          </a:xfrm>
        </p:spPr>
        <p:txBody>
          <a:bodyPr/>
          <a:lstStyle/>
          <a:p>
            <a:pPr marL="0" indent="0" algn="r" defTabSz="914400" rtl="1" eaLnBrk="1" latinLnBrk="0" hangingPunct="1">
              <a:lnSpc>
                <a:spcPct val="100000"/>
              </a:lnSpc>
              <a:spcBef>
                <a:spcPts val="1000"/>
              </a:spcBef>
              <a:buClr>
                <a:schemeClr val="accent1"/>
              </a:buClr>
              <a:buSzPct val="110000"/>
              <a:buFont typeface="Wingdings" panose="05000000000000000000" pitchFamily="2" charset="2"/>
              <a:buNone/>
            </a:pPr>
            <a:r>
              <a:rPr lang="ar-SA" sz="3600" dirty="0"/>
              <a:t>الشروط الموضوعية الواجب توافرها في الحق الذي يجري التنفيذ لاقتضائه:</a:t>
            </a:r>
          </a:p>
        </p:txBody>
      </p:sp>
      <p:sp>
        <p:nvSpPr>
          <p:cNvPr id="4" name="Content Placeholder 3">
            <a:extLst>
              <a:ext uri="{FF2B5EF4-FFF2-40B4-BE49-F238E27FC236}">
                <a16:creationId xmlns:a16="http://schemas.microsoft.com/office/drawing/2014/main" id="{B8CBAE8D-ECED-D14E-BAD2-C7FCB4B89BAB}"/>
              </a:ext>
            </a:extLst>
          </p:cNvPr>
          <p:cNvSpPr>
            <a:spLocks noGrp="1"/>
          </p:cNvSpPr>
          <p:nvPr>
            <p:ph sz="half" idx="2"/>
          </p:nvPr>
        </p:nvSpPr>
        <p:spPr>
          <a:xfrm>
            <a:off x="5125305" y="1488985"/>
            <a:ext cx="6264350" cy="4099015"/>
          </a:xfrm>
        </p:spPr>
        <p:txBody>
          <a:bodyPr>
            <a:normAutofit/>
          </a:bodyPr>
          <a:lstStyle/>
          <a:p>
            <a:pPr marL="0" indent="0" algn="r" defTabSz="914400" rtl="1" eaLnBrk="1" latinLnBrk="0" hangingPunct="1">
              <a:lnSpc>
                <a:spcPct val="120000"/>
              </a:lnSpc>
              <a:spcBef>
                <a:spcPts val="1000"/>
              </a:spcBef>
              <a:buClr>
                <a:schemeClr val="accent1"/>
              </a:buClr>
              <a:buSzPct val="110000"/>
              <a:buNone/>
            </a:pPr>
            <a:endParaRPr lang="ar-SA" sz="28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أن يكون الحق محقق الوجود.</a:t>
            </a:r>
          </a:p>
          <a:p>
            <a:pPr marL="0" indent="0" algn="r" defTabSz="914400" rtl="1" eaLnBrk="1" latinLnBrk="0" hangingPunct="1">
              <a:lnSpc>
                <a:spcPct val="120000"/>
              </a:lnSpc>
              <a:spcBef>
                <a:spcPts val="1000"/>
              </a:spcBef>
              <a:buClr>
                <a:schemeClr val="accent1"/>
              </a:buClr>
              <a:buSzPct val="110000"/>
              <a:buNone/>
            </a:pPr>
            <a:endParaRPr lang="ar-SA" sz="28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أن يكون الحق  محدد المقدار .</a:t>
            </a:r>
          </a:p>
          <a:p>
            <a:pPr marL="0" indent="0" algn="r" defTabSz="914400" rtl="1" eaLnBrk="1" latinLnBrk="0" hangingPunct="1">
              <a:lnSpc>
                <a:spcPct val="120000"/>
              </a:lnSpc>
              <a:spcBef>
                <a:spcPts val="1000"/>
              </a:spcBef>
              <a:buClr>
                <a:schemeClr val="accent1"/>
              </a:buClr>
              <a:buSzPct val="110000"/>
              <a:buNone/>
            </a:pPr>
            <a:endParaRPr lang="ar-SA" sz="28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أن يكون الحق حال الأداء.</a:t>
            </a:r>
            <a:endParaRPr lang="en-US" sz="2800" dirty="0"/>
          </a:p>
        </p:txBody>
      </p:sp>
    </p:spTree>
    <p:extLst>
      <p:ext uri="{BB962C8B-B14F-4D97-AF65-F5344CB8AC3E}">
        <p14:creationId xmlns:p14="http://schemas.microsoft.com/office/powerpoint/2010/main" val="281793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96D3B-0256-C941-AF62-9FDBB3D22317}"/>
              </a:ext>
            </a:extLst>
          </p:cNvPr>
          <p:cNvSpPr>
            <a:spLocks noGrp="1"/>
          </p:cNvSpPr>
          <p:nvPr>
            <p:ph type="title"/>
          </p:nvPr>
        </p:nvSpPr>
        <p:spPr>
          <a:xfrm>
            <a:off x="889001" y="1488985"/>
            <a:ext cx="3500828" cy="3980482"/>
          </a:xfrm>
        </p:spPr>
        <p:txBody>
          <a:bodyPr/>
          <a:lstStyle/>
          <a:p>
            <a:pPr algn="ctr" defTabSz="914400" rtl="1" eaLnBrk="1" latinLnBrk="0" hangingPunct="1">
              <a:lnSpc>
                <a:spcPct val="85000"/>
              </a:lnSpc>
              <a:spcBef>
                <a:spcPct val="0"/>
              </a:spcBef>
              <a:buNone/>
            </a:pPr>
            <a:r>
              <a:rPr lang="ar-SA" dirty="0"/>
              <a:t>شرط شكلي يتمثل في وضع الصيغة التنفيذية على السند التنفيذي</a:t>
            </a:r>
            <a:endParaRPr lang="en-US" dirty="0"/>
          </a:p>
        </p:txBody>
      </p:sp>
      <p:sp>
        <p:nvSpPr>
          <p:cNvPr id="3" name="Text Placeholder 2">
            <a:extLst>
              <a:ext uri="{FF2B5EF4-FFF2-40B4-BE49-F238E27FC236}">
                <a16:creationId xmlns:a16="http://schemas.microsoft.com/office/drawing/2014/main" id="{A0E0522E-D229-334E-8C90-9D6FF935E198}"/>
              </a:ext>
            </a:extLst>
          </p:cNvPr>
          <p:cNvSpPr>
            <a:spLocks noGrp="1"/>
          </p:cNvSpPr>
          <p:nvPr>
            <p:ph type="body" idx="1"/>
          </p:nvPr>
        </p:nvSpPr>
        <p:spPr/>
        <p:txBody>
          <a:bodyPr/>
          <a:lstStyle/>
          <a:p>
            <a:pPr marL="0" indent="0" algn="r" defTabSz="914400" rtl="1" eaLnBrk="1" latinLnBrk="0" hangingPunct="1">
              <a:lnSpc>
                <a:spcPct val="100000"/>
              </a:lnSpc>
              <a:spcBef>
                <a:spcPts val="1000"/>
              </a:spcBef>
              <a:buClr>
                <a:schemeClr val="accent1"/>
              </a:buClr>
              <a:buSzPct val="110000"/>
              <a:buFont typeface="Wingdings" panose="05000000000000000000" pitchFamily="2" charset="2"/>
              <a:buNone/>
            </a:pPr>
            <a:r>
              <a:rPr lang="ar-SA" sz="4000" dirty="0"/>
              <a:t>الصيغة التنفيذية:</a:t>
            </a:r>
            <a:endParaRPr lang="en-US" sz="4000" dirty="0"/>
          </a:p>
        </p:txBody>
      </p:sp>
      <p:sp>
        <p:nvSpPr>
          <p:cNvPr id="4" name="Content Placeholder 3">
            <a:extLst>
              <a:ext uri="{FF2B5EF4-FFF2-40B4-BE49-F238E27FC236}">
                <a16:creationId xmlns:a16="http://schemas.microsoft.com/office/drawing/2014/main" id="{E56286E7-0002-FF46-914B-6F307C61B51C}"/>
              </a:ext>
            </a:extLst>
          </p:cNvPr>
          <p:cNvSpPr>
            <a:spLocks noGrp="1"/>
          </p:cNvSpPr>
          <p:nvPr>
            <p:ph sz="half" idx="2"/>
          </p:nvPr>
        </p:nvSpPr>
        <p:spPr>
          <a:xfrm>
            <a:off x="5125305" y="1488985"/>
            <a:ext cx="6264350" cy="4759415"/>
          </a:xfrm>
        </p:spPr>
        <p:txBody>
          <a:bodyPr>
            <a:normAutofit lnSpcReduction="10000"/>
          </a:bodyPr>
          <a:lstStyle/>
          <a:p>
            <a:pPr algn="r" rtl="1"/>
            <a:endParaRPr lang="ar-SA" dirty="0"/>
          </a:p>
          <a:p>
            <a:pPr algn="r" rtl="1"/>
            <a:r>
              <a:rPr lang="ar-SA" sz="2800" dirty="0"/>
              <a:t>هي الشكل الخارجي الذي يتخذ العمل القانوني حتى يستطيع أن يرتب آثاره القانونية و يحوز القوة التنفيذية فهي ركن في السند التنفيذي لا يستقيم أمره بدونها.</a:t>
            </a:r>
          </a:p>
          <a:p>
            <a:pPr algn="r" rtl="1"/>
            <a:endParaRPr lang="ar-SA" sz="2800" dirty="0"/>
          </a:p>
          <a:p>
            <a:pPr algn="r" rtl="1"/>
            <a:r>
              <a:rPr lang="ar-SA" sz="2800" dirty="0"/>
              <a:t>نسخة طبق الأصل من السند التنفيذي سواء كان حكما أو أمرا قضائيا  أو محضر الصلح أو محرر موثق أو غير ذلك. و تذيل بلفظ خاتم التنفيذ.</a:t>
            </a:r>
            <a:endParaRPr lang="en-US" sz="28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en-US" dirty="0"/>
          </a:p>
        </p:txBody>
      </p:sp>
    </p:spTree>
    <p:extLst>
      <p:ext uri="{BB962C8B-B14F-4D97-AF65-F5344CB8AC3E}">
        <p14:creationId xmlns:p14="http://schemas.microsoft.com/office/powerpoint/2010/main" val="184983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F42B-595D-B044-AF60-0EF33837FE08}"/>
              </a:ext>
            </a:extLst>
          </p:cNvPr>
          <p:cNvSpPr>
            <a:spLocks noGrp="1"/>
          </p:cNvSpPr>
          <p:nvPr>
            <p:ph type="ctrTitle"/>
          </p:nvPr>
        </p:nvSpPr>
        <p:spPr/>
        <p:txBody>
          <a:bodyPr/>
          <a:lstStyle/>
          <a:p>
            <a:pPr algn="ctr" defTabSz="914400" rtl="1" eaLnBrk="1" latinLnBrk="0" hangingPunct="1">
              <a:lnSpc>
                <a:spcPct val="80000"/>
              </a:lnSpc>
              <a:spcBef>
                <a:spcPct val="0"/>
              </a:spcBef>
              <a:buNone/>
            </a:pPr>
            <a:r>
              <a:rPr lang="ar-SA" dirty="0"/>
              <a:t>أنواع السندات التنفيذية</a:t>
            </a:r>
            <a:endParaRPr lang="en-US" dirty="0"/>
          </a:p>
        </p:txBody>
      </p:sp>
    </p:spTree>
    <p:extLst>
      <p:ext uri="{BB962C8B-B14F-4D97-AF65-F5344CB8AC3E}">
        <p14:creationId xmlns:p14="http://schemas.microsoft.com/office/powerpoint/2010/main" val="3439031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C723C-1AAF-0D40-8D4A-4FB91AC27DE1}"/>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أنواع السندات التنفيذية</a:t>
            </a:r>
            <a:endParaRPr lang="en-US" dirty="0"/>
          </a:p>
        </p:txBody>
      </p:sp>
      <p:sp>
        <p:nvSpPr>
          <p:cNvPr id="3" name="Content Placeholder 2">
            <a:extLst>
              <a:ext uri="{FF2B5EF4-FFF2-40B4-BE49-F238E27FC236}">
                <a16:creationId xmlns:a16="http://schemas.microsoft.com/office/drawing/2014/main" id="{9FC7AABD-B620-5740-A94C-3A648B4E89F2}"/>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600" b="1" u="sng" dirty="0"/>
              <a:t>سندات التنفيذ القضائية</a:t>
            </a:r>
            <a:r>
              <a:rPr lang="ar-SA" sz="3600" dirty="0"/>
              <a:t>: السندات التي تصدرها الجهات القضائية، أو يشترط لتنفيذها مصادقة الجهات القضائية التي تصدرها المحاكم أو محاضر الصلح التي تصادق عليها المحاكم ، أو أحكام المحكمين الصادرة وفقا لنظام التحكيم أو الأحكام الأجنبية </a:t>
            </a:r>
            <a:endParaRPr lang="en-US" sz="3600" dirty="0"/>
          </a:p>
        </p:txBody>
      </p:sp>
    </p:spTree>
    <p:extLst>
      <p:ext uri="{BB962C8B-B14F-4D97-AF65-F5344CB8AC3E}">
        <p14:creationId xmlns:p14="http://schemas.microsoft.com/office/powerpoint/2010/main" val="349693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987A1-86EE-B942-BF36-524C89CEF4C4}"/>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سندات التنفيذ غير القضائية</a:t>
            </a:r>
            <a:endParaRPr lang="en-US" dirty="0"/>
          </a:p>
        </p:txBody>
      </p:sp>
      <p:sp>
        <p:nvSpPr>
          <p:cNvPr id="3" name="Content Placeholder 2">
            <a:extLst>
              <a:ext uri="{FF2B5EF4-FFF2-40B4-BE49-F238E27FC236}">
                <a16:creationId xmlns:a16="http://schemas.microsoft.com/office/drawing/2014/main" id="{18A0B8AA-D76F-4248-B58E-96F63400777E}"/>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600" dirty="0"/>
              <a:t>التي يعطيها النظام قوة السند التنفيذي بذاتها دون اشتراط مصادقة الجهات القضائية عليها</a:t>
            </a:r>
            <a:endParaRPr lang="en-US" sz="3600" dirty="0"/>
          </a:p>
        </p:txBody>
      </p:sp>
    </p:spTree>
    <p:extLst>
      <p:ext uri="{BB962C8B-B14F-4D97-AF65-F5344CB8AC3E}">
        <p14:creationId xmlns:p14="http://schemas.microsoft.com/office/powerpoint/2010/main" val="480711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1618-DC20-E14A-BE00-E981951D11AD}"/>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الأحكام و القرارات و الأوامر القضائية</a:t>
            </a:r>
            <a:endParaRPr lang="en-US" dirty="0"/>
          </a:p>
        </p:txBody>
      </p:sp>
      <p:sp>
        <p:nvSpPr>
          <p:cNvPr id="3" name="Content Placeholder 2">
            <a:extLst>
              <a:ext uri="{FF2B5EF4-FFF2-40B4-BE49-F238E27FC236}">
                <a16:creationId xmlns:a16="http://schemas.microsoft.com/office/drawing/2014/main" id="{83389719-B9E8-5948-B6C9-66842E38515A}"/>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200" dirty="0"/>
              <a:t>المقصود بالحكم:</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200" dirty="0"/>
              <a:t>المقصود بالقرار القضائي:</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3200" dirty="0"/>
              <a:t>النفاذ العادي للأحكام و شروطه</a:t>
            </a:r>
            <a:endParaRPr lang="en-US" sz="3200" dirty="0"/>
          </a:p>
        </p:txBody>
      </p:sp>
    </p:spTree>
    <p:extLst>
      <p:ext uri="{BB962C8B-B14F-4D97-AF65-F5344CB8AC3E}">
        <p14:creationId xmlns:p14="http://schemas.microsoft.com/office/powerpoint/2010/main" val="309866308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otalTime>1523</TotalTime>
  <Words>968</Words>
  <Application>Microsoft Macintosh PowerPoint</Application>
  <PresentationFormat>Widescreen</PresentationFormat>
  <Paragraphs>114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 Light</vt:lpstr>
      <vt:lpstr>Rockwell</vt:lpstr>
      <vt:lpstr>Wingdings</vt:lpstr>
      <vt:lpstr>Atlas</vt:lpstr>
      <vt:lpstr>قانون التنفيذ</vt:lpstr>
      <vt:lpstr>السند التنفيذي </vt:lpstr>
      <vt:lpstr>المقصود به </vt:lpstr>
      <vt:lpstr>شروط السند التنفيذي </vt:lpstr>
      <vt:lpstr>شرط شكلي يتمثل في وضع الصيغة التنفيذية على السند التنفيذي</vt:lpstr>
      <vt:lpstr>أنواع السندات التنفيذية</vt:lpstr>
      <vt:lpstr>أنواع السندات التنفيذية</vt:lpstr>
      <vt:lpstr>سندات التنفيذ غير القضائية</vt:lpstr>
      <vt:lpstr>الأحكام و القرارات و الأوامر القضائية</vt:lpstr>
      <vt:lpstr>PowerPoint Presentation</vt:lpstr>
      <vt:lpstr>النفاذ العادي للأحكام و شروطه</vt:lpstr>
      <vt:lpstr>الشرط الثاني: أن يكون حكما نهائيا</vt:lpstr>
      <vt:lpstr>النفاذ المعجل </vt:lpstr>
      <vt:lpstr>حالات النفاذ الوجوبي </vt:lpstr>
      <vt:lpstr>ضمانات التنفيذ المعجل </vt:lpstr>
      <vt:lpstr>وقف التنفيذ المعجل </vt:lpstr>
      <vt:lpstr>أحكام المحكمين </vt:lpstr>
      <vt:lpstr>شروط تنفيذ حكم التحكيم: </vt:lpstr>
      <vt:lpstr>محاضر الصلح </vt:lpstr>
      <vt:lpstr>الأوراق التجارية </vt:lpstr>
      <vt:lpstr>الجهة المختصة بتنفيذ الأوراق التجارية</vt:lpstr>
      <vt:lpstr>السندات الصادرة من خارج المملكة</vt:lpstr>
      <vt:lpstr>شروط تنفيذ السندات الأجنبية</vt:lpstr>
      <vt:lpstr>PowerPoint Presentation</vt:lpstr>
      <vt:lpstr>PowerPoint Presentation</vt:lpstr>
      <vt:lpstr>بعض المستندات الأخرى التي قد تأخذ صفة السند التنفيذي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التنفيذ</dc:title>
  <dc:creator>Beshair Alzeer</dc:creator>
  <cp:lastModifiedBy>Beshair Alzeer</cp:lastModifiedBy>
  <cp:revision>16</cp:revision>
  <dcterms:created xsi:type="dcterms:W3CDTF">2020-02-07T10:25:03Z</dcterms:created>
  <dcterms:modified xsi:type="dcterms:W3CDTF">2020-02-08T11:48:58Z</dcterms:modified>
</cp:coreProperties>
</file>