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57" r:id="rId9"/>
    <p:sldId id="311" r:id="rId10"/>
    <p:sldId id="292" r:id="rId11"/>
    <p:sldId id="293" r:id="rId12"/>
    <p:sldId id="294" r:id="rId13"/>
    <p:sldId id="295" r:id="rId14"/>
    <p:sldId id="296" r:id="rId15"/>
    <p:sldId id="297" r:id="rId16"/>
    <p:sldId id="305" r:id="rId17"/>
    <p:sldId id="306" r:id="rId18"/>
    <p:sldId id="298" r:id="rId19"/>
    <p:sldId id="304" r:id="rId20"/>
    <p:sldId id="299" r:id="rId21"/>
    <p:sldId id="300" r:id="rId22"/>
    <p:sldId id="301" r:id="rId23"/>
    <p:sldId id="307" r:id="rId24"/>
    <p:sldId id="308" r:id="rId25"/>
    <p:sldId id="309" r:id="rId26"/>
    <p:sldId id="314" r:id="rId27"/>
    <p:sldId id="315" r:id="rId28"/>
    <p:sldId id="302" r:id="rId29"/>
    <p:sldId id="303" r:id="rId30"/>
    <p:sldId id="313" r:id="rId31"/>
    <p:sldId id="258" r:id="rId32"/>
    <p:sldId id="259" r:id="rId33"/>
    <p:sldId id="261" r:id="rId34"/>
    <p:sldId id="262" r:id="rId35"/>
    <p:sldId id="285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B11EBF9-4568-489A-A106-BE07DD4CF4E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3BECCD5-92D9-4245-9F76-25F957BB87F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E4A69DD-39A7-4C7C-BC48-5AC0A32289E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User\Downloads\Video\MRI%20And%20An%20Air%20Cylinder%20-%20YouTube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Radiology of the abdomen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/>
              <a:t>Radiology department</a:t>
            </a:r>
          </a:p>
          <a:p>
            <a:pPr rtl="0"/>
            <a:r>
              <a:rPr lang="en-US" dirty="0" smtClean="0"/>
              <a:t>Dr. A. </a:t>
            </a:r>
            <a:r>
              <a:rPr lang="en-US" dirty="0" err="1" smtClean="0"/>
              <a:t>Alhawas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</a:t>
            </a:r>
          </a:p>
        </p:txBody>
      </p:sp>
      <p:sp>
        <p:nvSpPr>
          <p:cNvPr id="96260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Ultrasound.</a:t>
            </a:r>
          </a:p>
          <a:p>
            <a:pPr algn="l" rtl="0"/>
            <a:r>
              <a:rPr lang="en-US" sz="2800" dirty="0"/>
              <a:t>Use high frequency sound </a:t>
            </a:r>
            <a:r>
              <a:rPr lang="en-US" sz="2800" dirty="0" smtClean="0"/>
              <a:t>wave ( no radiation hazard ).</a:t>
            </a:r>
            <a:endParaRPr lang="en-US" sz="2800" dirty="0"/>
          </a:p>
          <a:p>
            <a:pPr algn="l" rtl="0"/>
            <a:r>
              <a:rPr lang="en-US" sz="2800" dirty="0"/>
              <a:t>Contrast between tissue is determined by sound </a:t>
            </a:r>
            <a:r>
              <a:rPr lang="en-US" sz="2800" dirty="0" smtClean="0"/>
              <a:t>reflection, depend on nature of the organ and physical density.</a:t>
            </a:r>
            <a:endParaRPr lang="en-US" sz="2800" dirty="0"/>
          </a:p>
          <a:p>
            <a:pPr algn="l" rtl="0"/>
            <a:endParaRPr lang="en-US" sz="2800" dirty="0"/>
          </a:p>
        </p:txBody>
      </p:sp>
      <p:pic>
        <p:nvPicPr>
          <p:cNvPr id="96262" name="Picture 6" descr="ge_logic_9_ultrasound_mach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1788" y="1557338"/>
            <a:ext cx="2820987" cy="439261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</a:t>
            </a:r>
          </a:p>
        </p:txBody>
      </p:sp>
      <p:sp>
        <p:nvSpPr>
          <p:cNvPr id="98309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Good </a:t>
            </a:r>
            <a:r>
              <a:rPr lang="en-US" sz="2800" dirty="0"/>
              <a:t>resolution.</a:t>
            </a:r>
          </a:p>
          <a:p>
            <a:pPr algn="l" rtl="0"/>
            <a:r>
              <a:rPr lang="en-US" sz="2800" dirty="0"/>
              <a:t>Used </a:t>
            </a:r>
            <a:r>
              <a:rPr lang="en-US" sz="2800" dirty="0" smtClean="0"/>
              <a:t>to assess the liver, GB, vascular structures, kidneys, UB, pancreas and spleen.</a:t>
            </a:r>
          </a:p>
          <a:p>
            <a:pPr algn="l" rtl="0"/>
            <a:r>
              <a:rPr lang="en-US" sz="2800" dirty="0" smtClean="0"/>
              <a:t>Real time imaging and fast scan</a:t>
            </a:r>
          </a:p>
          <a:p>
            <a:pPr algn="l" rtl="0"/>
            <a:r>
              <a:rPr lang="en-US" sz="2800" dirty="0" smtClean="0"/>
              <a:t>Can be done portable.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err="1" smtClean="0"/>
              <a:t>Disadvatages</a:t>
            </a:r>
            <a:r>
              <a:rPr lang="en-US" sz="2800" dirty="0" smtClean="0"/>
              <a:t>:</a:t>
            </a:r>
          </a:p>
          <a:p>
            <a:pPr lvl="1" algn="l" rtl="0"/>
            <a:r>
              <a:rPr lang="en-US" sz="2400" dirty="0" smtClean="0"/>
              <a:t>Operator dependant.</a:t>
            </a:r>
            <a:endParaRPr lang="en-US" sz="2400" dirty="0"/>
          </a:p>
        </p:txBody>
      </p:sp>
      <p:pic>
        <p:nvPicPr>
          <p:cNvPr id="98311" name="Picture 7" descr="us kidn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76475"/>
            <a:ext cx="4194175" cy="3146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01625" y="571480"/>
            <a:ext cx="4194175" cy="5527695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B mode: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194175" cy="5527695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C mode :</a:t>
            </a:r>
            <a:endParaRPr lang="ar-SA" dirty="0"/>
          </a:p>
        </p:txBody>
      </p:sp>
      <p:pic>
        <p:nvPicPr>
          <p:cNvPr id="2050" name="Picture 2" descr="C:\Users\User\Desktop\p398.jpg"/>
          <p:cNvPicPr>
            <a:picLocks noChangeAspect="1" noChangeArrowheads="1"/>
          </p:cNvPicPr>
          <p:nvPr/>
        </p:nvPicPr>
        <p:blipFill>
          <a:blip r:embed="rId2"/>
          <a:srcRect l="8955" t="8706" r="8955" b="4229"/>
          <a:stretch>
            <a:fillRect/>
          </a:stretch>
        </p:blipFill>
        <p:spPr bwMode="auto">
          <a:xfrm>
            <a:off x="285719" y="1357297"/>
            <a:ext cx="4243417" cy="4172645"/>
          </a:xfrm>
          <a:prstGeom prst="rect">
            <a:avLst/>
          </a:prstGeom>
          <a:noFill/>
        </p:spPr>
      </p:pic>
      <p:pic>
        <p:nvPicPr>
          <p:cNvPr id="2051" name="Picture 3" descr="C:\Users\User\Desktop\US%20liver%20hepatic%20vein%20dopp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899" y="1357298"/>
            <a:ext cx="4695101" cy="416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Tomography ( CT )</a:t>
            </a:r>
            <a:endParaRPr lang="en-US" dirty="0"/>
          </a:p>
        </p:txBody>
      </p:sp>
      <p:sp>
        <p:nvSpPr>
          <p:cNvPr id="2048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6238" cy="449897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Same basic principle of radiography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More </a:t>
            </a:r>
            <a:r>
              <a:rPr lang="en-US" sz="2800" dirty="0"/>
              <a:t>precise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costly.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Can not be done portable.</a:t>
            </a: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Useful for trauma, stone, tumor, </a:t>
            </a:r>
            <a:r>
              <a:rPr lang="en-US" sz="2800" dirty="0" smtClean="0"/>
              <a:t>infection.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Scan time usually takes few minutes ( 1 – 7 minutes ).</a:t>
            </a:r>
            <a:endParaRPr lang="en-US" sz="2800" dirty="0"/>
          </a:p>
          <a:p>
            <a:pPr algn="l" rtl="0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0486" name="Picture 6" descr="CTDSC0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6138" y="2076450"/>
            <a:ext cx="4186237" cy="3546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CT:</a:t>
            </a:r>
          </a:p>
        </p:txBody>
      </p:sp>
      <p:sp>
        <p:nvSpPr>
          <p:cNvPr id="15367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6238" cy="4498975"/>
          </a:xfrm>
        </p:spPr>
        <p:txBody>
          <a:bodyPr/>
          <a:lstStyle/>
          <a:p>
            <a:pPr algn="l" rtl="0"/>
            <a:r>
              <a:rPr lang="en-US" sz="2400" dirty="0"/>
              <a:t>Image features:</a:t>
            </a:r>
          </a:p>
          <a:p>
            <a:pPr algn="l" rtl="0"/>
            <a:r>
              <a:rPr lang="en-US" sz="2400" dirty="0"/>
              <a:t>Cross sectional images.</a:t>
            </a:r>
          </a:p>
          <a:p>
            <a:pPr algn="l" rtl="0"/>
            <a:r>
              <a:rPr lang="en-US" sz="2400" dirty="0"/>
              <a:t>Image contrast determined by tissue density +/- contrast.</a:t>
            </a:r>
          </a:p>
          <a:p>
            <a:pPr algn="l" rtl="0"/>
            <a:r>
              <a:rPr lang="en-US" sz="2400" dirty="0"/>
              <a:t>Better evaluation of soft tissue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Can assess vascular structures =) need I.V. contrast.</a:t>
            </a:r>
          </a:p>
          <a:p>
            <a:pPr algn="l" rtl="0"/>
            <a:r>
              <a:rPr lang="en-US" sz="2400" dirty="0" smtClean="0"/>
              <a:t>It is better than x- ray in assessment of  ST and bones.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</p:txBody>
      </p:sp>
      <p:pic>
        <p:nvPicPr>
          <p:cNvPr id="15371" name="Picture 11" descr="ser002img000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52600"/>
            <a:ext cx="4194175" cy="4194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</a:t>
            </a:r>
          </a:p>
        </p:txBody>
      </p:sp>
      <p:sp>
        <p:nvSpPr>
          <p:cNvPr id="235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6238" cy="4498975"/>
          </a:xfrm>
        </p:spPr>
        <p:txBody>
          <a:bodyPr/>
          <a:lstStyle/>
          <a:p>
            <a:pPr algn="l" rtl="0"/>
            <a:r>
              <a:rPr lang="en-US" sz="2800"/>
              <a:t>Magnetic resonant imaging.</a:t>
            </a:r>
          </a:p>
          <a:p>
            <a:pPr algn="l" rtl="0"/>
            <a:r>
              <a:rPr lang="en-US" sz="2800"/>
              <a:t>Better evaluation of soft tissue.</a:t>
            </a:r>
          </a:p>
          <a:p>
            <a:pPr algn="l" rtl="0"/>
            <a:r>
              <a:rPr lang="en-US" sz="2800"/>
              <a:t>Expensive.</a:t>
            </a:r>
          </a:p>
          <a:p>
            <a:pPr algn="l" rtl="0"/>
            <a:r>
              <a:rPr lang="en-US" sz="2800"/>
              <a:t>Useful for soft tissue pathology:</a:t>
            </a:r>
          </a:p>
          <a:p>
            <a:pPr algn="l" rtl="0"/>
            <a:r>
              <a:rPr lang="en-US" sz="2800"/>
              <a:t>Tumor, infection, </a:t>
            </a:r>
          </a:p>
        </p:txBody>
      </p:sp>
      <p:pic>
        <p:nvPicPr>
          <p:cNvPr id="23559" name="Picture 7" descr="MRI-mach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8538" y="1784350"/>
            <a:ext cx="4035425" cy="3525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</a:t>
            </a:r>
          </a:p>
        </p:txBody>
      </p:sp>
      <p:sp>
        <p:nvSpPr>
          <p:cNvPr id="235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6238" cy="4498975"/>
          </a:xfrm>
        </p:spPr>
        <p:txBody>
          <a:bodyPr/>
          <a:lstStyle/>
          <a:p>
            <a:pPr algn="l" rtl="0"/>
            <a:r>
              <a:rPr lang="en-US" sz="2800" dirty="0" smtClean="0"/>
              <a:t>Use strong magnetic field.</a:t>
            </a:r>
          </a:p>
          <a:p>
            <a:pPr algn="l" rtl="0"/>
            <a:r>
              <a:rPr lang="en-US" sz="2800" dirty="0" smtClean="0"/>
              <a:t>Can not be done portable.</a:t>
            </a:r>
          </a:p>
          <a:p>
            <a:pPr algn="l" rtl="0"/>
            <a:r>
              <a:rPr lang="en-US" sz="2800" dirty="0" smtClean="0"/>
              <a:t>No radiation hazard.</a:t>
            </a:r>
          </a:p>
          <a:p>
            <a:pPr algn="l" rtl="0"/>
            <a:r>
              <a:rPr lang="en-US" sz="2800" dirty="0" smtClean="0"/>
              <a:t>The scan usually take long time ( 30 – 60 </a:t>
            </a:r>
            <a:r>
              <a:rPr lang="en-US" sz="2800" dirty="0" err="1" smtClean="0"/>
              <a:t>mins</a:t>
            </a:r>
            <a:r>
              <a:rPr lang="en-US" sz="2800" dirty="0" smtClean="0"/>
              <a:t>)</a:t>
            </a:r>
          </a:p>
          <a:p>
            <a:pPr algn="l" rtl="0"/>
            <a:r>
              <a:rPr lang="en-US" sz="2800" dirty="0" smtClean="0"/>
              <a:t>Very </a:t>
            </a:r>
            <a:r>
              <a:rPr lang="en-US" sz="2800" dirty="0" err="1" smtClean="0"/>
              <a:t>susibtible</a:t>
            </a:r>
            <a:r>
              <a:rPr lang="en-US" sz="2800" dirty="0" smtClean="0"/>
              <a:t> to motion and metallic objects. </a:t>
            </a:r>
            <a:endParaRPr lang="en-US" sz="2800" dirty="0"/>
          </a:p>
        </p:txBody>
      </p:sp>
      <p:pic>
        <p:nvPicPr>
          <p:cNvPr id="23559" name="Picture 7" descr="MRI-mach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8538" y="1784350"/>
            <a:ext cx="4035425" cy="3525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RI And An Air Cylinder - YouTube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1357298"/>
            <a:ext cx="5439342" cy="4079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medicine</a:t>
            </a:r>
          </a:p>
        </p:txBody>
      </p:sp>
      <p:sp>
        <p:nvSpPr>
          <p:cNvPr id="5120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/>
              <a:t>Gama camera.</a:t>
            </a:r>
          </a:p>
          <a:p>
            <a:pPr algn="l" rtl="0"/>
            <a:r>
              <a:rPr lang="en-US" sz="2800" dirty="0"/>
              <a:t>Radioactive isotopes.</a:t>
            </a:r>
          </a:p>
          <a:p>
            <a:pPr algn="l" rtl="0"/>
            <a:r>
              <a:rPr lang="en-US" sz="2800" dirty="0"/>
              <a:t>Functional test</a:t>
            </a:r>
          </a:p>
          <a:p>
            <a:pPr algn="l" rtl="0">
              <a:buFont typeface="Arial" pitchFamily="34" charset="0"/>
              <a:buNone/>
            </a:pPr>
            <a:r>
              <a:rPr lang="en-US" sz="2800" dirty="0"/>
              <a:t>(physiology).</a:t>
            </a:r>
          </a:p>
          <a:p>
            <a:pPr algn="l" rtl="0"/>
            <a:r>
              <a:rPr lang="en-US" sz="2800" dirty="0" smtClean="0"/>
              <a:t>very </a:t>
            </a:r>
            <a:r>
              <a:rPr lang="en-US" sz="2800" dirty="0"/>
              <a:t>expensive.</a:t>
            </a:r>
          </a:p>
          <a:p>
            <a:pPr algn="l" rtl="0"/>
            <a:r>
              <a:rPr lang="en-US" sz="2800" dirty="0"/>
              <a:t>Useful for:</a:t>
            </a:r>
          </a:p>
          <a:p>
            <a:pPr algn="l" rtl="0">
              <a:buNone/>
            </a:pPr>
            <a:r>
              <a:rPr lang="en-US" sz="2800" dirty="0" smtClean="0"/>
              <a:t>Assessing the active tumors, bone involvement and renal functions.</a:t>
            </a:r>
            <a:endParaRPr lang="en-US" sz="2800" dirty="0"/>
          </a:p>
        </p:txBody>
      </p:sp>
      <p:pic>
        <p:nvPicPr>
          <p:cNvPr id="51207" name="Picture 7" descr="image_n_1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06663"/>
            <a:ext cx="4194175" cy="2684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medicine</a:t>
            </a:r>
          </a:p>
        </p:txBody>
      </p:sp>
      <p:sp>
        <p:nvSpPr>
          <p:cNvPr id="5325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555995" cy="4498975"/>
          </a:xfrm>
        </p:spPr>
        <p:txBody>
          <a:bodyPr/>
          <a:lstStyle/>
          <a:p>
            <a:pPr algn="l" rtl="0"/>
            <a:r>
              <a:rPr lang="en-US" sz="2800" dirty="0"/>
              <a:t>Image features:</a:t>
            </a:r>
          </a:p>
          <a:p>
            <a:pPr algn="l" rtl="0"/>
            <a:r>
              <a:rPr lang="en-US" sz="2800" dirty="0" err="1"/>
              <a:t>Projectional</a:t>
            </a:r>
            <a:r>
              <a:rPr lang="en-US" sz="2800" dirty="0"/>
              <a:t> image.</a:t>
            </a:r>
          </a:p>
          <a:p>
            <a:pPr algn="l" rtl="0"/>
            <a:r>
              <a:rPr lang="en-US" sz="2800" dirty="0"/>
              <a:t>Image contrast by tissue uptake and metabolism.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  <p:pic>
        <p:nvPicPr>
          <p:cNvPr id="53264" name="Picture 16" descr="ser001img00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0" y="1497012"/>
            <a:ext cx="5106993" cy="450375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Outline: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981200"/>
            <a:ext cx="8208963" cy="41148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66"/>
                </a:solidFill>
              </a:rPr>
              <a:t>Imaging </a:t>
            </a:r>
            <a:r>
              <a:rPr lang="en-US" dirty="0">
                <a:solidFill>
                  <a:srgbClr val="FF0066"/>
                </a:solidFill>
              </a:rPr>
              <a:t>modalities used to study the </a:t>
            </a:r>
            <a:r>
              <a:rPr lang="en-US" dirty="0" smtClean="0">
                <a:solidFill>
                  <a:srgbClr val="FF0066"/>
                </a:solidFill>
              </a:rPr>
              <a:t>abdomen.</a:t>
            </a:r>
            <a:endParaRPr lang="en-US" dirty="0">
              <a:solidFill>
                <a:srgbClr val="FF0066"/>
              </a:solidFill>
            </a:endParaRPr>
          </a:p>
          <a:p>
            <a:pPr algn="l" rtl="0"/>
            <a:r>
              <a:rPr lang="en-US" dirty="0"/>
              <a:t>Anatomy and normal appearance of the </a:t>
            </a:r>
            <a:r>
              <a:rPr lang="en-US" dirty="0" smtClean="0"/>
              <a:t>abdomen.</a:t>
            </a:r>
            <a:endParaRPr lang="en-US" dirty="0"/>
          </a:p>
          <a:p>
            <a:pPr algn="l" rtl="0"/>
            <a:r>
              <a:rPr lang="en-US" dirty="0"/>
              <a:t>Common pathological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Objectives: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981200"/>
            <a:ext cx="8208963" cy="4114800"/>
          </a:xfrm>
        </p:spPr>
        <p:txBody>
          <a:bodyPr/>
          <a:lstStyle/>
          <a:p>
            <a:pPr algn="l" rtl="0"/>
            <a:r>
              <a:rPr lang="en-US" dirty="0"/>
              <a:t>Introduction.</a:t>
            </a:r>
          </a:p>
          <a:p>
            <a:pPr algn="l" rtl="0"/>
            <a:r>
              <a:rPr lang="en-US" dirty="0"/>
              <a:t>Imaging modalities used to study the back.</a:t>
            </a:r>
          </a:p>
          <a:p>
            <a:pPr algn="l" rtl="0"/>
            <a:r>
              <a:rPr lang="en-US" dirty="0">
                <a:solidFill>
                  <a:srgbClr val="FF0066"/>
                </a:solidFill>
              </a:rPr>
              <a:t>Anatomy and normal appearance of the </a:t>
            </a:r>
            <a:r>
              <a:rPr lang="en-US" dirty="0" smtClean="0">
                <a:solidFill>
                  <a:srgbClr val="FF0066"/>
                </a:solidFill>
              </a:rPr>
              <a:t>abdomen.</a:t>
            </a:r>
            <a:endParaRPr lang="en-US" dirty="0">
              <a:solidFill>
                <a:srgbClr val="FF0066"/>
              </a:solidFill>
            </a:endParaRPr>
          </a:p>
          <a:p>
            <a:pPr algn="l" rtl="0"/>
            <a:r>
              <a:rPr lang="en-US" dirty="0"/>
              <a:t>Common pathological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82" name="Picture 14" descr="diagram para renal spaces 2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12975"/>
            <a:ext cx="3816350" cy="3233738"/>
          </a:xfrm>
          <a:noFill/>
          <a:ln/>
        </p:spPr>
      </p:pic>
      <p:pic>
        <p:nvPicPr>
          <p:cNvPr id="32785" name="Picture 17" descr="CT KIDENY WITH CONTR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25675"/>
            <a:ext cx="4194175" cy="3246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CT</a:t>
            </a:r>
          </a:p>
        </p:txBody>
      </p:sp>
      <p:pic>
        <p:nvPicPr>
          <p:cNvPr id="112652" name="Picture 12" descr="ser002img000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1142984"/>
            <a:ext cx="5116526" cy="5116526"/>
          </a:xfrm>
          <a:noFill/>
          <a:ln/>
        </p:spPr>
      </p:pic>
      <p:sp>
        <p:nvSpPr>
          <p:cNvPr id="7" name="عنصر نائب للمحتوى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Picture 9" descr="ser003img00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1142984"/>
            <a:ext cx="5386400" cy="5386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Picture 10" descr="ser003img00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1" y="712771"/>
            <a:ext cx="5759468" cy="575946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Picture 11" descr="ser005img00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550" y="546489"/>
            <a:ext cx="6743722" cy="595908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Content Placeholder 3" descr="SE1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286390" cy="528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Content Placeholder 3" descr="ser003img00040.jpg"/>
          <p:cNvPicPr>
            <a:picLocks noGrp="1" noChangeAspect="1"/>
          </p:cNvPicPr>
          <p:nvPr/>
        </p:nvPicPr>
        <p:blipFill>
          <a:blip r:embed="rId2"/>
          <a:srcRect l="5452" t="18134" r="11816" b="16637"/>
          <a:stretch>
            <a:fillRect/>
          </a:stretch>
        </p:blipFill>
        <p:spPr bwMode="auto">
          <a:xfrm>
            <a:off x="1571604" y="1214422"/>
            <a:ext cx="5857897" cy="461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</a:t>
            </a:r>
          </a:p>
        </p:txBody>
      </p:sp>
      <p:pic>
        <p:nvPicPr>
          <p:cNvPr id="114696" name="Picture 8" descr="ser008img000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5900" y="1600200"/>
            <a:ext cx="2897188" cy="2173288"/>
          </a:xfrm>
          <a:noFill/>
          <a:ln/>
        </p:spPr>
      </p:pic>
      <p:pic>
        <p:nvPicPr>
          <p:cNvPr id="114697" name="Picture 9" descr="ser006img000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46688" y="3925888"/>
            <a:ext cx="2997200" cy="2173287"/>
          </a:xfrm>
          <a:noFill/>
          <a:ln/>
        </p:spPr>
      </p:pic>
      <p:pic>
        <p:nvPicPr>
          <p:cNvPr id="114698" name="Picture 10" descr="ser011img00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2452688"/>
            <a:ext cx="3529012" cy="2757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Rectangle 1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</a:t>
            </a:r>
          </a:p>
        </p:txBody>
      </p:sp>
      <p:pic>
        <p:nvPicPr>
          <p:cNvPr id="39948" name="Picture 12" descr="MRI REN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49575" y="1700213"/>
            <a:ext cx="3481388" cy="4752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modalities: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Conventional X-Ray.</a:t>
            </a:r>
          </a:p>
          <a:p>
            <a:pPr algn="l" rtl="0"/>
            <a:r>
              <a:rPr lang="en-US" dirty="0" smtClean="0"/>
              <a:t>Barium studies ( </a:t>
            </a:r>
            <a:r>
              <a:rPr lang="en-US" dirty="0" err="1" smtClean="0"/>
              <a:t>flouroscopy</a:t>
            </a:r>
            <a:r>
              <a:rPr lang="en-US" dirty="0" smtClean="0"/>
              <a:t> </a:t>
            </a:r>
            <a:r>
              <a:rPr lang="en-US" dirty="0" smtClean="0"/>
              <a:t>)</a:t>
            </a:r>
            <a:endParaRPr lang="en-US" sz="2400" dirty="0"/>
          </a:p>
          <a:p>
            <a:pPr algn="l" rtl="0"/>
            <a:r>
              <a:rPr lang="en-US" dirty="0" smtClean="0"/>
              <a:t>US.</a:t>
            </a:r>
            <a:endParaRPr lang="en-US" dirty="0"/>
          </a:p>
          <a:p>
            <a:pPr algn="l" rtl="0"/>
            <a:r>
              <a:rPr lang="en-US" dirty="0"/>
              <a:t>CT.</a:t>
            </a:r>
          </a:p>
          <a:p>
            <a:pPr algn="l" rtl="0"/>
            <a:r>
              <a:rPr lang="en-US" dirty="0"/>
              <a:t>MRI.</a:t>
            </a:r>
          </a:p>
          <a:p>
            <a:pPr algn="l" rtl="0"/>
            <a:r>
              <a:rPr lang="en-US" dirty="0"/>
              <a:t>Nuclear medicine.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Objectives: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981200"/>
            <a:ext cx="8208963" cy="4114800"/>
          </a:xfrm>
        </p:spPr>
        <p:txBody>
          <a:bodyPr/>
          <a:lstStyle/>
          <a:p>
            <a:pPr algn="l" rtl="0"/>
            <a:r>
              <a:rPr lang="en-US" dirty="0"/>
              <a:t>Introduction.</a:t>
            </a:r>
          </a:p>
          <a:p>
            <a:pPr algn="l" rtl="0"/>
            <a:r>
              <a:rPr lang="en-US" dirty="0"/>
              <a:t>Imaging modalities used to study the back.</a:t>
            </a:r>
          </a:p>
          <a:p>
            <a:pPr algn="l" rtl="0"/>
            <a:r>
              <a:rPr lang="en-US" dirty="0"/>
              <a:t>Anatomy and normal appearance of the </a:t>
            </a:r>
            <a:r>
              <a:rPr lang="en-US" dirty="0" smtClean="0"/>
              <a:t>abdomen.</a:t>
            </a:r>
            <a:endParaRPr lang="en-US" dirty="0"/>
          </a:p>
          <a:p>
            <a:pPr algn="l" rtl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Common pathological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57166"/>
            <a:ext cx="3500462" cy="614366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50 y/o male patient presented with </a:t>
            </a:r>
            <a:r>
              <a:rPr lang="en-US" dirty="0" smtClean="0"/>
              <a:t>gradual </a:t>
            </a:r>
            <a:r>
              <a:rPr lang="en-US" dirty="0" smtClean="0"/>
              <a:t>abdomen </a:t>
            </a:r>
            <a:r>
              <a:rPr lang="en-US" dirty="0" smtClean="0"/>
              <a:t>distension.</a:t>
            </a:r>
            <a:endParaRPr lang="ar-SA" dirty="0"/>
          </a:p>
        </p:txBody>
      </p:sp>
      <p:pic>
        <p:nvPicPr>
          <p:cNvPr id="4" name="Picture 6" descr="C:\1_MedicalFinals\CDRom_XRays_March2006\xrays\ScrubsAXR2_w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28"/>
            <a:ext cx="5338762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24 Y/O patient presented with sudde</a:t>
            </a:r>
            <a:r>
              <a:rPr lang="en-US" dirty="0" smtClean="0"/>
              <a:t>n pain in the </a:t>
            </a:r>
            <a:r>
              <a:rPr lang="en-US" dirty="0" err="1" smtClean="0"/>
              <a:t>epi</a:t>
            </a:r>
            <a:r>
              <a:rPr lang="en-US" dirty="0" smtClean="0"/>
              <a:t>-gastric area and back.</a:t>
            </a:r>
            <a:endParaRPr lang="ar-SA" dirty="0"/>
          </a:p>
        </p:txBody>
      </p:sp>
      <p:pic>
        <p:nvPicPr>
          <p:cNvPr id="4" name="Picture 6" descr="C:\1_MedicalFinals\CDRom_XRays_March2006\xrays\ScrubsAXR3_w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86727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30 Y/O female patient presented with right upper quadrant pain.</a:t>
            </a:r>
          </a:p>
          <a:p>
            <a:pPr algn="l" rtl="0">
              <a:buNone/>
            </a:pPr>
            <a:r>
              <a:rPr lang="en-US" dirty="0" smtClean="0"/>
              <a:t>She had </a:t>
            </a:r>
            <a:r>
              <a:rPr lang="en-US" dirty="0" err="1" smtClean="0"/>
              <a:t>tendrness</a:t>
            </a:r>
            <a:r>
              <a:rPr lang="en-US" dirty="0" smtClean="0"/>
              <a:t> in the right </a:t>
            </a:r>
            <a:r>
              <a:rPr lang="en-US" dirty="0" err="1" smtClean="0"/>
              <a:t>subcostal</a:t>
            </a:r>
            <a:r>
              <a:rPr lang="en-US" dirty="0" smtClean="0"/>
              <a:t> margin.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Lab test showing </a:t>
            </a:r>
            <a:r>
              <a:rPr lang="en-US" dirty="0" err="1" smtClean="0"/>
              <a:t>leukocytosis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2471726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 err="1" smtClean="0"/>
              <a:t>Thickned</a:t>
            </a:r>
            <a:r>
              <a:rPr lang="en-US" dirty="0" smtClean="0"/>
              <a:t> wall</a:t>
            </a:r>
          </a:p>
          <a:p>
            <a:pPr algn="l" rtl="0">
              <a:buNone/>
            </a:pPr>
            <a:r>
              <a:rPr lang="en-US" dirty="0" smtClean="0"/>
              <a:t>Stone</a:t>
            </a:r>
          </a:p>
          <a:p>
            <a:pPr algn="l" rtl="0">
              <a:buNone/>
            </a:pPr>
            <a:r>
              <a:rPr lang="en-US" dirty="0" smtClean="0"/>
              <a:t>Comet tail.</a:t>
            </a:r>
            <a:endParaRPr lang="ar-SA" dirty="0"/>
          </a:p>
        </p:txBody>
      </p:sp>
      <p:pic>
        <p:nvPicPr>
          <p:cNvPr id="4" name="Picture 2" descr="C:\Users\User\Desktop\Chronic_Cholecystitis_Ultras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43050"/>
            <a:ext cx="544738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2484438" y="1052513"/>
            <a:ext cx="307340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  <a:endParaRPr lang="ar-SA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30" name="Picture 10" descr="RAd%20sku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2000239"/>
            <a:ext cx="4143404" cy="4028309"/>
          </a:xfrm>
          <a:noFill/>
          <a:ln/>
        </p:spPr>
      </p:pic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540750" cy="1143000"/>
          </a:xfrm>
        </p:spPr>
        <p:txBody>
          <a:bodyPr/>
          <a:lstStyle/>
          <a:p>
            <a:pPr algn="l"/>
            <a:r>
              <a:rPr lang="en-US"/>
              <a:t>Conventional Radiography (X-ray) </a:t>
            </a:r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720" y="1484312"/>
            <a:ext cx="5007005" cy="473077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Often used as first imaging modality.</a:t>
            </a:r>
          </a:p>
          <a:p>
            <a:pPr algn="l" rtl="0"/>
            <a:r>
              <a:rPr lang="en-US" sz="2800" dirty="0"/>
              <a:t>Cheap.</a:t>
            </a:r>
          </a:p>
          <a:p>
            <a:pPr algn="l" rtl="0"/>
            <a:r>
              <a:rPr lang="en-US" sz="2800" dirty="0"/>
              <a:t>Useful for </a:t>
            </a:r>
            <a:r>
              <a:rPr lang="en-US" sz="2800" dirty="0" smtClean="0"/>
              <a:t>some radio-opaque stones and bowel </a:t>
            </a:r>
            <a:r>
              <a:rPr lang="en-US" sz="2800" dirty="0" smtClean="0"/>
              <a:t>obstruction</a:t>
            </a:r>
            <a:r>
              <a:rPr lang="en-US" sz="2800" dirty="0" smtClean="0"/>
              <a:t> </a:t>
            </a:r>
            <a:r>
              <a:rPr lang="en-US" sz="2800" dirty="0" smtClean="0"/>
              <a:t>and localization of the catheters.</a:t>
            </a:r>
            <a:endParaRPr lang="en-US" sz="2800" dirty="0" smtClean="0"/>
          </a:p>
          <a:p>
            <a:pPr algn="l" rtl="0"/>
            <a:endParaRPr lang="en-US" sz="2800" dirty="0" smtClean="0"/>
          </a:p>
        </p:txBody>
      </p:sp>
      <p:pic>
        <p:nvPicPr>
          <p:cNvPr id="14343" name="Picture 7" descr="x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268413"/>
            <a:ext cx="2919413" cy="3768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Radiograph (X-ray)</a:t>
            </a:r>
          </a:p>
        </p:txBody>
      </p:sp>
      <p:sp>
        <p:nvSpPr>
          <p:cNvPr id="1843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6238" cy="4498975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Image features: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err="1"/>
              <a:t>Projectional</a:t>
            </a:r>
            <a:r>
              <a:rPr lang="en-US" sz="2400" dirty="0"/>
              <a:t> image.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Image contrast determined by tissue density.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Good evaluation </a:t>
            </a:r>
            <a:r>
              <a:rPr lang="en-US" sz="2400" dirty="0" smtClean="0"/>
              <a:t>for the bones, bowel distension and constipation.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smtClean="0"/>
              <a:t>Can be portable.</a:t>
            </a:r>
            <a:endParaRPr lang="en-US" sz="2400" dirty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Disadvantages</a:t>
            </a:r>
            <a:r>
              <a:rPr lang="en-US" sz="2800" dirty="0" smtClean="0"/>
              <a:t>:</a:t>
            </a:r>
          </a:p>
          <a:p>
            <a:pPr lvl="1" algn="l" rtl="0"/>
            <a:r>
              <a:rPr lang="en-US" sz="2400" dirty="0" smtClean="0"/>
              <a:t>Radiation ( minimal ).</a:t>
            </a:r>
          </a:p>
          <a:p>
            <a:pPr lvl="1" algn="l" rtl="0"/>
            <a:r>
              <a:rPr lang="en-US" sz="2400" dirty="0" smtClean="0"/>
              <a:t>Poor soft tissue contrast</a:t>
            </a:r>
          </a:p>
          <a:p>
            <a:pPr algn="l" rtl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18441" name="Picture 9" descr="KUBunlabe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7888" y="1600200"/>
            <a:ext cx="4114800" cy="4498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Barium studies ( fluoroscopy )</a:t>
            </a:r>
            <a:endParaRPr lang="en-US" dirty="0"/>
          </a:p>
        </p:txBody>
      </p:sp>
      <p:sp>
        <p:nvSpPr>
          <p:cNvPr id="931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57158" y="1643050"/>
            <a:ext cx="4071966" cy="4498975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/>
              <a:t>Often used </a:t>
            </a:r>
            <a:r>
              <a:rPr lang="en-US" sz="2800" dirty="0" smtClean="0"/>
              <a:t>in GIT abnormalities.</a:t>
            </a:r>
            <a:endParaRPr lang="en-US" sz="2800" dirty="0"/>
          </a:p>
          <a:p>
            <a:pPr algn="l" rtl="0"/>
            <a:r>
              <a:rPr lang="en-US" sz="2800" dirty="0"/>
              <a:t>Cheap.</a:t>
            </a:r>
          </a:p>
          <a:p>
            <a:pPr algn="l" rtl="0"/>
            <a:r>
              <a:rPr lang="en-US" sz="2800" dirty="0" smtClean="0"/>
              <a:t>Use barium or </a:t>
            </a:r>
            <a:r>
              <a:rPr lang="en-US" sz="2800" dirty="0" err="1" smtClean="0"/>
              <a:t>gastrographin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 rtl="0"/>
            <a:r>
              <a:rPr lang="en-US" sz="2800" dirty="0"/>
              <a:t>Recently replaced by </a:t>
            </a:r>
            <a:r>
              <a:rPr lang="en-US" sz="2800" dirty="0" smtClean="0"/>
              <a:t>endoscopy and </a:t>
            </a:r>
            <a:r>
              <a:rPr lang="en-US" sz="2800" dirty="0" err="1" smtClean="0"/>
              <a:t>colonscopy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 rtl="0"/>
            <a:r>
              <a:rPr lang="en-US" sz="2800" dirty="0" smtClean="0"/>
              <a:t>Useful in assessing esophageal motility and small bowel.</a:t>
            </a:r>
            <a:endParaRPr lang="en-US" sz="2800" dirty="0"/>
          </a:p>
          <a:p>
            <a:pPr algn="l" rtl="0"/>
            <a:endParaRPr lang="en-US" sz="2800" dirty="0"/>
          </a:p>
        </p:txBody>
      </p:sp>
      <p:pic>
        <p:nvPicPr>
          <p:cNvPr id="4098" name="Picture 2" descr="C:\Users\User\Desktop\Digital%20Fluoros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66728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7086" y="1485660"/>
            <a:ext cx="4413476" cy="490063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/>
              <a:t>Image features:</a:t>
            </a:r>
          </a:p>
          <a:p>
            <a:pPr lvl="1" algn="l" rtl="0"/>
            <a:r>
              <a:rPr lang="en-US" sz="2400" dirty="0" err="1"/>
              <a:t>Projectional</a:t>
            </a:r>
            <a:r>
              <a:rPr lang="en-US" sz="2400" dirty="0"/>
              <a:t> image.</a:t>
            </a:r>
          </a:p>
          <a:p>
            <a:pPr lvl="1" algn="l" rtl="0"/>
            <a:r>
              <a:rPr lang="en-US" sz="2400" dirty="0"/>
              <a:t>Image contrast determined by tissue density and </a:t>
            </a:r>
            <a:r>
              <a:rPr lang="en-US" sz="2400" dirty="0" smtClean="0"/>
              <a:t>oral contrast.</a:t>
            </a:r>
          </a:p>
          <a:p>
            <a:pPr lvl="1" algn="l" rtl="0"/>
            <a:r>
              <a:rPr lang="en-US" sz="2400" dirty="0" smtClean="0"/>
              <a:t>g</a:t>
            </a:r>
            <a:r>
              <a:rPr lang="en-US" sz="2400" dirty="0" smtClean="0"/>
              <a:t>ood </a:t>
            </a:r>
            <a:r>
              <a:rPr lang="en-US" sz="2400" dirty="0"/>
              <a:t>evaluation of </a:t>
            </a:r>
            <a:r>
              <a:rPr lang="en-US" sz="2400" dirty="0" smtClean="0"/>
              <a:t>GIT.</a:t>
            </a:r>
            <a:endParaRPr lang="en-US" sz="2400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Disadvantages:</a:t>
            </a:r>
            <a:endParaRPr lang="en-US" dirty="0" smtClean="0"/>
          </a:p>
          <a:p>
            <a:pPr lvl="1" algn="l" rtl="0"/>
            <a:r>
              <a:rPr lang="en-US" dirty="0" smtClean="0"/>
              <a:t>Radiation.</a:t>
            </a:r>
          </a:p>
          <a:p>
            <a:pPr lvl="1" algn="l" rtl="0"/>
            <a:r>
              <a:rPr lang="en-US" dirty="0" smtClean="0"/>
              <a:t>Poor soft tissue contrast</a:t>
            </a:r>
          </a:p>
          <a:p>
            <a:pPr lvl="1" algn="l" rtl="0"/>
            <a:endParaRPr lang="en-US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8" descr="C:\1_MedicalFinals\NottinghamAXR_Stuff\xrays_nottingham\Nottingham_AXR4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572" y="206568"/>
            <a:ext cx="4752975" cy="6500834"/>
          </a:xfrm>
          <a:prstGeom prst="rect">
            <a:avLst/>
          </a:prstGeom>
          <a:noFill/>
        </p:spPr>
      </p:pic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4492" y="886064"/>
            <a:ext cx="4043362" cy="497182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It has many procedures such as: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Barium swallow.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Barium meal.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Small bowel follow through.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Small bowel enema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Barium enema.</a:t>
            </a: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  <p:pic>
        <p:nvPicPr>
          <p:cNvPr id="4" name="Picture 7" descr="C:\1_MedicalFinals\NottinghamAXR_Stuff\xrays_nottingham\Nottingham_AXR3_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20052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S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0696"/>
            <a:ext cx="5214973" cy="632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589</Words>
  <PresentationFormat>عرض على الشاشة (3:4)‏</PresentationFormat>
  <Paragraphs>125</Paragraphs>
  <Slides>35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سمة Office</vt:lpstr>
      <vt:lpstr>Radiology of the abdomen</vt:lpstr>
      <vt:lpstr>Outline:</vt:lpstr>
      <vt:lpstr>Imaging modalities:</vt:lpstr>
      <vt:lpstr>Conventional Radiography (X-ray) </vt:lpstr>
      <vt:lpstr>Radiograph (X-ray)</vt:lpstr>
      <vt:lpstr>Barium studies ( fluoroscopy )</vt:lpstr>
      <vt:lpstr>الشريحة 7</vt:lpstr>
      <vt:lpstr>الشريحة 8</vt:lpstr>
      <vt:lpstr>الشريحة 9</vt:lpstr>
      <vt:lpstr>US</vt:lpstr>
      <vt:lpstr>US</vt:lpstr>
      <vt:lpstr>الشريحة 12</vt:lpstr>
      <vt:lpstr>Computed Tomography ( CT )</vt:lpstr>
      <vt:lpstr>CT:</vt:lpstr>
      <vt:lpstr>MRI</vt:lpstr>
      <vt:lpstr>MRI</vt:lpstr>
      <vt:lpstr>الشريحة 17</vt:lpstr>
      <vt:lpstr>Nuclear medicine</vt:lpstr>
      <vt:lpstr>Nuclear medicine</vt:lpstr>
      <vt:lpstr>Objectives:</vt:lpstr>
      <vt:lpstr>الشريحة 21</vt:lpstr>
      <vt:lpstr>CT</vt:lpstr>
      <vt:lpstr>الشريحة 23</vt:lpstr>
      <vt:lpstr>الشريحة 24</vt:lpstr>
      <vt:lpstr>الشريحة 25</vt:lpstr>
      <vt:lpstr>الشريحة 26</vt:lpstr>
      <vt:lpstr>الشريحة 27</vt:lpstr>
      <vt:lpstr>MRI</vt:lpstr>
      <vt:lpstr>MRI</vt:lpstr>
      <vt:lpstr>Objectives:</vt:lpstr>
      <vt:lpstr>الشريحة 31</vt:lpstr>
      <vt:lpstr>الشريحة 32</vt:lpstr>
      <vt:lpstr>الشريحة 33</vt:lpstr>
      <vt:lpstr>الشريحة 34</vt:lpstr>
      <vt:lpstr>الشريحة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the abdomen</dc:title>
  <dc:creator>User</dc:creator>
  <cp:lastModifiedBy>User</cp:lastModifiedBy>
  <cp:revision>80</cp:revision>
  <dcterms:created xsi:type="dcterms:W3CDTF">2011-12-09T15:04:27Z</dcterms:created>
  <dcterms:modified xsi:type="dcterms:W3CDTF">2011-12-13T05:36:19Z</dcterms:modified>
</cp:coreProperties>
</file>