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42B8ACB-751A-49D5-921B-AE0A533A94CA}" type="datetimeFigureOut">
              <a:rPr lang="ar-SA" smtClean="0"/>
              <a:t>20/12/32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8C72958-9B8D-4E22-8156-7D68459132B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عناصر القصيدة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1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أبرز العيوب 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الكلاسيكي:</a:t>
            </a:r>
          </a:p>
          <a:p>
            <a:pPr algn="ctr"/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ar-SA" sz="2800" dirty="0"/>
              <a:t>1</a:t>
            </a:r>
            <a:r>
              <a:rPr lang="ar-SA" sz="2800" dirty="0" smtClean="0"/>
              <a:t>- </a:t>
            </a:r>
            <a:r>
              <a:rPr lang="ar-SA" sz="2800" dirty="0" smtClean="0"/>
              <a:t>لا يهتم </a:t>
            </a:r>
            <a:r>
              <a:rPr lang="ar-SA" sz="2800" dirty="0"/>
              <a:t>بمناقشة </a:t>
            </a:r>
            <a:r>
              <a:rPr lang="ar-SA" sz="2800" dirty="0" smtClean="0"/>
              <a:t>المشكلات الاجتماعية والسياسية.</a:t>
            </a:r>
            <a:endParaRPr lang="en-US" sz="2800" dirty="0"/>
          </a:p>
          <a:p>
            <a:pPr algn="ctr"/>
            <a:r>
              <a:rPr lang="ar-SA" sz="2800" dirty="0"/>
              <a:t>2-الاقتصار على الفئه </a:t>
            </a:r>
            <a:r>
              <a:rPr lang="ar-SA" sz="2800" dirty="0" smtClean="0"/>
              <a:t>الرفيعة </a:t>
            </a:r>
            <a:r>
              <a:rPr lang="ar-SA" sz="2800" dirty="0"/>
              <a:t>من المجتمع.</a:t>
            </a:r>
            <a:endParaRPr lang="en-US" sz="2800" dirty="0"/>
          </a:p>
          <a:p>
            <a:pPr algn="ctr"/>
            <a:r>
              <a:rPr lang="ar-SA" sz="2800" dirty="0"/>
              <a:t>3-ارتباط الادب </a:t>
            </a:r>
            <a:r>
              <a:rPr lang="ar-SA" sz="2800" dirty="0" smtClean="0"/>
              <a:t>بالأخلاق </a:t>
            </a:r>
            <a:r>
              <a:rPr lang="ar-SA" sz="2800" dirty="0"/>
              <a:t>وهذا حسن إلا انها اخلاق موقوته فلو وجدت في هذا الزمن لعدت من الرذائل .</a:t>
            </a:r>
            <a:endParaRPr lang="en-US" sz="2800" dirty="0"/>
          </a:p>
          <a:p>
            <a:pPr algn="ctr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44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تأثير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المذهب الكلاسيكي على الأدب العربي: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كان تأثر الأدب العربي بالمذهب الكلاسيكي محدودا لعدد من الاسباب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1-عدم توافقه في الكثير من الجوانب مع الروح </a:t>
            </a:r>
            <a:r>
              <a:rPr lang="ar-SA" dirty="0" smtClean="0"/>
              <a:t>العربية والإسلامية </a:t>
            </a:r>
            <a:r>
              <a:rPr lang="ar-SA" dirty="0"/>
              <a:t>ومع قيمها بشكل عام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2-اعتماد </a:t>
            </a:r>
            <a:r>
              <a:rPr lang="ar-SA" dirty="0" smtClean="0"/>
              <a:t>الكلاسيكية </a:t>
            </a:r>
            <a:r>
              <a:rPr lang="ar-SA" dirty="0"/>
              <a:t>على الماضي والوثني اليوناني والروماني وهذا الماضي بعيد كل البعد عن ماضي الامه </a:t>
            </a:r>
            <a:r>
              <a:rPr lang="ar-SA" dirty="0" smtClean="0"/>
              <a:t>العربية.</a:t>
            </a:r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3- مجدوديه الاحتكاك والتفاعل بين الادباء العرب و ادباء الغرب في هذه </a:t>
            </a:r>
            <a:r>
              <a:rPr lang="ar-SA" dirty="0" smtClean="0"/>
              <a:t>الحقبة </a:t>
            </a:r>
            <a:r>
              <a:rPr lang="ar-SA" dirty="0"/>
              <a:t>من التاريخ.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dirty="0" smtClean="0"/>
              <a:t>وفي </a:t>
            </a:r>
            <a:r>
              <a:rPr lang="ar-SA" dirty="0"/>
              <a:t>أدبنا مجموعة من الشعراء الكلاسيكيين من ابرزهم في مصر </a:t>
            </a:r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محمود سامي البارودي  وحافظ ابراهيم واحمد شوقي </a:t>
            </a:r>
            <a:r>
              <a:rPr lang="ar-SA" dirty="0"/>
              <a:t>. وفي </a:t>
            </a:r>
            <a:r>
              <a:rPr lang="ar-SA" dirty="0" smtClean="0"/>
              <a:t>السعودية </a:t>
            </a:r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أحمد الغزاوي وعبد الله بن خميس وفؤاد شاكر</a:t>
            </a:r>
            <a:r>
              <a:rPr lang="ar-SA" dirty="0"/>
              <a:t>. وتعد مسرحيات شوقي </a:t>
            </a:r>
            <a:r>
              <a:rPr lang="ar-SA" dirty="0" smtClean="0"/>
              <a:t>الشعرية </a:t>
            </a:r>
            <a:r>
              <a:rPr lang="ar-SA" dirty="0"/>
              <a:t>ومن بعدها مسرحيات </a:t>
            </a:r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عزيز </a:t>
            </a:r>
            <a:r>
              <a:rPr lang="ar-SA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أباظه</a:t>
            </a:r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/>
              <a:t>تقليدا أصيلا </a:t>
            </a:r>
            <a:r>
              <a:rPr lang="ar-SA" dirty="0" smtClean="0"/>
              <a:t>للكلاسيكيين </a:t>
            </a:r>
            <a:r>
              <a:rPr lang="ar-SA" dirty="0"/>
              <a:t>الأوائل وهي للقراءة دون التمثيل على خشبة المسرح نظرا لما يقيد به الشعر </a:t>
            </a:r>
            <a:r>
              <a:rPr lang="ar-SA" dirty="0" smtClean="0"/>
              <a:t>المسرحية </a:t>
            </a:r>
            <a:r>
              <a:rPr lang="ar-SA" dirty="0"/>
              <a:t>من قيود يمنعها من </a:t>
            </a:r>
            <a:r>
              <a:rPr lang="ar-SA" dirty="0" smtClean="0"/>
              <a:t>الحركة </a:t>
            </a:r>
            <a:r>
              <a:rPr lang="ar-SA" dirty="0"/>
              <a:t>والتنويع.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544216"/>
          </a:xfrm>
        </p:spPr>
        <p:txBody>
          <a:bodyPr>
            <a:noAutofit/>
          </a:bodyPr>
          <a:lstStyle/>
          <a:p>
            <a:pPr algn="r"/>
            <a:r>
              <a:rPr lang="ar-SA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تأسيس المذهب </a:t>
            </a:r>
            <a:r>
              <a:rPr lang="ar-SA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الرومانسي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نشأ المذهب الرومنسي في اواخر القرن الثامن عشر فاكتسح ثقافة اوروبا 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آنذاك </a:t>
            </a: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واستطاع ان يطيح بعرس 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الكلاسيكية </a:t>
            </a: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ويحل محلها.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2420888"/>
            <a:ext cx="8595360" cy="3815320"/>
          </a:xfrm>
        </p:spPr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العوامل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التي ساعدت على ظ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هور الرومانسية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1- لم يكد يبرز هذا المذهب لولا تململ الكثير من الادباء من قيود </a:t>
            </a:r>
            <a:r>
              <a:rPr lang="ar-SA" dirty="0" smtClean="0"/>
              <a:t>الكلاسيكية</a:t>
            </a:r>
            <a:endParaRPr lang="en-US" dirty="0"/>
          </a:p>
          <a:p>
            <a:r>
              <a:rPr lang="ar-SA" dirty="0"/>
              <a:t>2-نمو </a:t>
            </a:r>
            <a:r>
              <a:rPr lang="ar-SA" dirty="0" smtClean="0"/>
              <a:t>الطبقة البرجوازية </a:t>
            </a:r>
            <a:r>
              <a:rPr lang="ar-SA" dirty="0"/>
              <a:t>وصعودها بعد قيام </a:t>
            </a:r>
            <a:r>
              <a:rPr lang="ar-SA" dirty="0" smtClean="0"/>
              <a:t>الثورة </a:t>
            </a:r>
            <a:r>
              <a:rPr lang="ar-SA" dirty="0" smtClean="0"/>
              <a:t>الصناعية.</a:t>
            </a:r>
            <a:endParaRPr lang="en-US" dirty="0"/>
          </a:p>
          <a:p>
            <a:r>
              <a:rPr lang="ar-SA" dirty="0"/>
              <a:t>3-ظهور الوعي القومي مع قيام </a:t>
            </a:r>
            <a:r>
              <a:rPr lang="ar-SA" dirty="0" smtClean="0"/>
              <a:t>الثورة </a:t>
            </a:r>
            <a:r>
              <a:rPr lang="ar-SA" dirty="0" smtClean="0"/>
              <a:t>الفرنسية </a:t>
            </a:r>
            <a:r>
              <a:rPr lang="ar-SA" dirty="0"/>
              <a:t>مما جعل الشعوب </a:t>
            </a:r>
            <a:r>
              <a:rPr lang="ar-SA" dirty="0" smtClean="0"/>
              <a:t>الاوربية </a:t>
            </a:r>
            <a:r>
              <a:rPr lang="ar-SA" dirty="0"/>
              <a:t>تشعر بكيانها </a:t>
            </a:r>
            <a:r>
              <a:rPr lang="ar-SA" dirty="0" smtClean="0"/>
              <a:t>القومي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70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أبرز المؤسسين للمذهب الرومنسي: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جان جاك روسو و </a:t>
            </a:r>
            <a:r>
              <a:rPr lang="ar-SA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شليجل</a:t>
            </a: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و </a:t>
            </a:r>
            <a:r>
              <a:rPr lang="ar-SA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بولدير</a:t>
            </a:r>
            <a:r>
              <a:rPr lang="ar-S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و هيجل.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2204864"/>
            <a:ext cx="8595360" cy="4031344"/>
          </a:xfrm>
        </p:spPr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افكار المذهب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الرومنسي ومبادئه: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1- </a:t>
            </a:r>
            <a:r>
              <a:rPr lang="ar-SA" dirty="0" smtClean="0"/>
              <a:t>الذاتية والفردية </a:t>
            </a:r>
            <a:r>
              <a:rPr lang="ar-SA" dirty="0"/>
              <a:t>وهي من اهم مبادئ </a:t>
            </a:r>
            <a:r>
              <a:rPr lang="ar-SA" dirty="0" smtClean="0"/>
              <a:t>الرومنسية </a:t>
            </a:r>
            <a:r>
              <a:rPr lang="ar-SA" dirty="0"/>
              <a:t>وتتضمن عواطف الحزن </a:t>
            </a:r>
            <a:r>
              <a:rPr lang="ar-SA" dirty="0" smtClean="0"/>
              <a:t>والكآبة </a:t>
            </a:r>
            <a:r>
              <a:rPr lang="ar-SA" dirty="0"/>
              <a:t>والأمل</a:t>
            </a:r>
            <a:r>
              <a:rPr lang="ar-SA" dirty="0" smtClean="0"/>
              <a:t>.</a:t>
            </a:r>
            <a:endParaRPr lang="en-US" dirty="0"/>
          </a:p>
          <a:p>
            <a:r>
              <a:rPr lang="ar-SA" dirty="0"/>
              <a:t>2- التركيز على </a:t>
            </a:r>
            <a:r>
              <a:rPr lang="ar-SA" dirty="0" smtClean="0"/>
              <a:t>التلقائية والعفوية </a:t>
            </a:r>
            <a:r>
              <a:rPr lang="ar-SA" dirty="0"/>
              <a:t>في التعبير الادبي .</a:t>
            </a:r>
            <a:endParaRPr lang="en-US" dirty="0"/>
          </a:p>
          <a:p>
            <a:r>
              <a:rPr lang="ar-SA" dirty="0"/>
              <a:t>3- فصل الادب عن الاخلاق فلبس من الضروري ان يهدف الادب الى </a:t>
            </a:r>
            <a:r>
              <a:rPr lang="ar-SA" dirty="0" smtClean="0"/>
              <a:t>المنفعة الأخلاقية.</a:t>
            </a:r>
            <a:endParaRPr lang="en-US" dirty="0"/>
          </a:p>
          <a:p>
            <a:r>
              <a:rPr lang="ar-SA" dirty="0"/>
              <a:t>4-الاهتمام </a:t>
            </a:r>
            <a:r>
              <a:rPr lang="ar-SA" dirty="0" smtClean="0"/>
              <a:t>بالطبيعة والدعوة </a:t>
            </a:r>
            <a:r>
              <a:rPr lang="ar-SA" dirty="0"/>
              <a:t>للرجوع اليها حيث فيها الصفاء </a:t>
            </a:r>
            <a:r>
              <a:rPr lang="ar-SA" dirty="0" smtClean="0"/>
              <a:t>والفطرة السليمة.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1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الرومانسية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في الادب العربي الحديث: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1-العامل الذي ساعد على قبول الادباء العرب للمذهب الرومانسي هو الظروف </a:t>
            </a:r>
            <a:r>
              <a:rPr lang="ar-SA" dirty="0" smtClean="0"/>
              <a:t>السياسية والاجتماعية </a:t>
            </a:r>
            <a:r>
              <a:rPr lang="ar-SA" dirty="0"/>
              <a:t>التي كانت </a:t>
            </a:r>
            <a:r>
              <a:rPr lang="ar-SA" dirty="0" smtClean="0"/>
              <a:t>سائدة </a:t>
            </a:r>
            <a:r>
              <a:rPr lang="ar-SA" dirty="0"/>
              <a:t>إثر الاستعمار الاجنبي </a:t>
            </a:r>
            <a:r>
              <a:rPr lang="ar-SA" dirty="0" smtClean="0"/>
              <a:t>وما خلفة </a:t>
            </a:r>
            <a:r>
              <a:rPr lang="ar-SA" dirty="0"/>
              <a:t>من الظلم </a:t>
            </a:r>
            <a:r>
              <a:rPr lang="ar-SA" dirty="0" smtClean="0"/>
              <a:t>والقسوة </a:t>
            </a:r>
            <a:r>
              <a:rPr lang="ar-SA" dirty="0"/>
              <a:t>والفقر.</a:t>
            </a:r>
            <a:endParaRPr lang="en-US" dirty="0"/>
          </a:p>
          <a:p>
            <a:r>
              <a:rPr lang="ar-SA" dirty="0"/>
              <a:t>2-تميزت </a:t>
            </a:r>
            <a:r>
              <a:rPr lang="ar-SA" dirty="0" smtClean="0"/>
              <a:t>الرومانسية العربية </a:t>
            </a:r>
            <a:r>
              <a:rPr lang="ar-SA" dirty="0"/>
              <a:t>بمضمون الثروة على الاحتلال الاجنبي </a:t>
            </a:r>
            <a:r>
              <a:rPr lang="ar-SA" dirty="0" smtClean="0"/>
              <a:t>والدعوة الى </a:t>
            </a:r>
            <a:r>
              <a:rPr lang="ar-SA" dirty="0"/>
              <a:t>التحرر الوطني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0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620688"/>
            <a:ext cx="8595360" cy="5615520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أهم الادباء الرومانسيين العرب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شعراء المهجر</a:t>
            </a:r>
            <a:r>
              <a:rPr lang="ar-SA" dirty="0" smtClean="0"/>
              <a:t>: جبران </a:t>
            </a:r>
            <a:r>
              <a:rPr lang="ar-SA" dirty="0"/>
              <a:t>خليل جبران . </a:t>
            </a:r>
            <a:r>
              <a:rPr lang="ar-SA" dirty="0" smtClean="0"/>
              <a:t>ومخائيل </a:t>
            </a:r>
            <a:r>
              <a:rPr lang="ar-SA" dirty="0"/>
              <a:t>نعيمة وايليا ابو ماضي .</a:t>
            </a:r>
            <a:endParaRPr lang="en-US" dirty="0"/>
          </a:p>
          <a:p>
            <a:r>
              <a:rPr lang="ar-SA" dirty="0"/>
              <a:t>وجماعة الديوان : العقاد والمازني وشكري.</a:t>
            </a:r>
            <a:endParaRPr lang="en-US" dirty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28583"/>
            <a:ext cx="1638300" cy="13430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37" y="4149080"/>
            <a:ext cx="1656184" cy="26337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5" y="2636912"/>
            <a:ext cx="1905000" cy="136988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24944"/>
            <a:ext cx="1872208" cy="181746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63" y="4422885"/>
            <a:ext cx="1776343" cy="20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الرومنسية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في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الاسلام: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1- من وجهة النظر </a:t>
            </a:r>
            <a:r>
              <a:rPr lang="ar-SA" dirty="0" smtClean="0"/>
              <a:t>الإسلامية </a:t>
            </a:r>
            <a:r>
              <a:rPr lang="ar-SA" dirty="0"/>
              <a:t>فن اي تيار ادبي لابد ان يكون ملتزما بالدين والاخلاق كجزء من </a:t>
            </a:r>
            <a:r>
              <a:rPr lang="ar-SA" dirty="0" smtClean="0"/>
              <a:t>العقيدة</a:t>
            </a:r>
          </a:p>
          <a:p>
            <a:endParaRPr lang="en-US" dirty="0"/>
          </a:p>
          <a:p>
            <a:r>
              <a:rPr lang="ar-SA" dirty="0"/>
              <a:t>2- ملازمه الحزن والتعبير عنه امر لا يحبذه الاسلام الذي يحث على التسليم بقضاء الله ومواجهة الظروف بشجاعة دون يأس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42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/>
              <a:t>عمل الطالبات :</a:t>
            </a:r>
          </a:p>
          <a:p>
            <a:r>
              <a:rPr lang="ar-SA" dirty="0" smtClean="0"/>
              <a:t>لمى العمرو</a:t>
            </a:r>
          </a:p>
          <a:p>
            <a:r>
              <a:rPr lang="ar-SA" dirty="0" smtClean="0"/>
              <a:t>عبير المطيري</a:t>
            </a:r>
          </a:p>
          <a:p>
            <a:r>
              <a:rPr lang="ar-SA" dirty="0" smtClean="0"/>
              <a:t>بدور </a:t>
            </a:r>
            <a:r>
              <a:rPr lang="ar-SA" dirty="0" err="1" smtClean="0"/>
              <a:t>الشميمري</a:t>
            </a:r>
            <a:endParaRPr lang="ar-SA" dirty="0" smtClean="0"/>
          </a:p>
          <a:p>
            <a:r>
              <a:rPr lang="ar-SA" dirty="0" smtClean="0"/>
              <a:t>سمية </a:t>
            </a:r>
            <a:r>
              <a:rPr lang="ar-SA" dirty="0" smtClean="0"/>
              <a:t>شكر</a:t>
            </a:r>
          </a:p>
          <a:p>
            <a:r>
              <a:rPr lang="ar-SA" dirty="0" smtClean="0"/>
              <a:t>ابتسام الحربي</a:t>
            </a:r>
          </a:p>
          <a:p>
            <a:r>
              <a:rPr lang="ar-SA" dirty="0" smtClean="0"/>
              <a:t>بدور </a:t>
            </a:r>
            <a:r>
              <a:rPr lang="ar-SA" dirty="0" smtClean="0"/>
              <a:t>الزرقان</a:t>
            </a:r>
          </a:p>
          <a:p>
            <a:r>
              <a:rPr lang="ar-SA" dirty="0" smtClean="0"/>
              <a:t>الهنوف </a:t>
            </a:r>
            <a:r>
              <a:rPr lang="ar-SA" dirty="0" err="1" smtClean="0"/>
              <a:t>التويم</a:t>
            </a:r>
            <a:endParaRPr lang="ar-SA" smtClean="0"/>
          </a:p>
          <a:p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469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8180395" cy="68580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الموضوع :</a:t>
            </a:r>
          </a:p>
          <a:p>
            <a:pPr algn="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القصيدة هي موضوع مبني على هيكل خاص .</a:t>
            </a:r>
          </a:p>
          <a:p>
            <a:pPr algn="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 الهيكل:</a:t>
            </a:r>
          </a:p>
          <a:p>
            <a:pPr algn="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اهم عناصر القصيدة و اكثرها تأثيرا فيها .</a:t>
            </a:r>
          </a:p>
          <a:p>
            <a:pPr algn="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 التفاصيل:</a:t>
            </a:r>
          </a:p>
          <a:p>
            <a:pPr algn="r"/>
            <a:r>
              <a:rPr lang="ar-SA" dirty="0" smtClean="0"/>
              <a:t>و هي الاساليب التعبيرية التي يملأ بها الشاعر الفجوات في اجزاء الهيكل .</a:t>
            </a:r>
          </a:p>
          <a:p>
            <a:pPr algn="r"/>
            <a:r>
              <a:rPr lang="ar-SA" dirty="0" smtClean="0"/>
              <a:t>4-الوزن:</a:t>
            </a:r>
          </a:p>
          <a:p>
            <a:pPr algn="r"/>
            <a:r>
              <a:rPr lang="ar-SA" dirty="0" smtClean="0"/>
              <a:t>و هو الشكل الموسيقي الذي يختاره الشاعر لتقديم القصيدة . و البحور قسمان /</a:t>
            </a:r>
          </a:p>
          <a:p>
            <a:pPr algn="r"/>
            <a:r>
              <a:rPr lang="ar-SA" dirty="0" smtClean="0"/>
              <a:t>الاول : البحور الصافية التي لها تفعيلة واحدة تتكرر في كل بيت وهي سبعة بحور</a:t>
            </a:r>
          </a:p>
          <a:p>
            <a:pPr algn="r"/>
            <a:r>
              <a:rPr lang="ar-SA" dirty="0" smtClean="0"/>
              <a:t>الثاني : البحور الغير صافية و هي تسعة بحور يتكون كل بحر من اكثر من تفعيلة تتناوب ايقاعيا في كل شطر.</a:t>
            </a:r>
          </a:p>
        </p:txBody>
      </p:sp>
    </p:spTree>
    <p:extLst>
      <p:ext uri="{BB962C8B-B14F-4D97-AF65-F5344CB8AC3E}">
        <p14:creationId xmlns:p14="http://schemas.microsoft.com/office/powerpoint/2010/main" val="34903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6225" y="620688"/>
            <a:ext cx="859155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المدارس </a:t>
            </a:r>
            <a:r>
              <a:rPr lang="ar-SA" sz="5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الأدبية: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2996952"/>
            <a:ext cx="8595360" cy="3239256"/>
          </a:xfrm>
        </p:spPr>
        <p:txBody>
          <a:bodyPr/>
          <a:lstStyle/>
          <a:p>
            <a:r>
              <a:rPr lang="ar-SA" b="1" dirty="0" smtClean="0"/>
              <a:t>مفهوم </a:t>
            </a:r>
            <a:r>
              <a:rPr lang="ar-SA" b="1" dirty="0"/>
              <a:t>المذاهب </a:t>
            </a:r>
            <a:r>
              <a:rPr lang="ar-SA" b="1" dirty="0" smtClean="0"/>
              <a:t>الأدبية </a:t>
            </a:r>
            <a:r>
              <a:rPr lang="ar-SA" dirty="0" smtClean="0"/>
              <a:t>:تعد </a:t>
            </a:r>
            <a:r>
              <a:rPr lang="ar-SA" dirty="0"/>
              <a:t>المذاهب </a:t>
            </a:r>
            <a:r>
              <a:rPr lang="ar-SA" dirty="0" smtClean="0"/>
              <a:t>الأدبية </a:t>
            </a:r>
            <a:r>
              <a:rPr lang="ar-SA" dirty="0"/>
              <a:t>اتجاهات عامه في التأليف الأدبي في فترة تاريخيه معينه تغلب على أدباء جيل او أجيال . اذ يتسم الأدب في هذه </a:t>
            </a:r>
            <a:r>
              <a:rPr lang="ar-SA" dirty="0" smtClean="0"/>
              <a:t>الفترة </a:t>
            </a:r>
            <a:r>
              <a:rPr lang="ar-SA" dirty="0"/>
              <a:t>بسمات عامه </a:t>
            </a:r>
            <a:r>
              <a:rPr lang="ar-SA" dirty="0" smtClean="0"/>
              <a:t>مشتركة </a:t>
            </a:r>
            <a:r>
              <a:rPr lang="ar-SA" dirty="0"/>
              <a:t>على أن هذه السمات </a:t>
            </a:r>
            <a:r>
              <a:rPr lang="ar-SA" dirty="0" smtClean="0"/>
              <a:t>المشتركة </a:t>
            </a:r>
            <a:r>
              <a:rPr lang="ar-SA" dirty="0"/>
              <a:t>لا تحول دون تلمس صورا لها في أدبنا العربي </a:t>
            </a:r>
            <a:r>
              <a:rPr lang="ar-SA" dirty="0" smtClean="0"/>
              <a:t>فإذا </a:t>
            </a:r>
            <a:r>
              <a:rPr lang="ar-SA" dirty="0"/>
              <a:t>كان ثمة خصائص إنسانيه مشتركه في الفكر وافي الشعور فأن جوامع مشتركه لابد ان تظهر بين الناس على اختلاف </a:t>
            </a:r>
            <a:r>
              <a:rPr lang="ar-SA" dirty="0" smtClean="0"/>
              <a:t>اجناسهم </a:t>
            </a:r>
            <a:r>
              <a:rPr lang="ar-SA" dirty="0"/>
              <a:t>وبيئاتهم وزمانهم</a:t>
            </a:r>
            <a:r>
              <a:rPr lang="ar-S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760240"/>
          </a:xfrm>
        </p:spPr>
        <p:txBody>
          <a:bodyPr>
            <a:noAutofit/>
          </a:bodyPr>
          <a:lstStyle/>
          <a:p>
            <a:pPr algn="r"/>
            <a:r>
              <a:rPr lang="ar-S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1-المذهب الكلاسيكي: </a:t>
            </a:r>
            <a:r>
              <a:rPr lang="ar-SA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الكلاسيكية مذهب أدبي يطلق عليه أيضا (المذهب الإتباعي)وقد كان يقصد به في 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القرن </a:t>
            </a:r>
            <a:r>
              <a:rPr lang="ar-SA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الثاني الميلادي الكتابة الأرستقراطية الرفيعة الموجهة للصفوة المثقفة من المجتمع.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ar-S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1988840"/>
            <a:ext cx="8595360" cy="4247368"/>
          </a:xfrm>
        </p:spPr>
        <p:txBody>
          <a:bodyPr>
            <a:normAutofit lnSpcReduction="10000"/>
          </a:bodyPr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تأسيس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المذهب وأبرز شخصياته 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1-يعد الكاتب </a:t>
            </a:r>
            <a:r>
              <a:rPr lang="ar-SA" dirty="0" smtClean="0"/>
              <a:t>اللاتيني </a:t>
            </a:r>
            <a:r>
              <a:rPr lang="ar-SA" dirty="0"/>
              <a:t>"</a:t>
            </a:r>
            <a:r>
              <a:rPr lang="ar-SA" dirty="0" err="1"/>
              <a:t>اولوس</a:t>
            </a:r>
            <a:r>
              <a:rPr lang="ar-SA" dirty="0"/>
              <a:t> </a:t>
            </a:r>
            <a:r>
              <a:rPr lang="ar-SA" dirty="0" err="1"/>
              <a:t>جيلوس</a:t>
            </a:r>
            <a:r>
              <a:rPr lang="ar-SA" dirty="0"/>
              <a:t>" أول من استعمل لفظ </a:t>
            </a:r>
            <a:r>
              <a:rPr lang="ar-SA" dirty="0" smtClean="0"/>
              <a:t>الكلاسيكية </a:t>
            </a:r>
            <a:r>
              <a:rPr lang="ar-SA" dirty="0"/>
              <a:t>على انه مصطلح مضاد </a:t>
            </a:r>
            <a:r>
              <a:rPr lang="ar-SA" dirty="0" smtClean="0"/>
              <a:t>للكتابة الشعبية </a:t>
            </a:r>
            <a:r>
              <a:rPr lang="ar-SA" dirty="0"/>
              <a:t>في القرن الثاني الميلادي.</a:t>
            </a:r>
            <a:endParaRPr lang="en-US" dirty="0"/>
          </a:p>
          <a:p>
            <a:r>
              <a:rPr lang="ar-SA" dirty="0"/>
              <a:t>2-أول من طول </a:t>
            </a:r>
            <a:r>
              <a:rPr lang="ar-SA" dirty="0" smtClean="0"/>
              <a:t>الكلاسيكية </a:t>
            </a:r>
            <a:r>
              <a:rPr lang="ar-SA" dirty="0"/>
              <a:t>الكاتب الإيطالي "</a:t>
            </a:r>
            <a:r>
              <a:rPr lang="ar-SA" dirty="0" err="1"/>
              <a:t>بوكاتشيو</a:t>
            </a:r>
            <a:r>
              <a:rPr lang="ar-SA" dirty="0"/>
              <a:t>" في القرن الرابع عشر الميلادي. فألغى الهوة بين </a:t>
            </a:r>
            <a:r>
              <a:rPr lang="ar-SA" dirty="0" smtClean="0"/>
              <a:t>الكتابة الأرستقراطية والكتابة الشعبية.</a:t>
            </a:r>
            <a:endParaRPr lang="en-US" dirty="0"/>
          </a:p>
          <a:p>
            <a:r>
              <a:rPr lang="ar-SA" dirty="0"/>
              <a:t>3-ثم جاء رائد </a:t>
            </a:r>
            <a:r>
              <a:rPr lang="ar-SA" dirty="0" smtClean="0"/>
              <a:t>المدرسة الإنجليزية </a:t>
            </a:r>
            <a:r>
              <a:rPr lang="ar-SA" dirty="0"/>
              <a:t>شكسبير وطور </a:t>
            </a:r>
            <a:r>
              <a:rPr lang="ar-SA" dirty="0" smtClean="0"/>
              <a:t>الكلاسيكية </a:t>
            </a:r>
            <a:r>
              <a:rPr lang="ar-SA" dirty="0"/>
              <a:t>في عصره.</a:t>
            </a:r>
            <a:endParaRPr lang="en-US" dirty="0"/>
          </a:p>
          <a:p>
            <a:r>
              <a:rPr lang="ar-SA" dirty="0"/>
              <a:t>4-أما المذهب الكلاسيكي الحديث فإن </a:t>
            </a:r>
            <a:r>
              <a:rPr lang="ar-SA" dirty="0" smtClean="0"/>
              <a:t>المدرسة الفرنسية </a:t>
            </a:r>
            <a:r>
              <a:rPr lang="ar-SA" dirty="0"/>
              <a:t>هي التي اسسته على يد الناقد الفرنسي نيكولا </a:t>
            </a:r>
            <a:r>
              <a:rPr lang="ar-SA" dirty="0" smtClean="0"/>
              <a:t>بالحيث </a:t>
            </a:r>
            <a:r>
              <a:rPr lang="ar-SA" dirty="0"/>
              <a:t>وضع قواعد </a:t>
            </a:r>
            <a:r>
              <a:rPr lang="ar-SA" dirty="0" smtClean="0"/>
              <a:t>الكلاسيكية الحديثة </a:t>
            </a:r>
            <a:r>
              <a:rPr lang="ar-SA" dirty="0"/>
              <a:t>في كتابة فن الأدب.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25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من أشهر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الادباء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الكلاسيكيين في العصر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الحديث:</a:t>
            </a:r>
          </a:p>
          <a:p>
            <a:pPr algn="ctr"/>
            <a:endParaRPr lang="ar-SA" dirty="0" smtClean="0"/>
          </a:p>
          <a:p>
            <a:pPr algn="ctr"/>
            <a:endParaRPr lang="en-US" dirty="0"/>
          </a:p>
          <a:p>
            <a:pPr algn="ctr"/>
            <a:r>
              <a:rPr lang="ar-SA" dirty="0"/>
              <a:t>- الأديب "</a:t>
            </a:r>
            <a:r>
              <a:rPr lang="ar-SA" dirty="0" err="1"/>
              <a:t>كورني</a:t>
            </a:r>
            <a:r>
              <a:rPr lang="ar-SA" dirty="0"/>
              <a:t>" واشهر </a:t>
            </a:r>
            <a:r>
              <a:rPr lang="ar-SA" dirty="0" smtClean="0"/>
              <a:t>مسرحياته </a:t>
            </a:r>
            <a:r>
              <a:rPr lang="ar-SA" dirty="0"/>
              <a:t>" السيد أدب</a:t>
            </a:r>
            <a:r>
              <a:rPr lang="ar-SA" dirty="0" smtClean="0"/>
              <a:t>".</a:t>
            </a:r>
          </a:p>
          <a:p>
            <a:pPr algn="ctr"/>
            <a:endParaRPr lang="ar-SA" dirty="0" smtClean="0"/>
          </a:p>
          <a:p>
            <a:pPr algn="ctr"/>
            <a:endParaRPr lang="en-US" dirty="0"/>
          </a:p>
          <a:p>
            <a:pPr algn="ctr"/>
            <a:r>
              <a:rPr lang="ar-SA" dirty="0"/>
              <a:t>-الأديب "موليير" وأشهر مسرحياته "البخيل </a:t>
            </a:r>
            <a:r>
              <a:rPr lang="ar-SA" dirty="0" err="1"/>
              <a:t>طرطوف</a:t>
            </a:r>
            <a:r>
              <a:rPr lang="ar-SA" dirty="0"/>
              <a:t> ".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06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أفكار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الكلاسيكي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ومعتقداتها :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يقوم المذهب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الكلاسيكي الحديث الذي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انشأته المدرسة الفرنسية مؤسسة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المذهب على الأفكار والمبادئ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الآتية: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ar-SA" dirty="0"/>
              <a:t>1-تقليد الأدب اليوناني والروماني في تطبيق قواعده </a:t>
            </a:r>
            <a:r>
              <a:rPr lang="ar-SA" dirty="0" smtClean="0"/>
              <a:t>الأدبية والنقدية </a:t>
            </a:r>
            <a:r>
              <a:rPr lang="ar-SA" dirty="0"/>
              <a:t>وخاصة القواعد </a:t>
            </a:r>
            <a:r>
              <a:rPr lang="ar-SA" dirty="0" err="1"/>
              <a:t>الأرسطيه</a:t>
            </a:r>
            <a:r>
              <a:rPr lang="ar-SA" dirty="0"/>
              <a:t> في الكتابين الشهيرين "فن الشعر" و "فن </a:t>
            </a:r>
            <a:r>
              <a:rPr lang="ar-SA" dirty="0" smtClean="0"/>
              <a:t>الخطابة" </a:t>
            </a:r>
            <a:r>
              <a:rPr lang="ar-SA" dirty="0"/>
              <a:t>لأرسطو.</a:t>
            </a:r>
            <a:endParaRPr lang="en-US" dirty="0"/>
          </a:p>
          <a:p>
            <a:r>
              <a:rPr lang="ar-SA" dirty="0"/>
              <a:t>2-العقل هو الأساس والمعيار , </a:t>
            </a:r>
            <a:r>
              <a:rPr lang="ar-SA" dirty="0" smtClean="0"/>
              <a:t>الفلسفة </a:t>
            </a:r>
            <a:r>
              <a:rPr lang="ar-SA" dirty="0"/>
              <a:t>والجمال في الادب وهو الذي يحدد </a:t>
            </a:r>
            <a:r>
              <a:rPr lang="ar-SA" dirty="0" smtClean="0"/>
              <a:t>الرسالة الاجتماعية </a:t>
            </a:r>
            <a:r>
              <a:rPr lang="ar-SA" dirty="0"/>
              <a:t>للأديب والشاعر وهو الذي يوحد بين </a:t>
            </a:r>
            <a:r>
              <a:rPr lang="ar-SA" dirty="0" smtClean="0"/>
              <a:t>المتعة والمنفعة.</a:t>
            </a:r>
            <a:endParaRPr lang="en-US" dirty="0"/>
          </a:p>
          <a:p>
            <a:r>
              <a:rPr lang="ar-SA" dirty="0"/>
              <a:t>3-الابتعاد عن الخيال </a:t>
            </a:r>
            <a:r>
              <a:rPr lang="ar-SA" dirty="0" smtClean="0"/>
              <a:t>والعاطفة </a:t>
            </a:r>
            <a:r>
              <a:rPr lang="ar-SA" dirty="0"/>
              <a:t>لاعتقادهم ان </a:t>
            </a:r>
            <a:r>
              <a:rPr lang="ar-SA" dirty="0" smtClean="0"/>
              <a:t>العاطفة ما دخلت </a:t>
            </a:r>
            <a:r>
              <a:rPr lang="ar-SA" dirty="0"/>
              <a:t>أميرا إلا افسدته.</a:t>
            </a:r>
            <a:endParaRPr lang="en-US" dirty="0"/>
          </a:p>
          <a:p>
            <a:r>
              <a:rPr lang="ar-SA" dirty="0"/>
              <a:t>4-الأدب هو </a:t>
            </a:r>
            <a:r>
              <a:rPr lang="ar-SA" dirty="0" smtClean="0"/>
              <a:t>للصفوة والمثقفة </a:t>
            </a:r>
            <a:r>
              <a:rPr lang="ar-SA" dirty="0"/>
              <a:t>وليس لسواد الشعب لأن أهل هذه الصفوة لهم أعرف بالفن والجمال.</a:t>
            </a:r>
            <a:endParaRPr lang="en-US" dirty="0"/>
          </a:p>
          <a:p>
            <a:r>
              <a:rPr lang="ar-SA" dirty="0"/>
              <a:t>5-تكمن قيمة العمل الادبي في تحليله للنفس </a:t>
            </a:r>
            <a:r>
              <a:rPr lang="ar-SA" dirty="0" smtClean="0"/>
              <a:t>البشرية </a:t>
            </a:r>
            <a:r>
              <a:rPr lang="ar-SA" dirty="0"/>
              <a:t>والكشف عن اسرارها بصرف النظر عما في هذه النفس من خير او شر.</a:t>
            </a:r>
            <a:endParaRPr lang="en-US" dirty="0"/>
          </a:p>
          <a:p>
            <a:r>
              <a:rPr lang="ar-SA" dirty="0"/>
              <a:t>6-غاية الأدب </a:t>
            </a:r>
            <a:r>
              <a:rPr lang="ar-SA" dirty="0" smtClean="0"/>
              <a:t>الفائدة الأخلاقية </a:t>
            </a:r>
            <a:r>
              <a:rPr lang="ar-SA" dirty="0"/>
              <a:t>من خلال </a:t>
            </a:r>
            <a:r>
              <a:rPr lang="ar-SA" dirty="0" smtClean="0"/>
              <a:t>المتعة الفنية.</a:t>
            </a:r>
            <a:endParaRPr lang="en-US" dirty="0"/>
          </a:p>
          <a:p>
            <a:r>
              <a:rPr lang="ar-SA" dirty="0"/>
              <a:t>7-تشترط </a:t>
            </a:r>
            <a:r>
              <a:rPr lang="ar-SA" dirty="0" smtClean="0"/>
              <a:t>الكلاسيكية </a:t>
            </a:r>
            <a:r>
              <a:rPr lang="ar-SA" dirty="0"/>
              <a:t>ان تكون لغة العمل الادبي راقيه </a:t>
            </a:r>
            <a:r>
              <a:rPr lang="ar-SA" dirty="0" smtClean="0"/>
              <a:t>أرستقراطية </a:t>
            </a:r>
            <a:r>
              <a:rPr lang="ar-SA" dirty="0"/>
              <a:t>الفظها مختاره بعناية.</a:t>
            </a:r>
            <a:endParaRPr lang="en-US" dirty="0"/>
          </a:p>
          <a:p>
            <a:r>
              <a:rPr lang="ar-SA" dirty="0"/>
              <a:t>8- لابد ان تكون شخصيات الاعمال </a:t>
            </a:r>
            <a:r>
              <a:rPr lang="ar-SA" dirty="0" smtClean="0"/>
              <a:t>الأدبية </a:t>
            </a:r>
            <a:r>
              <a:rPr lang="ar-SA" dirty="0"/>
              <a:t>ممثلة لطبقة النبلاء كالملوك والفرسان.</a:t>
            </a:r>
            <a:endParaRPr lang="en-US" dirty="0"/>
          </a:p>
          <a:p>
            <a:r>
              <a:rPr lang="ar-SA" dirty="0"/>
              <a:t>9-احترام الوحدات الثلاث ووحدة الحدث ووحدة المكان ووحدة الزمان.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5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أهم الانواع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الادبية الكلاسيكية"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ar-S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95360" cy="4937760"/>
          </a:xfrm>
        </p:spPr>
        <p:txBody>
          <a:bodyPr/>
          <a:lstStyle/>
          <a:p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1-المسرحية التراجيدية </a:t>
            </a:r>
            <a:r>
              <a:rPr lang="ar-SA" dirty="0"/>
              <a:t>وهي المسرحية </a:t>
            </a:r>
            <a:r>
              <a:rPr lang="ar-SA" dirty="0" smtClean="0"/>
              <a:t>الجادة </a:t>
            </a:r>
            <a:r>
              <a:rPr lang="ar-SA" dirty="0"/>
              <a:t>التي تثير </a:t>
            </a:r>
            <a:r>
              <a:rPr lang="ar-SA" dirty="0" smtClean="0"/>
              <a:t>الشفقة </a:t>
            </a:r>
            <a:r>
              <a:rPr lang="ar-SA" dirty="0"/>
              <a:t>والخوف وشخصياتها من الملوك والامراء وعند اليونانيين القدماء كانت شخصياتها من الآلهة وانصاف </a:t>
            </a:r>
            <a:r>
              <a:rPr lang="ar-SA" dirty="0" smtClean="0"/>
              <a:t>الآلهة </a:t>
            </a:r>
            <a:r>
              <a:rPr lang="ar-SA" dirty="0"/>
              <a:t>كما يزعمون</a:t>
            </a:r>
            <a:r>
              <a:rPr lang="ar-SA" dirty="0" smtClean="0"/>
              <a:t>.</a:t>
            </a:r>
          </a:p>
          <a:p>
            <a:endParaRPr lang="en-US" dirty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68407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2-المسرحيه الكوميدية" </a:t>
            </a:r>
            <a:r>
              <a:rPr lang="ar-SA" dirty="0"/>
              <a:t>هي المسرحية الهزلية التي تثير الضحك وتوضع للتسلية والنقد السياسي والاجتماعي ولتصوير العيوب النفسية ومحاولة اصلاحها وشخصياتها من عامة الشعب غالبا.</a:t>
            </a:r>
          </a:p>
          <a:p>
            <a:endParaRPr lang="en-US" dirty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69847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595360" cy="5759536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3-مسرحية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الميلودراما </a:t>
            </a:r>
            <a:r>
              <a:rPr lang="ar-SA" dirty="0" smtClean="0"/>
              <a:t>الحياة </a:t>
            </a:r>
            <a:r>
              <a:rPr lang="ar-SA" dirty="0"/>
              <a:t>في حقيقتها ليست </a:t>
            </a:r>
            <a:r>
              <a:rPr lang="ar-SA" dirty="0" smtClean="0"/>
              <a:t>مأساة وليست </a:t>
            </a:r>
            <a:r>
              <a:rPr lang="ar-SA" dirty="0"/>
              <a:t>ملهاة وانما يبكي فيها الناس احيانا ويضحكون احيانا أخرى . ولهذا وجدت مسرحيات لا تبلغ حد الملهاة فنشأت منها ما اطلقوا عليه "الميلو دراما" 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5256584" cy="43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TC101790493[[fn=الرياض]]</Template>
  <TotalTime>188</TotalTime>
  <Words>926</Words>
  <Application>Microsoft Office PowerPoint</Application>
  <PresentationFormat>عرض على الشاشة (3:4)‏</PresentationFormat>
  <Paragraphs>88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Soho</vt:lpstr>
      <vt:lpstr>عناصر القصيدة  </vt:lpstr>
      <vt:lpstr>عرض تقديمي في PowerPoint</vt:lpstr>
      <vt:lpstr>المدارس الأدبية: </vt:lpstr>
      <vt:lpstr>1-المذهب الكلاسيكي: الكلاسيكية مذهب أدبي يطلق عليه أيضا (المذهب الإتباعي)وقد كان يقصد به في القرن الثاني الميلادي الكتابة الأرستقراطية الرفيعة الموجهة للصفوة المثقفة من المجتمع. </vt:lpstr>
      <vt:lpstr>عرض تقديمي في PowerPoint</vt:lpstr>
      <vt:lpstr>أفكار الكلاسيكي ومعتقداتها : </vt:lpstr>
      <vt:lpstr>أهم الانواع الادبية الكلاسيكية"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تأسيس المذهب الرومانسي نشأ المذهب الرومنسي في اواخر القرن الثامن عشر فاكتسح ثقافة اوروبا آنذاك واستطاع ان يطيح بعرس الكلاسيكية ويحل محلها. </vt:lpstr>
      <vt:lpstr>أبرز المؤسسين للمذهب الرومنسي: جان جاك روسو و شليجل و بولدير و هيجل.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عناصر القصيدة</dc:title>
  <dc:creator>nora</dc:creator>
  <cp:lastModifiedBy>nora</cp:lastModifiedBy>
  <cp:revision>12</cp:revision>
  <dcterms:created xsi:type="dcterms:W3CDTF">2011-11-11T18:46:34Z</dcterms:created>
  <dcterms:modified xsi:type="dcterms:W3CDTF">2011-11-16T01:14:25Z</dcterms:modified>
</cp:coreProperties>
</file>