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04B8CB4-51AC-4007-B66F-57CFE2E672B1}" type="datetimeFigureOut">
              <a:rPr lang="ar-SA" smtClean="0"/>
              <a:t>03/03/1439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FA075B0-8839-41FF-80EE-C65E6E663F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349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BFB5-6A07-4AC8-83F6-7BEC6FA970D9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5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3CA3-864C-4AC0-B9FA-79AB2FF83D7A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DB46-3103-4534-A61E-76052CDDB6A7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8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8F8D-C9A7-48E1-AC34-98EBFBDF6599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7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CA6D-FFEF-4C23-BF30-CBCECAA1BCF9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6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DAAF-78D5-45ED-96E0-765BB815556D}" type="datetime1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7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4F3F-5B13-44CB-9BC4-426480B1FCC1}" type="datetime1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0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4DD5-8900-4A8E-BC88-46D96AD23BE5}" type="datetime1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6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D5C-B0B1-45AA-8BCE-D54518C9BD23}" type="datetime1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0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85E1-5077-4390-8ED6-4C3A2B8C74CF}" type="datetime1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D249-DE64-4FC7-8577-38EC0DC5F63A}" type="datetime1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4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4C24-B229-4C9D-9CE9-12D9BD4BBD3E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14987-B16A-431A-BB91-CCC98E69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3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Population, Samples, and Sampling</a:t>
            </a:r>
            <a:b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participants are to be selected: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Sampling </a:t>
            </a:r>
            <a:r>
              <a:rPr lang="en-US" b="1" dirty="0" smtClean="0"/>
              <a:t>Designs: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Techniques </a:t>
            </a:r>
            <a:r>
              <a:rPr lang="en-US" dirty="0"/>
              <a:t>and methods adopted for selecting a sample and obtaining </a:t>
            </a:r>
            <a:r>
              <a:rPr lang="en-US" dirty="0" smtClean="0"/>
              <a:t>estimates.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 smtClean="0"/>
              <a:t>– </a:t>
            </a:r>
            <a:r>
              <a:rPr lang="en-US" b="1" dirty="0"/>
              <a:t>Selecting a Sample: 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</a:t>
            </a:r>
            <a:r>
              <a:rPr lang="en-US" b="1" dirty="0" smtClean="0"/>
              <a:t>Sampling </a:t>
            </a:r>
            <a:r>
              <a:rPr lang="en-US" b="1" dirty="0" smtClean="0"/>
              <a:t>Types:</a:t>
            </a:r>
          </a:p>
          <a:p>
            <a:pPr lvl="4"/>
            <a:r>
              <a:rPr lang="en-US" sz="2800" dirty="0" smtClean="0">
                <a:solidFill>
                  <a:srgbClr val="0070C0"/>
                </a:solidFill>
              </a:rPr>
              <a:t>Non-Probability </a:t>
            </a:r>
            <a:r>
              <a:rPr lang="en-US" sz="2800" dirty="0">
                <a:solidFill>
                  <a:srgbClr val="0070C0"/>
                </a:solidFill>
              </a:rPr>
              <a:t>Samples 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•    Probability </a:t>
            </a:r>
            <a:r>
              <a:rPr lang="en-US" dirty="0">
                <a:solidFill>
                  <a:srgbClr val="FF0000"/>
                </a:solidFill>
              </a:rPr>
              <a:t>Samples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Sample Size: 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</a:t>
            </a:r>
            <a:r>
              <a:rPr lang="en-US" b="1" dirty="0" smtClean="0"/>
              <a:t>Obtaining </a:t>
            </a:r>
            <a:r>
              <a:rPr lang="en-US" b="1" dirty="0" smtClean="0"/>
              <a:t>Estimates</a:t>
            </a:r>
          </a:p>
          <a:p>
            <a:pPr lvl="3"/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sz="3100" dirty="0">
                <a:solidFill>
                  <a:srgbClr val="0070C0"/>
                </a:solidFill>
              </a:rPr>
              <a:t>Power Analysis </a:t>
            </a:r>
            <a:endParaRPr lang="en-US" sz="3100" dirty="0" smtClean="0">
              <a:solidFill>
                <a:srgbClr val="0070C0"/>
              </a:solidFill>
            </a:endParaRPr>
          </a:p>
          <a:p>
            <a:pPr lvl="3"/>
            <a:r>
              <a:rPr lang="en-US" sz="3100" dirty="0" smtClean="0">
                <a:solidFill>
                  <a:srgbClr val="FF0000"/>
                </a:solidFill>
              </a:rPr>
              <a:t>Other </a:t>
            </a:r>
            <a:r>
              <a:rPr lang="en-US" sz="3100" dirty="0">
                <a:solidFill>
                  <a:srgbClr val="FF0000"/>
                </a:solidFill>
              </a:rPr>
              <a:t>sampling estimate techniques</a:t>
            </a:r>
          </a:p>
          <a:p>
            <a:endParaRPr lang="en-US" sz="3100" b="1" dirty="0"/>
          </a:p>
          <a:p>
            <a:pPr marL="0" indent="0">
              <a:buNone/>
            </a:pPr>
            <a:endParaRPr lang="ar-S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Probability Samples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Involve </a:t>
            </a:r>
            <a:r>
              <a:rPr lang="en-US" dirty="0"/>
              <a:t>a selection process in which each element in the population has an equal chance of being selected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The hallmark of probability selection is the random selection of elements from the population.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Random Selection  VS Random Assignment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Random selection is NOT random assignment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>
                <a:solidFill>
                  <a:srgbClr val="FF0000"/>
                </a:solidFill>
              </a:rPr>
              <a:t>Random assignment </a:t>
            </a:r>
            <a:r>
              <a:rPr lang="en-US" b="1" dirty="0"/>
              <a:t>refers to the process of allocating subjects to different treatment conditions on a random basis.</a:t>
            </a:r>
          </a:p>
          <a:p>
            <a:endParaRPr lang="ar-S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Probability Samples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Random Sample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Stratified Random Sample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Cluster Sampling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K-Sampling</a:t>
            </a:r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9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Simple Random Sample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units in the population have an equal chance of being in the sample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Ensures that differences in the attribute of the sample and the population are purely a function of chance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The probability of selecting a markedly deviant samples decrease as the size of the sample increase.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Simple Random Sample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One:  Sampling Frame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– </a:t>
            </a:r>
            <a:r>
              <a:rPr lang="en-US" dirty="0"/>
              <a:t>The technical name for the actual list of the sampling units or elements from which the sample will be chosen.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Step Two:  Listing of the Elements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  – </a:t>
            </a:r>
            <a:r>
              <a:rPr lang="en-US" dirty="0"/>
              <a:t>The elements are numbered consecutively.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Step Three:  Table of Random Numbers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dirty="0" smtClean="0"/>
              <a:t>– </a:t>
            </a:r>
            <a:r>
              <a:rPr lang="en-US" dirty="0"/>
              <a:t>Starting blindly numbers from the table are matched to the number of elements.</a:t>
            </a:r>
          </a:p>
          <a:p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35" y="2765513"/>
            <a:ext cx="3667649" cy="198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Stratified Random Samples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Divide the population into homogeneous subsets from which an appropriate number of elements can be selected at random.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Stratification may be based on age, gender, occupation, disease status, and so forth.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Selecting subjects in proportion to the size of the stratum in the population being studied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HIV Population: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– </a:t>
            </a:r>
            <a:r>
              <a:rPr lang="en-US" dirty="0"/>
              <a:t>85% Male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– </a:t>
            </a:r>
            <a:r>
              <a:rPr lang="en-US" dirty="0"/>
              <a:t>15% Female</a:t>
            </a:r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Cluster Sampling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 successive random sampling of </a:t>
            </a:r>
            <a:r>
              <a:rPr lang="en-US" b="1" dirty="0" smtClean="0"/>
              <a:t>units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For example: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– </a:t>
            </a:r>
            <a:r>
              <a:rPr lang="en-US" dirty="0"/>
              <a:t>Stage 1:  All states in the </a:t>
            </a:r>
            <a:r>
              <a:rPr lang="en-US" dirty="0" smtClean="0"/>
              <a:t>US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– Stage 2:  All counties in the states chosen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– Stage 3:  All hospitals in the counties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– </a:t>
            </a:r>
            <a:r>
              <a:rPr lang="en-US" dirty="0"/>
              <a:t>Stage 4:  All Surgical Patients admitted during a specific 24 hour </a:t>
            </a:r>
            <a:r>
              <a:rPr lang="en-US" dirty="0" smtClean="0"/>
              <a:t>                time </a:t>
            </a:r>
            <a:r>
              <a:rPr lang="en-US" dirty="0"/>
              <a:t>period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• Also </a:t>
            </a:r>
            <a:r>
              <a:rPr lang="en-US" b="1" dirty="0"/>
              <a:t>called “multistage sampling”</a:t>
            </a:r>
            <a:endParaRPr lang="ar-S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K Sampling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Also known as “Systematic Sampling</a:t>
            </a:r>
            <a:r>
              <a:rPr lang="en-US" b="1" dirty="0" smtClean="0"/>
              <a:t>”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• The first element is chosen from a table of random numbers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Then, each additional elements is chosen at a sampling interval or standard distance between the elements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Example:  First randomly chosen number is 54, then every K or 200 subjects.</a:t>
            </a:r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Non-Probability Samples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Every element does not have a chance for inclusion.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• </a:t>
            </a:r>
            <a:r>
              <a:rPr lang="en-US" b="1" dirty="0" smtClean="0">
                <a:solidFill>
                  <a:srgbClr val="FF0000"/>
                </a:solidFill>
              </a:rPr>
              <a:t>Types: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– </a:t>
            </a:r>
            <a:r>
              <a:rPr lang="en-US" dirty="0"/>
              <a:t>Convenience or Accidental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– </a:t>
            </a:r>
            <a:r>
              <a:rPr lang="en-US" dirty="0"/>
              <a:t>Network or </a:t>
            </a:r>
            <a:r>
              <a:rPr lang="en-US" dirty="0" smtClean="0"/>
              <a:t>Snow-ball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– Theoretical or Purposive</a:t>
            </a:r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describe how the concepts of population, sample, and sampling are used in the research process.  </a:t>
            </a:r>
          </a:p>
          <a:p>
            <a:r>
              <a:rPr lang="en-US" dirty="0" smtClean="0"/>
              <a:t>To identify what discriminates populations from a sample. </a:t>
            </a:r>
          </a:p>
          <a:p>
            <a:r>
              <a:rPr lang="en-US" dirty="0" smtClean="0"/>
              <a:t> To describe basic sampling techniques for qualitative and quantitative studies.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Convenience or Accidental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use of the most convenient elements as subjects for the sample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Most common sampling technique.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Network or Snowball Samples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/>
              <a:t>sample members are asked to identify and refer other people who meet the same eligibility criteria.</a:t>
            </a:r>
          </a:p>
          <a:p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3396343"/>
            <a:ext cx="6943725" cy="28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Quota Samples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researcher first identified strata of the population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Then, the researcher determines the proportion of elements needed from the various segments of the population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Then, convenience sampling is used until that proportion of the sample is determined.</a:t>
            </a:r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Theoretical or Purposive Samples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Based on the belief that the researcher’s knowledge about the population can be used to hand pick the cases to be included in the sample.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Usually used to choose subjects who are either typical or expects in the issues/content under study.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Frequently used in instrument development</a:t>
            </a: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63" y="3587262"/>
            <a:ext cx="3992964" cy="300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264" y="26561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Basic Sampling Concepts in Qualitative  Studies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Sampling Agenda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To </a:t>
            </a:r>
            <a:r>
              <a:rPr lang="en-US" b="1" dirty="0"/>
              <a:t>identify the elements which will contribute most to discover the meaning or understanding of the phenomenon under </a:t>
            </a:r>
            <a:r>
              <a:rPr lang="en-US" b="1" dirty="0" smtClean="0"/>
              <a:t>study.</a:t>
            </a:r>
            <a:endParaRPr lang="ar-S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Types of Qualitative Sampling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Volunteer Sampling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– </a:t>
            </a:r>
            <a:r>
              <a:rPr lang="en-US" dirty="0"/>
              <a:t>Also known as convenience sampling</a:t>
            </a:r>
          </a:p>
          <a:p>
            <a:pPr marL="0" indent="0">
              <a:buNone/>
            </a:pPr>
            <a:r>
              <a:rPr lang="en-US" b="1" dirty="0"/>
              <a:t>• Snowball Sampling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– </a:t>
            </a:r>
            <a:r>
              <a:rPr lang="en-US" dirty="0"/>
              <a:t>The same as network sampling</a:t>
            </a:r>
          </a:p>
          <a:p>
            <a:pPr marL="0" indent="0">
              <a:buNone/>
            </a:pPr>
            <a:r>
              <a:rPr lang="en-US" b="1" dirty="0"/>
              <a:t>• Theoretical Sampling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– </a:t>
            </a:r>
            <a:r>
              <a:rPr lang="en-US" dirty="0"/>
              <a:t>a sampling strategy in which the selection of participants is guided by the ideas that are emerging from the data analysis.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Sample size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Sample Size </a:t>
            </a:r>
            <a:r>
              <a:rPr lang="en-US" b="1" dirty="0" smtClean="0"/>
              <a:t>Considerations: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Homogeneity of the Population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Attrition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Number </a:t>
            </a:r>
            <a:r>
              <a:rPr lang="en-US" b="1" dirty="0"/>
              <a:t>of Variable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Subgroup </a:t>
            </a:r>
            <a:r>
              <a:rPr lang="en-US" b="1" dirty="0"/>
              <a:t>Analysis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Sensitivity </a:t>
            </a:r>
            <a:r>
              <a:rPr lang="en-US" b="1" dirty="0"/>
              <a:t>of the Measures</a:t>
            </a:r>
          </a:p>
          <a:p>
            <a:endParaRPr lang="en-US" b="1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Strategies for Determining Sample Size in Quantitative Studies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Power Analysis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     – </a:t>
            </a:r>
            <a:r>
              <a:rPr lang="en-US" dirty="0"/>
              <a:t>Effect </a:t>
            </a:r>
            <a:r>
              <a:rPr lang="en-US" dirty="0" smtClean="0"/>
              <a:t>size</a:t>
            </a:r>
          </a:p>
          <a:p>
            <a:pPr marL="0" indent="0">
              <a:buNone/>
            </a:pPr>
            <a:r>
              <a:rPr lang="en-US" dirty="0" smtClean="0"/>
              <a:t>      – </a:t>
            </a:r>
            <a:r>
              <a:rPr lang="en-US" dirty="0"/>
              <a:t>Power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– Alpha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Multivariate Sampling Decision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       – </a:t>
            </a:r>
            <a:r>
              <a:rPr lang="en-US" dirty="0"/>
              <a:t>Subject per </a:t>
            </a:r>
            <a:r>
              <a:rPr lang="en-US" dirty="0" smtClean="0"/>
              <a:t>variable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– Subjects per questionnaire item</a:t>
            </a:r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Power Analysis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A priori power analysis can be used to calculate the minimum sample size required to accept the outcome of a statistical test with a particular level of confidence (power). </a:t>
            </a:r>
            <a:endParaRPr lang="en-US" dirty="0" smtClean="0"/>
          </a:p>
          <a:p>
            <a:r>
              <a:rPr lang="en-US" b="1" dirty="0"/>
              <a:t>Effect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– </a:t>
            </a:r>
            <a:r>
              <a:rPr lang="en-US" dirty="0"/>
              <a:t>A measure of how wrong the null hypothesis is or how strong the effect of the independent variable is on the dependent variable.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/>
              <a:t>Power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dirty="0" smtClean="0"/>
              <a:t>– </a:t>
            </a:r>
            <a:r>
              <a:rPr lang="en-US" dirty="0"/>
              <a:t>The probability of rejecting the null hypothesis, i.e., that it will detect a significant difference.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 smtClean="0"/>
              <a:t>Alpha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– The level of significance or the probability of a Type I error</a:t>
            </a:r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1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entire aggregation of cases that meet a designated set of criteria. – All persons with Diabetes.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All persons with Diabetes who are hospitalized.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 Persons with newly diagnosed Diabetes who have had no prior Diabetic education.  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Whatever the base unit, the population always comprises the entire aggregate of elements in which the researcher is interested. </a:t>
            </a:r>
          </a:p>
          <a:p>
            <a:pPr marL="0" indent="0">
              <a:buNone/>
            </a:pPr>
            <a:r>
              <a:rPr lang="en-US" dirty="0" smtClean="0"/>
              <a:t>  – All possible candidates for the sample should be in the population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Multivariate Sampling Decisions: Rule of Thumb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5-10 </a:t>
            </a:r>
            <a:r>
              <a:rPr lang="en-US" dirty="0" smtClean="0"/>
              <a:t>Elements/Variable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• 20-30 Elements/Variable</a:t>
            </a:r>
          </a:p>
          <a:p>
            <a:pPr marL="0" indent="0">
              <a:buNone/>
            </a:pPr>
            <a:r>
              <a:rPr lang="en-US" dirty="0"/>
              <a:t>• 5-10 Elements/Item on a </a:t>
            </a:r>
            <a:r>
              <a:rPr lang="en-US" dirty="0" smtClean="0"/>
              <a:t>Questionnaire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• The larger the sample, the smaller the sampling error.</a:t>
            </a:r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Strategies for Determining Sample Size in Qualitative Studies</a:t>
            </a:r>
            <a:br>
              <a:rPr lang="en-US" b="1" dirty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sample size should be determined on the basis of knowledge </a:t>
            </a:r>
            <a:r>
              <a:rPr lang="en-US" dirty="0" smtClean="0"/>
              <a:t>needs </a:t>
            </a:r>
            <a:r>
              <a:rPr lang="en-US" dirty="0"/>
              <a:t>and study design </a:t>
            </a:r>
            <a:r>
              <a:rPr lang="en-US" dirty="0" smtClean="0"/>
              <a:t>requirements </a:t>
            </a:r>
          </a:p>
          <a:p>
            <a:endParaRPr lang="en-US" dirty="0"/>
          </a:p>
          <a:p>
            <a:r>
              <a:rPr lang="en-US" dirty="0"/>
              <a:t>Examples: – Eidetic Phenomenology:  It is possible to do a study with an N of 1 </a:t>
            </a: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Grounded Theory:  Data Saturation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• </a:t>
            </a:r>
            <a:r>
              <a:rPr lang="en-US" b="1" dirty="0"/>
              <a:t>Sampling to the point at which no new information is obtained and redundancy is achieved.</a:t>
            </a:r>
            <a:endParaRPr lang="ar-S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7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Recruitment Strategies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Methods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– Face to face versus brochures, letters,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Persistence – Persistence versus </a:t>
            </a:r>
            <a:r>
              <a:rPr lang="en-US" dirty="0" smtClean="0"/>
              <a:t>coercion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Payments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– Financial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– </a:t>
            </a:r>
            <a:r>
              <a:rPr lang="en-US" dirty="0"/>
              <a:t>Value of research to society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– </a:t>
            </a:r>
            <a:r>
              <a:rPr lang="en-US" dirty="0"/>
              <a:t>Offers of research </a:t>
            </a:r>
            <a:r>
              <a:rPr lang="en-US" dirty="0" smtClean="0"/>
              <a:t>summary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Integrity in </a:t>
            </a:r>
            <a:r>
              <a:rPr lang="en-US" dirty="0" smtClean="0"/>
              <a:t>Research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– Human Subjects Protection</a:t>
            </a:r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400" b="1" dirty="0" smtClean="0"/>
              <a:t>Large </a:t>
            </a:r>
            <a:r>
              <a:rPr lang="en-US" sz="4400" b="1" dirty="0"/>
              <a:t>sample sizes decrease confidence levels</a:t>
            </a:r>
            <a:endParaRPr lang="ar-SA" sz="4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/>
              <a:t>Thanks </a:t>
            </a:r>
          </a:p>
          <a:p>
            <a:pPr marL="0" indent="0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en-US" sz="6600" b="1" dirty="0" smtClean="0"/>
              <a:t>Any ? </a:t>
            </a:r>
            <a:endParaRPr lang="ar-SA" sz="6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Target Population 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dirty="0" smtClean="0"/>
              <a:t>Aggregate of cases about which the researcher would like to make generalizations.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Accessible Population 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dirty="0" smtClean="0"/>
              <a:t> Aggregate of cases that conform to the designated criteria and that are accessible to the researcher as a pool of subjects for study</a:t>
            </a:r>
          </a:p>
          <a:p>
            <a:pPr lvl="2">
              <a:buFont typeface="Calibri" panose="020F0502020204030204" pitchFamily="34" charset="0"/>
              <a:buChar char="―"/>
            </a:pPr>
            <a:endParaRPr lang="en-US" dirty="0"/>
          </a:p>
          <a:p>
            <a:pPr lvl="2">
              <a:buFont typeface="Calibri" panose="020F0502020204030204" pitchFamily="34" charset="0"/>
              <a:buChar char="―"/>
            </a:pPr>
            <a:endParaRPr lang="en-US" dirty="0" smtClean="0"/>
          </a:p>
          <a:p>
            <a:pPr lvl="2">
              <a:buFont typeface="Calibri" panose="020F0502020204030204" pitchFamily="34" charset="0"/>
              <a:buChar char="―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Approaches to Sampling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</a:t>
            </a:r>
          </a:p>
          <a:p>
            <a:pPr lvl="2">
              <a:buFont typeface="Calibri" panose="020F0502020204030204" pitchFamily="34" charset="0"/>
              <a:buChar char="―"/>
            </a:pPr>
            <a:r>
              <a:rPr lang="en-US" dirty="0" smtClean="0"/>
              <a:t>Seek to select samples that will allow them to generalize their results to much broader groups. 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Qualitative</a:t>
            </a:r>
          </a:p>
          <a:p>
            <a:pPr marL="914400" lvl="2" indent="0">
              <a:buNone/>
            </a:pPr>
            <a:r>
              <a:rPr lang="en-US" dirty="0" smtClean="0"/>
              <a:t> – Seek to select samples that allow for a in-depth understanding of the phenomenon of interest.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selecting a portion of the population to represent the population in its entirety.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overriding consideration in assessing a sample in a quantitative study its representativeness.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 representative sample is one whose key characteristics closely approximates those of the population.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270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Basic Sampling Concepts in Quantitative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Sampling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Specifies in advance how study participants are to be selected. 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 dirty="0" smtClean="0"/>
              <a:t> How many study participants to include.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the participants are to be selected: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Eligibility </a:t>
            </a:r>
            <a:r>
              <a:rPr lang="en-US" b="1" dirty="0" smtClean="0"/>
              <a:t>Criteria: </a:t>
            </a:r>
            <a:r>
              <a:rPr lang="en-US" dirty="0" smtClean="0"/>
              <a:t>The </a:t>
            </a:r>
            <a:r>
              <a:rPr lang="en-US" dirty="0"/>
              <a:t>purpose of the eligibility criteria is to define a fairly homogeneous sample as a means of controlling extraneous variables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Inclusion Criteria:</a:t>
            </a:r>
          </a:p>
          <a:p>
            <a:r>
              <a:rPr lang="en-US" dirty="0" smtClean="0"/>
              <a:t>A </a:t>
            </a:r>
            <a:r>
              <a:rPr lang="en-US" dirty="0"/>
              <a:t>list of the characteristics that all persons in the sample must have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– </a:t>
            </a:r>
            <a:r>
              <a:rPr lang="en-US" dirty="0">
                <a:solidFill>
                  <a:srgbClr val="FF0000"/>
                </a:solidFill>
              </a:rPr>
              <a:t>Diabetics who on taking oral glucose lowering agents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Data may or may not be collected in regards to </a:t>
            </a:r>
            <a:r>
              <a:rPr lang="en-US" dirty="0" smtClean="0"/>
              <a:t>subcategories.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/>
              <a:t>Exclusion Criteria: </a:t>
            </a:r>
            <a:endParaRPr lang="en-US" b="1" dirty="0" smtClean="0"/>
          </a:p>
          <a:p>
            <a:r>
              <a:rPr lang="en-US" dirty="0"/>
              <a:t> A list of characteristics that no person in the sample may </a:t>
            </a:r>
            <a:r>
              <a:rPr lang="en-US" dirty="0" smtClean="0"/>
              <a:t>have.</a:t>
            </a:r>
          </a:p>
          <a:p>
            <a:pPr lvl="1">
              <a:buFont typeface="Calibri" pitchFamily="34" charset="0"/>
              <a:buChar char="−"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Diabetics who are taking insulin.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4987-B16A-431A-BB91-CCC98E6951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1437</Words>
  <Application>Microsoft Office PowerPoint</Application>
  <PresentationFormat>Widescreen</PresentationFormat>
  <Paragraphs>244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Office Theme</vt:lpstr>
      <vt:lpstr>Population, Samples, and Sampling Descriptions</vt:lpstr>
      <vt:lpstr>Objectives</vt:lpstr>
      <vt:lpstr>Population</vt:lpstr>
      <vt:lpstr>Population</vt:lpstr>
      <vt:lpstr>Approaches to Sampling </vt:lpstr>
      <vt:lpstr>Sampling </vt:lpstr>
      <vt:lpstr>Basic Sampling Concepts in Quantitative Studies</vt:lpstr>
      <vt:lpstr>Sampling Plan </vt:lpstr>
      <vt:lpstr>How the participants are to be selected:</vt:lpstr>
      <vt:lpstr>How the participants are to be selected:</vt:lpstr>
      <vt:lpstr>Probability Samples</vt:lpstr>
      <vt:lpstr>Random Selection  VS Random Assignment </vt:lpstr>
      <vt:lpstr>Types of Probability Samples</vt:lpstr>
      <vt:lpstr>Simple Random Sample </vt:lpstr>
      <vt:lpstr>Simple Random Sample</vt:lpstr>
      <vt:lpstr>Stratified Random Samples </vt:lpstr>
      <vt:lpstr>Cluster Sampling </vt:lpstr>
      <vt:lpstr>K Sampling </vt:lpstr>
      <vt:lpstr>Non-Probability Samples </vt:lpstr>
      <vt:lpstr>Convenience or Accidental </vt:lpstr>
      <vt:lpstr>Network or Snowball Samples </vt:lpstr>
      <vt:lpstr>Quota Samples </vt:lpstr>
      <vt:lpstr>Theoretical or Purposive Samples </vt:lpstr>
      <vt:lpstr>Basic Sampling Concepts in Qualitative  Studies </vt:lpstr>
      <vt:lpstr>Sampling Agenda </vt:lpstr>
      <vt:lpstr>Types of Qualitative Sampling</vt:lpstr>
      <vt:lpstr>Sample size</vt:lpstr>
      <vt:lpstr>Strategies for Determining Sample Size in Quantitative Studies </vt:lpstr>
      <vt:lpstr>Power Analysis </vt:lpstr>
      <vt:lpstr>Multivariate Sampling Decisions: Rule of Thumb </vt:lpstr>
      <vt:lpstr>Strategies for Determining Sample Size in Qualitative Studies </vt:lpstr>
      <vt:lpstr>Recruitment Strategies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Population, Samples, and Sampling Descriptions</dc:title>
  <dc:creator>Alshehri</dc:creator>
  <cp:lastModifiedBy>Alshehri</cp:lastModifiedBy>
  <cp:revision>50</cp:revision>
  <dcterms:created xsi:type="dcterms:W3CDTF">2017-11-20T11:53:24Z</dcterms:created>
  <dcterms:modified xsi:type="dcterms:W3CDTF">2017-11-21T04:43:52Z</dcterms:modified>
</cp:coreProperties>
</file>