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9" r:id="rId4"/>
    <p:sldId id="280" r:id="rId5"/>
    <p:sldId id="279" r:id="rId6"/>
    <p:sldId id="271" r:id="rId7"/>
    <p:sldId id="273" r:id="rId8"/>
    <p:sldId id="274" r:id="rId9"/>
    <p:sldId id="284" r:id="rId10"/>
    <p:sldId id="285" r:id="rId11"/>
    <p:sldId id="281" r:id="rId12"/>
    <p:sldId id="282" r:id="rId13"/>
    <p:sldId id="283" r:id="rId14"/>
    <p:sldId id="286" r:id="rId15"/>
    <p:sldId id="287" r:id="rId16"/>
    <p:sldId id="288" r:id="rId17"/>
    <p:sldId id="289" r:id="rId18"/>
    <p:sldId id="266" r:id="rId19"/>
    <p:sldId id="270" r:id="rId20"/>
    <p:sldId id="268" r:id="rId21"/>
    <p:sldId id="276" r:id="rId22"/>
  </p:sldIdLst>
  <p:sldSz cx="9144000" cy="6858000" type="screen4x3"/>
  <p:notesSz cx="6877050" cy="9656763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86" autoAdjust="0"/>
    <p:restoredTop sz="92542" autoAdjust="0"/>
  </p:normalViewPr>
  <p:slideViewPr>
    <p:cSldViewPr>
      <p:cViewPr>
        <p:scale>
          <a:sx n="70" d="100"/>
          <a:sy n="70" d="100"/>
        </p:scale>
        <p:origin x="-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6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7313" y="0"/>
            <a:ext cx="2979737" cy="4826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9737" cy="4826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D71C9DB-9568-4515-8BB9-96AD04F8D9AF}" type="datetimeFigureOut">
              <a:rPr lang="ar-SA" smtClean="0"/>
              <a:pPr/>
              <a:t>08/06/35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97313" y="9172575"/>
            <a:ext cx="2979737" cy="4826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9172575"/>
            <a:ext cx="2979737" cy="4826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7686F9C-827C-4F32-852F-FBADC6B21AB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6995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92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1"/>
          <a:lstStyle>
            <a:lvl1pPr algn="l">
              <a:defRPr sz="1200"/>
            </a:lvl1pPr>
          </a:lstStyle>
          <a:p>
            <a:fld id="{41AD2BDA-8A1E-40F0-A235-278E766635AB}" type="datetimeFigureOut">
              <a:rPr lang="ar-SA" smtClean="0"/>
              <a:pPr/>
              <a:t>08/06/35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96995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92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1" anchor="b"/>
          <a:lstStyle>
            <a:lvl1pPr algn="l">
              <a:defRPr sz="1200"/>
            </a:lvl1pPr>
          </a:lstStyle>
          <a:p>
            <a:fld id="{0F972613-7E3E-4121-B091-C95C02DA407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hatis.techtarget.com/definition/logic-gate-AND-OR-XOR-NOT-NAND-NOR-and-XNO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Fan-out is a term that defines the maximum number of digital inputs that the output of a single </a:t>
            </a:r>
            <a:r>
              <a:rPr lang="en-US" u="sng" dirty="0" smtClean="0">
                <a:hlinkClick r:id="rId3"/>
              </a:rPr>
              <a:t>logic gate</a:t>
            </a:r>
            <a:r>
              <a:rPr lang="en-US" dirty="0" smtClean="0"/>
              <a:t> can feed.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2613-7E3E-4121-B091-C95C02DA4078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2613-7E3E-4121-B091-C95C02DA4078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2613-7E3E-4121-B091-C95C02DA4078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2613-7E3E-4121-B091-C95C02DA4078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2613-7E3E-4121-B091-C95C02DA4078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2613-7E3E-4121-B091-C95C02DA4078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2613-7E3E-4121-B091-C95C02DA4078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2613-7E3E-4121-B091-C95C02DA4078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2613-7E3E-4121-B091-C95C02DA4078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2613-7E3E-4121-B091-C95C02DA4078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2613-7E3E-4121-B091-C95C02DA4078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2613-7E3E-4121-B091-C95C02DA4078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758">
              <a:defRPr/>
            </a:pPr>
            <a:r>
              <a:rPr lang="ar-SA" dirty="0" smtClean="0"/>
              <a:t>ال </a:t>
            </a:r>
            <a:r>
              <a:rPr lang="en-US" dirty="0" err="1" smtClean="0"/>
              <a:t>udp</a:t>
            </a:r>
            <a:r>
              <a:rPr lang="ar-SA" dirty="0" smtClean="0"/>
              <a:t> تقلل ال </a:t>
            </a:r>
            <a:r>
              <a:rPr lang="en-US" dirty="0" smtClean="0"/>
              <a:t>latency </a:t>
            </a:r>
            <a:r>
              <a:rPr lang="ar-SA" dirty="0" smtClean="0"/>
              <a:t>بنسبة </a:t>
            </a:r>
            <a:r>
              <a:rPr lang="ar-SA" dirty="0" err="1" smtClean="0"/>
              <a:t>20 %</a:t>
            </a:r>
            <a:endParaRPr lang="en-US" dirty="0" smtClean="0"/>
          </a:p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2613-7E3E-4121-B091-C95C02DA4078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2613-7E3E-4121-B091-C95C02DA4078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2613-7E3E-4121-B091-C95C02DA4078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2613-7E3E-4121-B091-C95C02DA4078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5829-D2D1-480F-9144-BD6BBF8B6356}" type="datetimeFigureOut">
              <a:rPr lang="ar-SA" smtClean="0"/>
              <a:pPr/>
              <a:t>08/06/35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63-B574-4246-A39E-33E24FD2AD3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5829-D2D1-480F-9144-BD6BBF8B6356}" type="datetimeFigureOut">
              <a:rPr lang="ar-SA" smtClean="0"/>
              <a:pPr/>
              <a:t>08/06/35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63-B574-4246-A39E-33E24FD2AD3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5829-D2D1-480F-9144-BD6BBF8B6356}" type="datetimeFigureOut">
              <a:rPr lang="ar-SA" smtClean="0"/>
              <a:pPr/>
              <a:t>08/06/35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63-B574-4246-A39E-33E24FD2AD3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5829-D2D1-480F-9144-BD6BBF8B6356}" type="datetimeFigureOut">
              <a:rPr lang="ar-SA" smtClean="0"/>
              <a:pPr/>
              <a:t>08/06/35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63-B574-4246-A39E-33E24FD2AD3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5829-D2D1-480F-9144-BD6BBF8B6356}" type="datetimeFigureOut">
              <a:rPr lang="ar-SA" smtClean="0"/>
              <a:pPr/>
              <a:t>08/06/35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63-B574-4246-A39E-33E24FD2AD3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5829-D2D1-480F-9144-BD6BBF8B6356}" type="datetimeFigureOut">
              <a:rPr lang="ar-SA" smtClean="0"/>
              <a:pPr/>
              <a:t>08/06/35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63-B574-4246-A39E-33E24FD2AD3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5829-D2D1-480F-9144-BD6BBF8B6356}" type="datetimeFigureOut">
              <a:rPr lang="ar-SA" smtClean="0"/>
              <a:pPr/>
              <a:t>08/06/35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63-B574-4246-A39E-33E24FD2AD3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5829-D2D1-480F-9144-BD6BBF8B6356}" type="datetimeFigureOut">
              <a:rPr lang="ar-SA" smtClean="0"/>
              <a:pPr/>
              <a:t>08/06/35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63-B574-4246-A39E-33E24FD2AD3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5829-D2D1-480F-9144-BD6BBF8B6356}" type="datetimeFigureOut">
              <a:rPr lang="ar-SA" smtClean="0"/>
              <a:pPr/>
              <a:t>08/06/35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63-B574-4246-A39E-33E24FD2AD3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5829-D2D1-480F-9144-BD6BBF8B6356}" type="datetimeFigureOut">
              <a:rPr lang="ar-SA" smtClean="0"/>
              <a:pPr/>
              <a:t>08/06/35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63-B574-4246-A39E-33E24FD2AD3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5829-D2D1-480F-9144-BD6BBF8B6356}" type="datetimeFigureOut">
              <a:rPr lang="ar-SA" smtClean="0"/>
              <a:pPr/>
              <a:t>08/06/35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63-B574-4246-A39E-33E24FD2AD3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65829-D2D1-480F-9144-BD6BBF8B6356}" type="datetimeFigureOut">
              <a:rPr lang="ar-SA" smtClean="0"/>
              <a:pPr/>
              <a:t>08/06/35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B7363-B574-4246-A39E-33E24FD2AD3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8596" y="1342478"/>
            <a:ext cx="8715404" cy="1726482"/>
          </a:xfrm>
        </p:spPr>
        <p:txBody>
          <a:bodyPr>
            <a:noAutofit/>
          </a:bodyPr>
          <a:lstStyle/>
          <a:p>
            <a:pPr rtl="0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dobe Arabic" pitchFamily="18" charset="-78"/>
              </a:rPr>
              <a:t>Scaling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dobe Arabic" pitchFamily="18" charset="-78"/>
              </a:rPr>
              <a:t>Memcache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dobe Arabic" pitchFamily="18" charset="-78"/>
              </a:rPr>
              <a:t> at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dobe Arabic" pitchFamily="18" charset="-78"/>
              </a:rPr>
              <a:t>Facebook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dobe Arabic" pitchFamily="18" charset="-78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dobe Arabic" pitchFamily="18" charset="-78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dobe Arabic" pitchFamily="18" charset="-78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dobe Arabic" pitchFamily="18" charset="-78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dobe Arabic" pitchFamily="18" charset="-78"/>
              </a:rPr>
              <a:t>By</a:t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dobe Arabic" pitchFamily="18" charset="-78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dobe Arabic" pitchFamily="18" charset="-78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dobe Arabic" pitchFamily="18" charset="-78"/>
              </a:rPr>
            </a:br>
            <a:endParaRPr lang="ar-SA" sz="3200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  <a:cs typeface="Adobe Arabic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57290" y="4572008"/>
            <a:ext cx="6400800" cy="1752600"/>
          </a:xfrm>
        </p:spPr>
        <p:txBody>
          <a:bodyPr>
            <a:noAutofit/>
          </a:bodyPr>
          <a:lstStyle/>
          <a:p>
            <a:pPr lvl="0" algn="l" rtl="0">
              <a:lnSpc>
                <a:spcPct val="115000"/>
              </a:lnSpc>
            </a:pPr>
            <a:r>
              <a:rPr lang="en" sz="2400" dirty="0" smtClean="0">
                <a:ea typeface="Batang" pitchFamily="18" charset="-127"/>
              </a:rPr>
              <a:t>Reviewed by:</a:t>
            </a:r>
          </a:p>
          <a:p>
            <a:pPr lvl="0" rtl="0">
              <a:lnSpc>
                <a:spcPct val="115000"/>
              </a:lnSpc>
            </a:pPr>
            <a:r>
              <a:rPr lang="en" sz="2400" dirty="0" smtClean="0">
                <a:solidFill>
                  <a:srgbClr val="666666"/>
                </a:solidFill>
                <a:ea typeface="Batang" pitchFamily="18" charset="-127"/>
              </a:rPr>
              <a:t>Ahlam Alkathami</a:t>
            </a:r>
            <a:r>
              <a:rPr lang="en" sz="2400" dirty="0" smtClean="0">
                <a:solidFill>
                  <a:srgbClr val="727CA3"/>
                </a:solidFill>
                <a:ea typeface="Batang" pitchFamily="18" charset="-127"/>
              </a:rPr>
              <a:t>     </a:t>
            </a:r>
            <a:r>
              <a:rPr lang="en" sz="2400" dirty="0" smtClean="0">
                <a:ea typeface="Batang" pitchFamily="18" charset="-127"/>
              </a:rPr>
              <a:t>ID:433920272</a:t>
            </a:r>
          </a:p>
          <a:p>
            <a:endParaRPr lang="ar-SA" sz="2400" dirty="0">
              <a:ea typeface="Batang" pitchFamily="18" charset="-127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3528" y="4005064"/>
            <a:ext cx="8358246" cy="6516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278321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428596" y="2780928"/>
            <a:ext cx="871540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dirty="0" smtClean="0"/>
              <a:t>Rajesh </a:t>
            </a:r>
            <a:r>
              <a:rPr lang="en-US" sz="2200" dirty="0" err="1" smtClean="0"/>
              <a:t>Nishtala</a:t>
            </a:r>
            <a:r>
              <a:rPr lang="en-US" sz="2200" dirty="0" smtClean="0"/>
              <a:t>, Hans Fugal, Steven Grimm, Marc Kwiatkowski, Herman Lee, Harry C. Li, Ryan McElroy, Mike </a:t>
            </a:r>
            <a:r>
              <a:rPr lang="en-US" sz="2200" dirty="0" err="1" smtClean="0"/>
              <a:t>Paleczny</a:t>
            </a:r>
            <a:r>
              <a:rPr lang="en-US" sz="2200" dirty="0" smtClean="0"/>
              <a:t>, Daniel Peek, Paul Saab, David Stafford, Tony </a:t>
            </a:r>
            <a:r>
              <a:rPr lang="en-US" sz="2200" dirty="0" err="1" smtClean="0"/>
              <a:t>Tung,Venkateshwaran</a:t>
            </a:r>
            <a:r>
              <a:rPr lang="en-US" sz="2200" dirty="0" smtClean="0"/>
              <a:t> </a:t>
            </a:r>
            <a:r>
              <a:rPr lang="en-US" sz="2200" dirty="0" err="1" smtClean="0"/>
              <a:t>Venkataramani</a:t>
            </a:r>
            <a:endParaRPr lang="ar-SA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177800" algn="l" rtl="0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Reducing Latency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3200" b="1" dirty="0" smtClean="0"/>
          </a:p>
        </p:txBody>
      </p:sp>
      <p:sp>
        <p:nvSpPr>
          <p:cNvPr id="6" name="مستطيل 5"/>
          <p:cNvSpPr/>
          <p:nvPr/>
        </p:nvSpPr>
        <p:spPr>
          <a:xfrm>
            <a:off x="357158" y="1340768"/>
            <a:ext cx="8358246" cy="86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323528" y="1700808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algn="l" rtl="0"/>
            <a:r>
              <a:rPr lang="ar-SA" sz="2000" dirty="0" smtClean="0"/>
              <a:t> </a:t>
            </a:r>
            <a:endParaRPr lang="en-US" sz="2000" dirty="0" smtClean="0"/>
          </a:p>
          <a:p>
            <a:pPr algn="l" rtl="0">
              <a:buFont typeface="Arial" pitchFamily="34" charset="0"/>
              <a:buChar char="•"/>
            </a:pPr>
            <a:endParaRPr lang="en-US" sz="2000" b="1" dirty="0" smtClean="0"/>
          </a:p>
          <a:p>
            <a:pPr marL="450850" indent="-450850" algn="l" rtl="0"/>
            <a:endParaRPr lang="en-US" sz="2000" b="1" dirty="0" smtClean="0"/>
          </a:p>
          <a:p>
            <a:pPr algn="l" rtl="0"/>
            <a:r>
              <a:rPr lang="en-US" sz="2000" b="1" dirty="0" smtClean="0"/>
              <a:t>  </a:t>
            </a:r>
          </a:p>
          <a:p>
            <a:pPr algn="l" rtl="0"/>
            <a:endParaRPr lang="en-US" dirty="0" smtClean="0"/>
          </a:p>
          <a:p>
            <a:pPr marL="450850" indent="-450850" algn="l" rtl="0"/>
            <a:endParaRPr lang="en-US" dirty="0" smtClean="0"/>
          </a:p>
          <a:p>
            <a:pPr indent="177800" algn="l" rtl="0"/>
            <a:endParaRPr lang="en-US" dirty="0" smtClean="0">
              <a:solidFill>
                <a:srgbClr val="C00000"/>
              </a:solidFill>
            </a:endParaRPr>
          </a:p>
          <a:p>
            <a:pPr indent="177800" algn="l" rtl="0">
              <a:buFont typeface="Arial" pitchFamily="34" charset="0"/>
              <a:buChar char="•"/>
            </a:pPr>
            <a:endParaRPr lang="en-US" b="1" dirty="0" smtClean="0"/>
          </a:p>
          <a:p>
            <a:pPr indent="177800" algn="l" rtl="0">
              <a:buFont typeface="Arial" pitchFamily="34" charset="0"/>
              <a:buChar char="•"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صورة 7"/>
          <p:cNvPicPr/>
          <p:nvPr/>
        </p:nvPicPr>
        <p:blipFill>
          <a:blip r:embed="rId3" cstate="print"/>
          <a:srcRect l="52010" t="22819" r="11418" b="23825"/>
          <a:stretch>
            <a:fillRect/>
          </a:stretch>
        </p:blipFill>
        <p:spPr bwMode="auto">
          <a:xfrm>
            <a:off x="1691680" y="1484784"/>
            <a:ext cx="5472608" cy="375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177800" algn="l" rtl="0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Reducing Load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3200" b="1" dirty="0" smtClean="0"/>
          </a:p>
        </p:txBody>
      </p:sp>
      <p:sp>
        <p:nvSpPr>
          <p:cNvPr id="6" name="مستطيل 5"/>
          <p:cNvSpPr/>
          <p:nvPr/>
        </p:nvSpPr>
        <p:spPr>
          <a:xfrm>
            <a:off x="357158" y="1340768"/>
            <a:ext cx="8358246" cy="86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323528" y="1700808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indent="177800" algn="l" rt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+mj-cs"/>
              </a:rPr>
              <a:t>By three techniques:</a:t>
            </a:r>
          </a:p>
          <a:p>
            <a:pPr indent="177800" algn="l" rtl="0"/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  <a:cs typeface="+mj-cs"/>
            </a:endParaRPr>
          </a:p>
          <a:p>
            <a:pPr indent="177800" algn="l" rtl="0"/>
            <a:r>
              <a:rPr lang="en-US" dirty="0" smtClean="0"/>
              <a:t>1- </a:t>
            </a:r>
            <a:r>
              <a:rPr lang="en-US" b="1" dirty="0" smtClean="0"/>
              <a:t>Leases: </a:t>
            </a:r>
            <a:r>
              <a:rPr lang="en-US" dirty="0" smtClean="0"/>
              <a:t>used to Address two problem: </a:t>
            </a:r>
            <a:r>
              <a:rPr lang="en-US" b="1" dirty="0" smtClean="0">
                <a:solidFill>
                  <a:srgbClr val="C00000"/>
                </a:solidFill>
              </a:rPr>
              <a:t>stale sets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thundering herds.</a:t>
            </a:r>
          </a:p>
          <a:p>
            <a:pPr marL="723900" indent="-273050" algn="l" rtl="0"/>
            <a:r>
              <a:rPr lang="en-US" dirty="0" smtClean="0"/>
              <a:t>	</a:t>
            </a:r>
          </a:p>
          <a:p>
            <a:pPr marL="723900" indent="-273050" algn="l" rtl="0"/>
            <a:r>
              <a:rPr lang="en-US" dirty="0" smtClean="0"/>
              <a:t>- </a:t>
            </a:r>
            <a:r>
              <a:rPr lang="en-US" b="1" dirty="0" smtClean="0">
                <a:solidFill>
                  <a:srgbClr val="C00000"/>
                </a:solidFill>
              </a:rPr>
              <a:t>stale sets </a:t>
            </a:r>
            <a:r>
              <a:rPr lang="en-US" dirty="0" smtClean="0"/>
              <a:t>: occurs when a web server sets a value in </a:t>
            </a:r>
            <a:r>
              <a:rPr lang="en-US" dirty="0" err="1" smtClean="0"/>
              <a:t>memcache</a:t>
            </a:r>
            <a:r>
              <a:rPr lang="en-US" dirty="0" smtClean="0"/>
              <a:t> that does not reflect the latest value that should be cached. </a:t>
            </a:r>
          </a:p>
          <a:p>
            <a:pPr algn="l" rtl="0"/>
            <a:r>
              <a:rPr lang="en-US" dirty="0" smtClean="0"/>
              <a:t>.</a:t>
            </a:r>
          </a:p>
          <a:p>
            <a:pPr marL="450850" indent="-450850" algn="l" rtl="0"/>
            <a:r>
              <a:rPr lang="en-US" dirty="0" smtClean="0"/>
              <a:t> 	- </a:t>
            </a:r>
            <a:r>
              <a:rPr lang="en-US" b="1" dirty="0" smtClean="0">
                <a:solidFill>
                  <a:srgbClr val="C00000"/>
                </a:solidFill>
              </a:rPr>
              <a:t>thundering herd: </a:t>
            </a:r>
            <a:r>
              <a:rPr lang="en-US" dirty="0" smtClean="0"/>
              <a:t>happens when a specific key undergoes heavy read and write activity.</a:t>
            </a:r>
          </a:p>
          <a:p>
            <a:pPr marL="450850" indent="-450850" algn="l" rtl="0"/>
            <a:endParaRPr lang="en-US" dirty="0" smtClean="0"/>
          </a:p>
          <a:p>
            <a:pPr algn="l" rtl="0"/>
            <a:r>
              <a:rPr lang="en-US" dirty="0" smtClean="0"/>
              <a:t>  </a:t>
            </a:r>
          </a:p>
          <a:p>
            <a:pPr algn="l" rtl="0"/>
            <a:endParaRPr lang="en-US" dirty="0" smtClean="0"/>
          </a:p>
          <a:p>
            <a:pPr marL="450850" indent="-450850" algn="l" rtl="0"/>
            <a:endParaRPr lang="en-US" dirty="0" smtClean="0"/>
          </a:p>
          <a:p>
            <a:pPr indent="177800" algn="l" rtl="0"/>
            <a:endParaRPr lang="en-US" dirty="0" smtClean="0">
              <a:solidFill>
                <a:srgbClr val="C00000"/>
              </a:solidFill>
            </a:endParaRPr>
          </a:p>
          <a:p>
            <a:pPr indent="177800" algn="l" rtl="0">
              <a:buFont typeface="Arial" pitchFamily="34" charset="0"/>
              <a:buChar char="•"/>
            </a:pPr>
            <a:endParaRPr lang="en-US" b="1" dirty="0" smtClean="0"/>
          </a:p>
          <a:p>
            <a:pPr indent="177800" algn="l" rtl="0">
              <a:buFont typeface="Arial" pitchFamily="34" charset="0"/>
              <a:buChar char="•"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177800" algn="l" rtl="0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Reducing Load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3200" b="1" dirty="0" smtClean="0"/>
          </a:p>
        </p:txBody>
      </p:sp>
      <p:sp>
        <p:nvSpPr>
          <p:cNvPr id="6" name="مستطيل 5"/>
          <p:cNvSpPr/>
          <p:nvPr/>
        </p:nvSpPr>
        <p:spPr>
          <a:xfrm>
            <a:off x="357158" y="1340768"/>
            <a:ext cx="8358246" cy="86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323528" y="1700808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indent="177800" algn="l" rt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+mj-cs"/>
              </a:rPr>
              <a:t>By three techniques:</a:t>
            </a:r>
          </a:p>
          <a:p>
            <a:pPr indent="177800" algn="l" rtl="0"/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  <a:cs typeface="+mj-cs"/>
            </a:endParaRPr>
          </a:p>
          <a:p>
            <a:pPr algn="l" rtl="0"/>
            <a:r>
              <a:rPr lang="en-US" dirty="0" smtClean="0"/>
              <a:t>2-</a:t>
            </a:r>
            <a:r>
              <a:rPr lang="en-US" b="1" dirty="0" smtClean="0"/>
              <a:t> </a:t>
            </a:r>
            <a:r>
              <a:rPr lang="en-US" b="1" dirty="0" err="1" smtClean="0"/>
              <a:t>Memcache</a:t>
            </a:r>
            <a:r>
              <a:rPr lang="en-US" b="1" dirty="0" smtClean="0"/>
              <a:t> Pools</a:t>
            </a:r>
            <a:r>
              <a:rPr lang="en-US" dirty="0" smtClean="0"/>
              <a:t> :partition a cluster’s </a:t>
            </a:r>
            <a:r>
              <a:rPr lang="en-US" dirty="0" err="1" smtClean="0"/>
              <a:t>memcached</a:t>
            </a:r>
            <a:r>
              <a:rPr lang="en-US" dirty="0" smtClean="0"/>
              <a:t> servers into separate pools.</a:t>
            </a:r>
          </a:p>
          <a:p>
            <a:pPr algn="l" rtl="0"/>
            <a:endParaRPr lang="en-US" dirty="0" smtClean="0"/>
          </a:p>
          <a:p>
            <a:pPr marL="450850" indent="176213" algn="l" rtl="0">
              <a:buFontTx/>
              <a:buChar char="-"/>
            </a:pPr>
            <a:r>
              <a:rPr lang="en-US" b="1" i="1" dirty="0" smtClean="0">
                <a:solidFill>
                  <a:srgbClr val="C00000"/>
                </a:solidFill>
              </a:rPr>
              <a:t>wildcard</a:t>
            </a:r>
            <a:r>
              <a:rPr lang="en-US" i="1" dirty="0" smtClean="0"/>
              <a:t> </a:t>
            </a:r>
            <a:r>
              <a:rPr lang="en-US" dirty="0" smtClean="0"/>
              <a:t>pool as the default .</a:t>
            </a:r>
          </a:p>
          <a:p>
            <a:pPr marL="450850" indent="80963" algn="l" rtl="0">
              <a:buFontTx/>
              <a:buChar char="-"/>
            </a:pPr>
            <a:r>
              <a:rPr lang="en-US" dirty="0" smtClean="0"/>
              <a:t>And  </a:t>
            </a:r>
            <a:r>
              <a:rPr lang="en-US" b="1" dirty="0" smtClean="0">
                <a:solidFill>
                  <a:srgbClr val="C00000"/>
                </a:solidFill>
              </a:rPr>
              <a:t>separate</a:t>
            </a:r>
            <a:r>
              <a:rPr lang="en-US" dirty="0" smtClean="0"/>
              <a:t> pools for keys whose residence in wildcard is problematic.</a:t>
            </a:r>
          </a:p>
          <a:p>
            <a:pPr algn="l" rtl="0">
              <a:buFontTx/>
              <a:buChar char="-"/>
            </a:pPr>
            <a:endParaRPr lang="en-US" b="1" dirty="0" smtClean="0"/>
          </a:p>
          <a:p>
            <a:pPr algn="l" rtl="0"/>
            <a:endParaRPr lang="en-US" b="1" dirty="0" smtClean="0">
              <a:solidFill>
                <a:srgbClr val="C00000"/>
              </a:solidFill>
            </a:endParaRPr>
          </a:p>
          <a:p>
            <a:pPr marL="355600" algn="l" rtl="0"/>
            <a:r>
              <a:rPr lang="en-US" b="1" dirty="0" smtClean="0">
                <a:solidFill>
                  <a:srgbClr val="C00000"/>
                </a:solidFill>
              </a:rPr>
              <a:t>Ex: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Items with different churn characteristics interact in an unfortunate way:</a:t>
            </a:r>
          </a:p>
          <a:p>
            <a:pPr marL="450850" algn="l" rtl="0"/>
            <a:r>
              <a:rPr lang="en-US" dirty="0" smtClean="0"/>
              <a:t>low-churn keys that are still valuable are evicted before high-churn keys that are no longer being accessed.</a:t>
            </a:r>
          </a:p>
          <a:p>
            <a:pPr marL="450850" indent="-450850" algn="l" rtl="0"/>
            <a:endParaRPr lang="en-US" dirty="0" smtClean="0"/>
          </a:p>
          <a:p>
            <a:pPr marL="177800" indent="-177800" algn="l" rtl="0">
              <a:buFont typeface="Arial" pitchFamily="34" charset="0"/>
              <a:buChar char="•"/>
            </a:pPr>
            <a:r>
              <a:rPr lang="en-US" dirty="0" smtClean="0"/>
              <a:t>Placing these keys in different pools prevents this kind of negative interference</a:t>
            </a:r>
          </a:p>
          <a:p>
            <a:pPr marL="450850" indent="-450850" algn="l" rtl="0"/>
            <a:endParaRPr lang="en-US" dirty="0" smtClean="0"/>
          </a:p>
          <a:p>
            <a:pPr algn="l" rtl="0"/>
            <a:r>
              <a:rPr lang="en-US" dirty="0" smtClean="0"/>
              <a:t>  </a:t>
            </a:r>
          </a:p>
          <a:p>
            <a:pPr algn="l" rtl="0"/>
            <a:endParaRPr lang="en-US" dirty="0" smtClean="0"/>
          </a:p>
          <a:p>
            <a:pPr marL="450850" indent="-450850" algn="l" rtl="0"/>
            <a:endParaRPr lang="en-US" dirty="0" smtClean="0"/>
          </a:p>
          <a:p>
            <a:pPr indent="177800" algn="l" rtl="0"/>
            <a:endParaRPr lang="en-US" dirty="0" smtClean="0">
              <a:solidFill>
                <a:srgbClr val="C00000"/>
              </a:solidFill>
            </a:endParaRPr>
          </a:p>
          <a:p>
            <a:pPr indent="177800" algn="l" rtl="0">
              <a:buFont typeface="Arial" pitchFamily="34" charset="0"/>
              <a:buChar char="•"/>
            </a:pPr>
            <a:endParaRPr lang="en-US" b="1" dirty="0" smtClean="0"/>
          </a:p>
          <a:p>
            <a:pPr indent="177800" algn="l" rtl="0">
              <a:buFont typeface="Arial" pitchFamily="34" charset="0"/>
              <a:buChar char="•"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177800" algn="l" rtl="0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Reducing Load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3200" b="1" dirty="0" smtClean="0"/>
          </a:p>
        </p:txBody>
      </p:sp>
      <p:sp>
        <p:nvSpPr>
          <p:cNvPr id="6" name="مستطيل 5"/>
          <p:cNvSpPr/>
          <p:nvPr/>
        </p:nvSpPr>
        <p:spPr>
          <a:xfrm>
            <a:off x="357158" y="1340768"/>
            <a:ext cx="8358246" cy="86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323528" y="1700808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indent="177800" algn="l" rt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+mj-cs"/>
              </a:rPr>
              <a:t>By three techniques:</a:t>
            </a:r>
          </a:p>
          <a:p>
            <a:pPr indent="177800" algn="l" rtl="0"/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  <a:cs typeface="+mj-cs"/>
            </a:endParaRPr>
          </a:p>
          <a:p>
            <a:pPr algn="l" rtl="0"/>
            <a:r>
              <a:rPr lang="en-US" dirty="0" smtClean="0"/>
              <a:t>3- </a:t>
            </a:r>
            <a:r>
              <a:rPr lang="en-US" b="1" dirty="0" smtClean="0"/>
              <a:t>Replication Within Pools:</a:t>
            </a:r>
            <a:endParaRPr lang="en-US" dirty="0" smtClean="0"/>
          </a:p>
          <a:p>
            <a:pPr algn="l" rtl="0"/>
            <a:r>
              <a:rPr lang="en-US" dirty="0" smtClean="0"/>
              <a:t>The replication is used to improve the latency and efficiency of </a:t>
            </a:r>
            <a:r>
              <a:rPr lang="en-US" dirty="0" err="1" smtClean="0"/>
              <a:t>memcached</a:t>
            </a:r>
            <a:r>
              <a:rPr lang="en-US" dirty="0" smtClean="0"/>
              <a:t> servers.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  <a:p>
            <a:pPr algn="l" rtl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Replicating  a category of keys within a pool when :</a:t>
            </a:r>
          </a:p>
          <a:p>
            <a:pPr marL="273050" indent="177800" algn="l" rtl="0">
              <a:tabLst>
                <a:tab pos="355600" algn="l"/>
              </a:tabLst>
            </a:pPr>
            <a:endParaRPr lang="en-US" dirty="0" smtClean="0"/>
          </a:p>
          <a:p>
            <a:pPr marL="273050" indent="177800" algn="l" rtl="0">
              <a:tabLst>
                <a:tab pos="355600" algn="l"/>
              </a:tabLst>
            </a:pPr>
            <a:r>
              <a:rPr lang="en-US" dirty="0" smtClean="0"/>
              <a:t>- The application routinely fetches many keys simultaneously.</a:t>
            </a:r>
          </a:p>
          <a:p>
            <a:pPr marL="273050" indent="177800" algn="l" rtl="0">
              <a:tabLst>
                <a:tab pos="355600" algn="l"/>
              </a:tabLst>
            </a:pPr>
            <a:endParaRPr lang="en-US" dirty="0" smtClean="0"/>
          </a:p>
          <a:p>
            <a:pPr marL="273050" indent="177800" algn="l" rtl="0">
              <a:tabLst>
                <a:tab pos="355600" algn="l"/>
              </a:tabLst>
            </a:pPr>
            <a:r>
              <a:rPr lang="en-US" dirty="0" smtClean="0"/>
              <a:t>- The entire data set fits in one or two </a:t>
            </a:r>
            <a:r>
              <a:rPr lang="en-US" dirty="0" err="1" smtClean="0"/>
              <a:t>memcached</a:t>
            </a:r>
            <a:r>
              <a:rPr lang="en-US" dirty="0" smtClean="0"/>
              <a:t> servers and.</a:t>
            </a:r>
          </a:p>
          <a:p>
            <a:pPr marL="273050" indent="177800" algn="l" rtl="0">
              <a:tabLst>
                <a:tab pos="355600" algn="l"/>
              </a:tabLst>
            </a:pPr>
            <a:endParaRPr lang="en-US" dirty="0" smtClean="0"/>
          </a:p>
          <a:p>
            <a:pPr marL="273050" indent="177800" algn="l" rtl="0">
              <a:tabLst>
                <a:tab pos="355600" algn="l"/>
              </a:tabLst>
            </a:pPr>
            <a:r>
              <a:rPr lang="en-US" dirty="0" smtClean="0"/>
              <a:t>- The request rate is much higher than what a single server can manage.</a:t>
            </a:r>
          </a:p>
          <a:p>
            <a:pPr marL="450850" indent="-450850" algn="l" rtl="0"/>
            <a:endParaRPr lang="en-US" dirty="0" smtClean="0"/>
          </a:p>
          <a:p>
            <a:pPr algn="l" rtl="0"/>
            <a:r>
              <a:rPr lang="en-US" dirty="0" smtClean="0"/>
              <a:t>  </a:t>
            </a:r>
          </a:p>
          <a:p>
            <a:pPr algn="l" rtl="0"/>
            <a:endParaRPr lang="en-US" dirty="0" smtClean="0"/>
          </a:p>
          <a:p>
            <a:pPr marL="450850" indent="-450850" algn="l" rtl="0"/>
            <a:endParaRPr lang="en-US" dirty="0" smtClean="0"/>
          </a:p>
          <a:p>
            <a:pPr indent="177800" algn="l" rtl="0"/>
            <a:endParaRPr lang="en-US" dirty="0" smtClean="0">
              <a:solidFill>
                <a:srgbClr val="C00000"/>
              </a:solidFill>
            </a:endParaRPr>
          </a:p>
          <a:p>
            <a:pPr indent="177800" algn="l" rtl="0">
              <a:buFont typeface="Arial" pitchFamily="34" charset="0"/>
              <a:buChar char="•"/>
            </a:pPr>
            <a:endParaRPr lang="en-US" b="1" dirty="0" smtClean="0"/>
          </a:p>
          <a:p>
            <a:pPr indent="177800" algn="l" rtl="0">
              <a:buFont typeface="Arial" pitchFamily="34" charset="0"/>
              <a:buChar char="•"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177800" algn="l" rtl="0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Replication of DATA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3200" b="1" dirty="0" smtClean="0"/>
          </a:p>
        </p:txBody>
      </p:sp>
      <p:sp>
        <p:nvSpPr>
          <p:cNvPr id="6" name="مستطيل 5"/>
          <p:cNvSpPr/>
          <p:nvPr/>
        </p:nvSpPr>
        <p:spPr>
          <a:xfrm>
            <a:off x="357158" y="1340768"/>
            <a:ext cx="8358246" cy="86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323528" y="1556792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C00000"/>
                </a:solidFill>
              </a:rPr>
              <a:t>By</a:t>
            </a:r>
            <a:r>
              <a:rPr lang="en-US" sz="2000" dirty="0" smtClean="0"/>
              <a:t> splitting web and </a:t>
            </a:r>
            <a:r>
              <a:rPr lang="en-US" sz="2000" dirty="0" err="1" smtClean="0"/>
              <a:t>memcached</a:t>
            </a:r>
            <a:r>
              <a:rPr lang="en-US" sz="2000" dirty="0" smtClean="0"/>
              <a:t> servers into multiple </a:t>
            </a:r>
            <a:r>
              <a:rPr lang="en-US" sz="2000" i="1" dirty="0" err="1" smtClean="0"/>
              <a:t>frontendclusters</a:t>
            </a:r>
            <a:r>
              <a:rPr lang="en-US" sz="2000" dirty="0" smtClean="0"/>
              <a:t>. </a:t>
            </a:r>
          </a:p>
          <a:p>
            <a:pPr algn="l" rtl="0"/>
            <a:endParaRPr lang="en-US" sz="2000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000" dirty="0" smtClean="0"/>
              <a:t> These clusters, along with a storage cluster that contain the databases, define a </a:t>
            </a:r>
            <a:r>
              <a:rPr lang="en-US" sz="2000" b="1" i="1" u="sng" dirty="0" smtClean="0">
                <a:solidFill>
                  <a:srgbClr val="C00000"/>
                </a:solidFill>
              </a:rPr>
              <a:t>region</a:t>
            </a:r>
            <a:r>
              <a:rPr lang="en-US" sz="2000" dirty="0" smtClean="0"/>
              <a:t>. </a:t>
            </a:r>
          </a:p>
          <a:p>
            <a:pPr algn="l" rtl="0"/>
            <a:endParaRPr lang="en-US" sz="2000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000" dirty="0" smtClean="0"/>
              <a:t> Replicate data to  all </a:t>
            </a:r>
            <a:r>
              <a:rPr lang="en-US" sz="2000" dirty="0" err="1" smtClean="0"/>
              <a:t>memcash</a:t>
            </a:r>
            <a:r>
              <a:rPr lang="en-US" sz="2000" dirty="0" smtClean="0"/>
              <a:t> so the clusters are sharing the set of </a:t>
            </a:r>
            <a:r>
              <a:rPr lang="en-US" sz="2000" dirty="0" err="1" smtClean="0"/>
              <a:t>memcash</a:t>
            </a:r>
            <a:r>
              <a:rPr lang="en-US" sz="2000" dirty="0" smtClean="0"/>
              <a:t> servers (</a:t>
            </a:r>
            <a:r>
              <a:rPr lang="en-US" sz="2000" b="1" dirty="0" smtClean="0">
                <a:solidFill>
                  <a:srgbClr val="C00000"/>
                </a:solidFill>
              </a:rPr>
              <a:t>Regional Pools</a:t>
            </a:r>
            <a:r>
              <a:rPr lang="en-US" sz="2000" dirty="0" smtClean="0"/>
              <a:t>).</a:t>
            </a:r>
          </a:p>
          <a:p>
            <a:pPr algn="l" rtl="0">
              <a:buFont typeface="Arial" pitchFamily="34" charset="0"/>
              <a:buChar char="•"/>
            </a:pPr>
            <a:endParaRPr lang="en-US" sz="2000" dirty="0" smtClean="0"/>
          </a:p>
          <a:p>
            <a:pPr algn="l" rtl="0"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8" name="صورة 7"/>
          <p:cNvPicPr/>
          <p:nvPr/>
        </p:nvPicPr>
        <p:blipFill>
          <a:blip r:embed="rId3" cstate="print"/>
          <a:srcRect l="52198" t="34228" r="12353" b="16107"/>
          <a:stretch>
            <a:fillRect/>
          </a:stretch>
        </p:blipFill>
        <p:spPr bwMode="auto">
          <a:xfrm>
            <a:off x="2627784" y="3861048"/>
            <a:ext cx="410445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177800" algn="l" rtl="0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Replication of DATA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3200" b="1" dirty="0" smtClean="0"/>
          </a:p>
        </p:txBody>
      </p:sp>
      <p:sp>
        <p:nvSpPr>
          <p:cNvPr id="6" name="مستطيل 5"/>
          <p:cNvSpPr/>
          <p:nvPr/>
        </p:nvSpPr>
        <p:spPr>
          <a:xfrm>
            <a:off x="357158" y="1340768"/>
            <a:ext cx="8358246" cy="86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323528" y="1556792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000" b="1" dirty="0" smtClean="0"/>
              <a:t> replication of data  Leads to:</a:t>
            </a:r>
          </a:p>
          <a:p>
            <a:pPr algn="l" rtl="0">
              <a:buFont typeface="Arial" pitchFamily="34" charset="0"/>
              <a:buChar char="•"/>
            </a:pPr>
            <a:endParaRPr lang="en-US" sz="2000" dirty="0" smtClean="0"/>
          </a:p>
          <a:p>
            <a:pPr algn="l" rtl="0"/>
            <a:r>
              <a:rPr lang="en-US" sz="2000" dirty="0" smtClean="0"/>
              <a:t>	- More independent failure domains.</a:t>
            </a:r>
          </a:p>
          <a:p>
            <a:pPr algn="l" rtl="0"/>
            <a:r>
              <a:rPr lang="en-US" sz="2000" dirty="0" smtClean="0"/>
              <a:t>	- Tractable network configuration.</a:t>
            </a:r>
          </a:p>
          <a:p>
            <a:pPr algn="l" rtl="0"/>
            <a:r>
              <a:rPr lang="en-US" sz="2000" dirty="0" smtClean="0"/>
              <a:t>	- Reduction of </a:t>
            </a:r>
            <a:r>
              <a:rPr lang="en-US" sz="2000" dirty="0" err="1" smtClean="0"/>
              <a:t>incast</a:t>
            </a:r>
            <a:r>
              <a:rPr lang="en-US" sz="2000" dirty="0" smtClean="0"/>
              <a:t> congestion.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177800" algn="l" rtl="0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Replication of DATA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3200" b="1" dirty="0" smtClean="0"/>
          </a:p>
        </p:txBody>
      </p:sp>
      <p:sp>
        <p:nvSpPr>
          <p:cNvPr id="6" name="مستطيل 5"/>
          <p:cNvSpPr/>
          <p:nvPr/>
        </p:nvSpPr>
        <p:spPr>
          <a:xfrm>
            <a:off x="357158" y="1340768"/>
            <a:ext cx="8358246" cy="86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323528" y="1556792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algn="l" rtl="0"/>
            <a:endParaRPr lang="en-US" sz="2000" dirty="0" smtClean="0"/>
          </a:p>
        </p:txBody>
      </p:sp>
      <p:pic>
        <p:nvPicPr>
          <p:cNvPr id="8" name="صورة 7"/>
          <p:cNvPicPr/>
          <p:nvPr/>
        </p:nvPicPr>
        <p:blipFill>
          <a:blip r:embed="rId3" cstate="print"/>
          <a:srcRect l="51822" t="15772" r="16304" b="47987"/>
          <a:stretch>
            <a:fillRect/>
          </a:stretch>
        </p:blipFill>
        <p:spPr bwMode="auto">
          <a:xfrm>
            <a:off x="1979712" y="2420888"/>
            <a:ext cx="4680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467544" y="1700808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Mcsqueal</a:t>
            </a:r>
            <a:r>
              <a:rPr lang="en-US" dirty="0" smtClean="0"/>
              <a:t>: invalidation daemons on every database.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pPr indent="177800" algn="l" rtl="0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Multiple clusters , Multiple regions.</a:t>
            </a: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ar-SA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3200" b="1" dirty="0" smtClean="0"/>
          </a:p>
        </p:txBody>
      </p:sp>
      <p:sp>
        <p:nvSpPr>
          <p:cNvPr id="6" name="مستطيل 5"/>
          <p:cNvSpPr/>
          <p:nvPr/>
        </p:nvSpPr>
        <p:spPr>
          <a:xfrm>
            <a:off x="357158" y="1340768"/>
            <a:ext cx="8358246" cy="86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323528" y="1556792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algn="l" rtl="0"/>
            <a:endParaRPr lang="en-US" sz="2000" dirty="0" smtClean="0"/>
          </a:p>
        </p:txBody>
      </p:sp>
      <p:pic>
        <p:nvPicPr>
          <p:cNvPr id="11" name="صورة 10"/>
          <p:cNvPicPr/>
          <p:nvPr/>
        </p:nvPicPr>
        <p:blipFill>
          <a:blip r:embed="rId3" cstate="print"/>
          <a:srcRect l="52198" t="34228" r="12353" b="16107"/>
          <a:stretch>
            <a:fillRect/>
          </a:stretch>
        </p:blipFill>
        <p:spPr bwMode="auto">
          <a:xfrm>
            <a:off x="2339752" y="2708920"/>
            <a:ext cx="4032448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710680"/>
            <a:ext cx="86524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525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NimbusRomNo9L-ReguItal"/>
                <a:ea typeface="Calibri" pitchFamily="34" charset="0"/>
                <a:cs typeface="Arial" pitchFamily="34" charset="0"/>
              </a:rPr>
              <a:t> remote marker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NimbusSanL-Bold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72425"/>
                </a:solidFill>
                <a:effectLst/>
                <a:latin typeface="Calibri" pitchFamily="34" charset="0"/>
                <a:ea typeface="Calibri" pitchFamily="34" charset="0"/>
                <a:cs typeface="NimbusSanL-Bold"/>
              </a:rPr>
              <a:t>is used to: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72425"/>
                </a:solidFill>
                <a:effectLst/>
                <a:latin typeface="Calibri" pitchFamily="34" charset="0"/>
                <a:ea typeface="Calibri" pitchFamily="34" charset="0"/>
                <a:cs typeface="NimbusRomNo9L-Regu"/>
              </a:rPr>
              <a:t>indicates that data in the local replica database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72425"/>
                </a:solidFill>
                <a:effectLst/>
                <a:latin typeface="Calibri" pitchFamily="34" charset="0"/>
                <a:ea typeface="Calibri" pitchFamily="34" charset="0"/>
                <a:cs typeface="NimbusRomNo9L-Regu"/>
              </a:rPr>
              <a:t>are potentially stale and the query should be redirected </a:t>
            </a:r>
            <a:r>
              <a:rPr lang="en-US" sz="2000" dirty="0" smtClean="0">
                <a:solidFill>
                  <a:srgbClr val="272425"/>
                </a:solidFill>
                <a:latin typeface="Calibri" pitchFamily="34" charset="0"/>
                <a:ea typeface="Calibri" pitchFamily="34" charset="0"/>
                <a:cs typeface="NimbusRomNo9L-Regu"/>
              </a:rPr>
              <a:t>to the master region.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RESULTS </a:t>
            </a:r>
            <a:endParaRPr lang="ar-SA" sz="32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 </a:t>
            </a:r>
            <a:r>
              <a:rPr lang="en-US" sz="2000" dirty="0" err="1" smtClean="0"/>
              <a:t>memcache</a:t>
            </a:r>
            <a:r>
              <a:rPr lang="en-US" sz="2000" dirty="0" smtClean="0"/>
              <a:t> was the best choice given limited engineering resources and time.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Separating cache and persistent storage systems allows us to independently scale them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 Features that improve monitoring, debugging and operational efficiency are as important as performance.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The system must support gradual rollout and rollback of new features even if it leads to temporary heterogeneity of feature sets.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Simplicity is vital.</a:t>
            </a:r>
            <a:endParaRPr lang="en-US" sz="2000" dirty="0"/>
          </a:p>
        </p:txBody>
      </p:sp>
      <p:sp>
        <p:nvSpPr>
          <p:cNvPr id="10" name="مستطيل 9"/>
          <p:cNvSpPr/>
          <p:nvPr/>
        </p:nvSpPr>
        <p:spPr>
          <a:xfrm>
            <a:off x="357158" y="1340768"/>
            <a:ext cx="8358246" cy="86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11" name="رابط مستقيم 10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RELATED WORKS</a:t>
            </a:r>
            <a:endParaRPr lang="ar-SA" sz="32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 algn="l" rtl="0"/>
            <a:r>
              <a:rPr lang="en-US" sz="2000" b="1" dirty="0" smtClean="0"/>
              <a:t>Several other large websites have recognized the utility of key-value stores:</a:t>
            </a:r>
          </a:p>
          <a:p>
            <a:pPr algn="l" rtl="0">
              <a:buNone/>
            </a:pP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C00000"/>
                </a:solidFill>
              </a:rPr>
              <a:t>- Amazon.com: </a:t>
            </a:r>
            <a:r>
              <a:rPr lang="en-US" sz="1800" dirty="0" smtClean="0"/>
              <a:t>their system is optimized for a write heavy workload,</a:t>
            </a:r>
          </a:p>
          <a:p>
            <a:pPr indent="12700" algn="l" rtl="0">
              <a:buNone/>
            </a:pPr>
            <a:r>
              <a:rPr lang="en-US" sz="1800" dirty="0" err="1" smtClean="0"/>
              <a:t>Facebook</a:t>
            </a:r>
            <a:r>
              <a:rPr lang="en-US" sz="1800" dirty="0" smtClean="0"/>
              <a:t> targets a workload dominated by reads.</a:t>
            </a:r>
          </a:p>
          <a:p>
            <a:pPr algn="l" rtl="0">
              <a:buNone/>
            </a:pPr>
            <a:r>
              <a:rPr lang="en-US" sz="1800" dirty="0" smtClean="0"/>
              <a:t>	</a:t>
            </a:r>
          </a:p>
          <a:p>
            <a:pPr algn="l" rtl="0">
              <a:buNone/>
            </a:pPr>
            <a:r>
              <a:rPr lang="en-US" sz="1800" dirty="0" smtClean="0"/>
              <a:t>	- </a:t>
            </a:r>
            <a:r>
              <a:rPr lang="en-US" sz="1800" b="1" dirty="0" smtClean="0">
                <a:solidFill>
                  <a:srgbClr val="C00000"/>
                </a:solidFill>
              </a:rPr>
              <a:t>Twitter: </a:t>
            </a:r>
            <a:r>
              <a:rPr lang="en-US" sz="1800" dirty="0" smtClean="0"/>
              <a:t>has also independently developed a </a:t>
            </a:r>
            <a:r>
              <a:rPr lang="en-US" sz="1800" dirty="0" err="1" smtClean="0"/>
              <a:t>memcache</a:t>
            </a:r>
            <a:r>
              <a:rPr lang="en-US" sz="1800" dirty="0" smtClean="0"/>
              <a:t> proxy similar to </a:t>
            </a:r>
            <a:r>
              <a:rPr lang="en-US" sz="1800" dirty="0" err="1" smtClean="0"/>
              <a:t>mcrouter</a:t>
            </a:r>
            <a:r>
              <a:rPr lang="en-US" sz="1800" dirty="0" smtClean="0"/>
              <a:t>.</a:t>
            </a:r>
          </a:p>
          <a:p>
            <a:pPr algn="l" rtl="0">
              <a:buNone/>
            </a:pPr>
            <a:endParaRPr lang="en-US" sz="1800" dirty="0" smtClean="0"/>
          </a:p>
          <a:p>
            <a:pPr algn="l" rtl="0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	- </a:t>
            </a:r>
            <a:r>
              <a:rPr lang="en-US" sz="1800" b="1" dirty="0" err="1" smtClean="0">
                <a:solidFill>
                  <a:srgbClr val="C00000"/>
                </a:solidFill>
              </a:rPr>
              <a:t>Ghandeharizadeh</a:t>
            </a:r>
            <a:r>
              <a:rPr lang="en-US" sz="1800" b="1" dirty="0" smtClean="0">
                <a:solidFill>
                  <a:srgbClr val="C00000"/>
                </a:solidFill>
              </a:rPr>
              <a:t> and Yap</a:t>
            </a:r>
            <a:r>
              <a:rPr lang="en-US" sz="1800" dirty="0" smtClean="0"/>
              <a:t> :presents an algorithm that addresses the stale set problem based on time-stamps rather than explicit version numbers.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indent="12700" algn="l" rtl="0"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1340768"/>
            <a:ext cx="8358246" cy="86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OUTLINE</a:t>
            </a:r>
            <a:endParaRPr lang="ar-SA" sz="3200" b="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000" b="1" dirty="0" smtClean="0"/>
              <a:t>Problem definition. </a:t>
            </a:r>
          </a:p>
          <a:p>
            <a:pPr algn="l" rtl="0"/>
            <a:r>
              <a:rPr lang="en-US" sz="2000" b="1" dirty="0" smtClean="0"/>
              <a:t>Solution.</a:t>
            </a:r>
            <a:endParaRPr lang="en" sz="2000" b="1" dirty="0" smtClean="0"/>
          </a:p>
          <a:p>
            <a:pPr algn="l" rtl="0"/>
            <a:r>
              <a:rPr lang="en" sz="2000" b="1" dirty="0" smtClean="0"/>
              <a:t>Methodology.</a:t>
            </a:r>
          </a:p>
          <a:p>
            <a:pPr algn="l" rtl="0"/>
            <a:r>
              <a:rPr lang="en-US" sz="2000" b="1" dirty="0" smtClean="0"/>
              <a:t>Results.</a:t>
            </a:r>
          </a:p>
          <a:p>
            <a:pPr algn="l" rtl="0"/>
            <a:r>
              <a:rPr lang="en-US" sz="2000" b="1" dirty="0" smtClean="0"/>
              <a:t>Related </a:t>
            </a:r>
            <a:r>
              <a:rPr lang="en-US" sz="2000" b="1" dirty="0" smtClean="0"/>
              <a:t>works.</a:t>
            </a:r>
            <a:endParaRPr lang="en-US" sz="2000" b="1" dirty="0" smtClean="0"/>
          </a:p>
          <a:p>
            <a:pPr algn="l" rtl="0"/>
            <a:r>
              <a:rPr lang="en-US" sz="2000" b="1" dirty="0" smtClean="0"/>
              <a:t>Conclusion.</a:t>
            </a:r>
            <a:endParaRPr lang="ar-SA" sz="2000" b="1" dirty="0"/>
          </a:p>
        </p:txBody>
      </p:sp>
      <p:sp>
        <p:nvSpPr>
          <p:cNvPr id="4" name="مستطيل 3"/>
          <p:cNvSpPr/>
          <p:nvPr/>
        </p:nvSpPr>
        <p:spPr>
          <a:xfrm>
            <a:off x="357158" y="1428736"/>
            <a:ext cx="8358246" cy="14287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5" name="رابط مستقيم 4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ar-SA" sz="3200" b="1" dirty="0" smtClean="0"/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CONCLUSION</a:t>
            </a:r>
            <a:endParaRPr lang="ar-SA" sz="32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The paper describe the evolution of </a:t>
            </a:r>
            <a:r>
              <a:rPr lang="en-US" sz="2000" dirty="0" err="1" smtClean="0"/>
              <a:t>Facebook’s</a:t>
            </a:r>
            <a:r>
              <a:rPr lang="en-US" sz="2000" dirty="0" smtClean="0"/>
              <a:t>  </a:t>
            </a:r>
            <a:r>
              <a:rPr lang="en-US" sz="2000" dirty="0" err="1" smtClean="0"/>
              <a:t>memcached</a:t>
            </a:r>
            <a:r>
              <a:rPr lang="en-US" sz="2000" dirty="0" smtClean="0"/>
              <a:t> based architecture. 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Identify enhancements to </a:t>
            </a:r>
            <a:r>
              <a:rPr lang="en-US" sz="2000" dirty="0" err="1" smtClean="0"/>
              <a:t>memcached</a:t>
            </a:r>
            <a:r>
              <a:rPr lang="en-US" sz="2000" dirty="0" smtClean="0"/>
              <a:t> that improve performance and increase memory efficiency.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Highlight mechanisms that improve the ability to operate the system at scale. 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Characterize the production workloads imposed on the system.</a:t>
            </a:r>
          </a:p>
          <a:p>
            <a:pPr marL="355600" indent="0" algn="l" rtl="0">
              <a:buNone/>
            </a:pPr>
            <a:endParaRPr lang="en-US" sz="2000" dirty="0"/>
          </a:p>
        </p:txBody>
      </p:sp>
      <p:sp>
        <p:nvSpPr>
          <p:cNvPr id="6" name="مستطيل 5"/>
          <p:cNvSpPr/>
          <p:nvPr/>
        </p:nvSpPr>
        <p:spPr>
          <a:xfrm>
            <a:off x="357158" y="1340768"/>
            <a:ext cx="8358246" cy="86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14314" y="2673355"/>
            <a:ext cx="8715404" cy="2184405"/>
          </a:xfrm>
        </p:spPr>
        <p:txBody>
          <a:bodyPr>
            <a:noAutofit/>
          </a:bodyPr>
          <a:lstStyle/>
          <a:p>
            <a:pPr rtl="0"/>
            <a:r>
              <a:rPr lang="en-US" sz="4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Adobe Arabic" pitchFamily="18" charset="-78"/>
              </a:rPr>
              <a:t>Thank you</a:t>
            </a:r>
            <a:endParaRPr lang="ar-SA" sz="4800" dirty="0">
              <a:solidFill>
                <a:srgbClr val="002060"/>
              </a:solidFill>
              <a:latin typeface="Batang" pitchFamily="18" charset="-127"/>
              <a:ea typeface="Batang" pitchFamily="18" charset="-127"/>
              <a:cs typeface="Adobe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7158" y="4143380"/>
            <a:ext cx="8358246" cy="14287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Social Network’s Infrastructure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ar-SA" sz="3200" b="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b="1" dirty="0" smtClean="0"/>
              <a:t>Social network’s infrastructure needs to :</a:t>
            </a:r>
          </a:p>
          <a:p>
            <a:pPr algn="l" rtl="0">
              <a:buFontTx/>
              <a:buChar char="-"/>
            </a:pPr>
            <a:r>
              <a:rPr lang="en-US" sz="2000" dirty="0" smtClean="0"/>
              <a:t>Allow near </a:t>
            </a:r>
            <a:r>
              <a:rPr lang="en-US" sz="2000" dirty="0" err="1" smtClean="0"/>
              <a:t>realtime</a:t>
            </a:r>
            <a:r>
              <a:rPr lang="en-US" sz="2000" dirty="0" smtClean="0"/>
              <a:t> communication.</a:t>
            </a:r>
          </a:p>
          <a:p>
            <a:pPr algn="l" rtl="0">
              <a:buFontTx/>
              <a:buChar char="-"/>
            </a:pPr>
            <a:endParaRPr lang="en-US" sz="2000" dirty="0" smtClean="0"/>
          </a:p>
          <a:p>
            <a:pPr algn="l" rtl="0">
              <a:buFontTx/>
              <a:buChar char="-"/>
            </a:pPr>
            <a:r>
              <a:rPr lang="en-US" sz="2000" dirty="0" smtClean="0"/>
              <a:t>Aggregate content on-the-fly from multiple sources.</a:t>
            </a:r>
          </a:p>
          <a:p>
            <a:pPr algn="l" rtl="0">
              <a:buFontTx/>
              <a:buChar char="-"/>
            </a:pPr>
            <a:endParaRPr lang="en-US" sz="2000" dirty="0" smtClean="0"/>
          </a:p>
          <a:p>
            <a:pPr algn="l" rtl="0">
              <a:buFontTx/>
              <a:buChar char="-"/>
            </a:pPr>
            <a:r>
              <a:rPr lang="en-US" sz="2000" dirty="0" smtClean="0"/>
              <a:t>Be able to access and update very popular shared content.</a:t>
            </a:r>
          </a:p>
          <a:p>
            <a:pPr algn="l" rtl="0">
              <a:buFontTx/>
              <a:buChar char="-"/>
            </a:pPr>
            <a:endParaRPr lang="en-US" sz="2000" dirty="0" smtClean="0"/>
          </a:p>
          <a:p>
            <a:pPr algn="l" rtl="0">
              <a:buFontTx/>
              <a:buChar char="-"/>
            </a:pPr>
            <a:r>
              <a:rPr lang="en-US" sz="2000" dirty="0" smtClean="0"/>
              <a:t>Scale to process millions of user requests per second.</a:t>
            </a:r>
            <a:endParaRPr lang="en-US" dirty="0" smtClean="0"/>
          </a:p>
          <a:p>
            <a:pPr algn="l" rtl="0">
              <a:buFontTx/>
              <a:buChar char="-"/>
            </a:pPr>
            <a:endParaRPr lang="en-US" sz="1800" dirty="0" smtClean="0"/>
          </a:p>
          <a:p>
            <a:pPr algn="l" rtl="0"/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357158" y="1340768"/>
            <a:ext cx="8358246" cy="86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Memcached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ar-SA" sz="3200" b="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Simple, </a:t>
            </a:r>
            <a:r>
              <a:rPr lang="en-US" sz="2400" dirty="0" err="1" smtClean="0"/>
              <a:t>inmemory</a:t>
            </a:r>
            <a:r>
              <a:rPr lang="en-US" sz="2400" dirty="0" smtClean="0"/>
              <a:t> caching solution.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/>
            <a:r>
              <a:rPr lang="en-US" sz="2400" dirty="0" smtClean="0"/>
              <a:t>An open-source implementation of an in-memory hash table—as it provides low latency access to a shared storage pool at low cost.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It is an in-memory hash table running on a single server.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57158" y="1340768"/>
            <a:ext cx="8358246" cy="86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PROBLEM DEFINITION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ar-SA" sz="3200" b="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sz="2000" dirty="0" smtClean="0"/>
              <a:t>Users consume an order of magnitude more content than they create.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Read operations fetch data from a variety of sources such as </a:t>
            </a:r>
            <a:r>
              <a:rPr lang="en-US" sz="2000" dirty="0" err="1" smtClean="0"/>
              <a:t>mysql</a:t>
            </a:r>
            <a:r>
              <a:rPr lang="en-US" sz="2000" dirty="0" smtClean="0"/>
              <a:t> databases, HDFS installations, and backend services. 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This heterogeneity between these sources requires a flexible caching strategy able to store data from disparate sources.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A single user web request can often result in hundreds of individual </a:t>
            </a:r>
            <a:r>
              <a:rPr lang="en-US" sz="2000" dirty="0" err="1" smtClean="0"/>
              <a:t>memcache</a:t>
            </a:r>
            <a:r>
              <a:rPr lang="en-US" sz="2000" dirty="0" smtClean="0"/>
              <a:t>( get) requests.</a:t>
            </a:r>
          </a:p>
          <a:p>
            <a:pPr algn="l" rtl="0"/>
            <a:endParaRPr lang="en-US" sz="2000" dirty="0" smtClean="0"/>
          </a:p>
          <a:p>
            <a:pPr lvl="0" algn="l" rtl="0"/>
            <a:r>
              <a:rPr lang="en-US" sz="2000" dirty="0" smtClean="0"/>
              <a:t>Single cluster of servers causes:</a:t>
            </a:r>
          </a:p>
          <a:p>
            <a:pPr lvl="0" algn="l" rtl="0">
              <a:buNone/>
            </a:pPr>
            <a:r>
              <a:rPr lang="en-US" sz="2000" dirty="0" smtClean="0"/>
              <a:t>			- </a:t>
            </a:r>
            <a:r>
              <a:rPr lang="en-US" sz="2000" dirty="0" err="1" smtClean="0"/>
              <a:t>Readheavy</a:t>
            </a:r>
            <a:r>
              <a:rPr lang="en-US" sz="2000" dirty="0" smtClean="0"/>
              <a:t> workload </a:t>
            </a:r>
          </a:p>
          <a:p>
            <a:pPr lvl="0" algn="l" rtl="0">
              <a:buNone/>
            </a:pPr>
            <a:r>
              <a:rPr lang="en-US" sz="2000" dirty="0" smtClean="0"/>
              <a:t>			- wide fan-out </a:t>
            </a:r>
          </a:p>
          <a:p>
            <a:pPr algn="l" rtl="0"/>
            <a:endParaRPr lang="en-US" sz="2000" dirty="0" smtClean="0"/>
          </a:p>
          <a:p>
            <a:pPr algn="l" rtl="0">
              <a:buFontTx/>
              <a:buChar char="-"/>
            </a:pPr>
            <a:endParaRPr lang="en-US" dirty="0" smtClean="0"/>
          </a:p>
          <a:p>
            <a:pPr algn="l" rtl="0">
              <a:buFontTx/>
              <a:buChar char="-"/>
            </a:pPr>
            <a:endParaRPr lang="en-US" sz="1800" dirty="0" smtClean="0"/>
          </a:p>
          <a:p>
            <a:pPr algn="l" rtl="0"/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357158" y="1340768"/>
            <a:ext cx="8358246" cy="86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SOLUTION</a:t>
            </a:r>
            <a:endParaRPr lang="ar-SA" sz="3200" b="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/>
          </a:bodyPr>
          <a:lstStyle/>
          <a:p>
            <a:pPr algn="l" rtl="0"/>
            <a:r>
              <a:rPr lang="en-US" sz="1800" dirty="0" smtClean="0"/>
              <a:t>Improved the open source version of </a:t>
            </a:r>
            <a:r>
              <a:rPr lang="en-US" sz="1800" dirty="0" err="1" smtClean="0"/>
              <a:t>memcached</a:t>
            </a:r>
            <a:r>
              <a:rPr lang="en-US" sz="1800" dirty="0" smtClean="0"/>
              <a:t> and used it as a building block to construct a distributed key-value store </a:t>
            </a:r>
          </a:p>
          <a:p>
            <a:pPr algn="l" rtl="0">
              <a:buNone/>
            </a:pPr>
            <a:endParaRPr lang="en-US" sz="1800" dirty="0" smtClean="0"/>
          </a:p>
          <a:p>
            <a:pPr algn="l" rtl="0"/>
            <a:r>
              <a:rPr lang="en-US" sz="1800" dirty="0" smtClean="0"/>
              <a:t>Provide hundreds of </a:t>
            </a:r>
            <a:r>
              <a:rPr lang="en-US" sz="1800" dirty="0" err="1" smtClean="0"/>
              <a:t>memcached</a:t>
            </a:r>
            <a:r>
              <a:rPr lang="en-US" sz="1800" dirty="0" smtClean="0"/>
              <a:t> servers in a cluster to reduce load on databases and other services by lighten the read load .</a:t>
            </a:r>
          </a:p>
          <a:p>
            <a:pPr algn="l" rtl="0">
              <a:buNone/>
            </a:pPr>
            <a:endParaRPr lang="en-US" sz="1800" dirty="0" smtClean="0"/>
          </a:p>
          <a:p>
            <a:pPr algn="l" rtl="0"/>
            <a:r>
              <a:rPr lang="en-US" sz="1800" dirty="0" smtClean="0"/>
              <a:t>Scaling from a single cluster of servers to multiple geographically distributed clusters.</a:t>
            </a:r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Focus on reducing either the latency of fetching cached data or the load imposed due to a cache miss.</a:t>
            </a:r>
            <a:endParaRPr lang="en-US" sz="1800" dirty="0"/>
          </a:p>
        </p:txBody>
      </p:sp>
      <p:sp>
        <p:nvSpPr>
          <p:cNvPr id="6" name="مستطيل 5"/>
          <p:cNvSpPr/>
          <p:nvPr/>
        </p:nvSpPr>
        <p:spPr>
          <a:xfrm>
            <a:off x="357158" y="1340768"/>
            <a:ext cx="8358246" cy="86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METHODOLOGY</a:t>
            </a:r>
            <a:endParaRPr lang="ar-SA" sz="3200" b="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 lvl="0" algn="l" rtl="0"/>
            <a:r>
              <a:rPr lang="en-US" sz="2000" dirty="0" smtClean="0"/>
              <a:t>Started with provides a single machine in-memory hash table.</a:t>
            </a:r>
          </a:p>
          <a:p>
            <a:pPr lvl="0" algn="l" rtl="0"/>
            <a:endParaRPr lang="en-US" sz="2000" dirty="0" smtClean="0"/>
          </a:p>
          <a:p>
            <a:pPr lvl="0" algn="l" rtl="0"/>
            <a:r>
              <a:rPr lang="en-US" sz="2000" dirty="0" err="1" smtClean="0"/>
              <a:t>Memcached</a:t>
            </a:r>
            <a:r>
              <a:rPr lang="en-US" sz="2000" dirty="0" smtClean="0"/>
              <a:t> provides a simple set of operations (</a:t>
            </a:r>
            <a:r>
              <a:rPr lang="en-US" sz="2000" dirty="0" err="1" smtClean="0"/>
              <a:t>set,get</a:t>
            </a:r>
            <a:r>
              <a:rPr lang="en-US" sz="2000" dirty="0" smtClean="0"/>
              <a:t>, and delete)</a:t>
            </a:r>
          </a:p>
          <a:p>
            <a:pPr lvl="0" algn="l" rtl="0"/>
            <a:endParaRPr lang="en-US" sz="2400" dirty="0" smtClean="0"/>
          </a:p>
          <a:p>
            <a:pPr algn="l">
              <a:buNone/>
            </a:pPr>
            <a:endParaRPr lang="en-US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357158" y="1340768"/>
            <a:ext cx="8358246" cy="86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12" name="رابط مستقيم 11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/>
          <p:cNvPicPr/>
          <p:nvPr/>
        </p:nvPicPr>
        <p:blipFill>
          <a:blip r:embed="rId3" cstate="print"/>
          <a:srcRect l="19608" t="22819" r="26460" b="35687"/>
          <a:stretch>
            <a:fillRect/>
          </a:stretch>
        </p:blipFill>
        <p:spPr bwMode="auto">
          <a:xfrm>
            <a:off x="2195736" y="3284984"/>
            <a:ext cx="5256584" cy="245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مستدير الزوايا 13"/>
          <p:cNvSpPr/>
          <p:nvPr/>
        </p:nvSpPr>
        <p:spPr>
          <a:xfrm>
            <a:off x="827584" y="3645024"/>
            <a:ext cx="136815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Read</a:t>
            </a:r>
            <a:endParaRPr lang="ar-SA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092280" y="3645024"/>
            <a:ext cx="136815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Write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METHODOLOGY</a:t>
            </a:r>
            <a:endParaRPr lang="ar-SA" sz="3200" b="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1340768"/>
            <a:ext cx="8358246" cy="86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323528" y="2204864"/>
            <a:ext cx="8229600" cy="27363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indent="177800" algn="l" rt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+mj-cs"/>
              </a:rPr>
              <a:t>Scaling to thousands of servers within a cluster needs to:</a:t>
            </a:r>
          </a:p>
          <a:p>
            <a:pPr indent="177800" algn="l" rtl="0">
              <a:buFont typeface="Arial" pitchFamily="34" charset="0"/>
              <a:buChar char="•"/>
            </a:pP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  <a:cs typeface="+mj-cs"/>
            </a:endParaRPr>
          </a:p>
          <a:p>
            <a:pPr indent="177800" algn="l" rtl="0">
              <a:buFont typeface="Arial" pitchFamily="34" charset="0"/>
              <a:buChar char="•"/>
            </a:pPr>
            <a:r>
              <a:rPr lang="en-US" b="1" dirty="0" smtClean="0"/>
              <a:t>Reducing Latency and Load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177800" algn="l" rtl="0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Reducing Latency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3200" b="1" dirty="0" smtClean="0"/>
          </a:p>
        </p:txBody>
      </p:sp>
      <p:sp>
        <p:nvSpPr>
          <p:cNvPr id="6" name="مستطيل 5"/>
          <p:cNvSpPr/>
          <p:nvPr/>
        </p:nvSpPr>
        <p:spPr>
          <a:xfrm>
            <a:off x="357158" y="1340768"/>
            <a:ext cx="8358246" cy="86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2749589" y="3392475"/>
            <a:ext cx="6215082" cy="1588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323528" y="1700808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000" b="1" dirty="0" smtClean="0"/>
              <a:t> By focusing on the </a:t>
            </a:r>
            <a:r>
              <a:rPr lang="en-US" sz="2000" b="1" dirty="0" err="1" smtClean="0"/>
              <a:t>memcache</a:t>
            </a:r>
            <a:r>
              <a:rPr lang="en-US" sz="2000" b="1" dirty="0" smtClean="0"/>
              <a:t> client.</a:t>
            </a:r>
          </a:p>
          <a:p>
            <a:pPr indent="177800" algn="l" rtl="0"/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  <a:cs typeface="+mj-cs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000" b="1" dirty="0" smtClean="0"/>
              <a:t> Client logic is provided as two components: </a:t>
            </a:r>
          </a:p>
          <a:p>
            <a:pPr marL="1077913" indent="-177800" algn="l" rtl="0"/>
            <a:r>
              <a:rPr lang="en-US" sz="2000" b="1" dirty="0" smtClean="0"/>
              <a:t>	- </a:t>
            </a:r>
            <a:r>
              <a:rPr lang="en-US" dirty="0" smtClean="0"/>
              <a:t> A library that can be embedded into applications or as a standalone proxy named </a:t>
            </a:r>
            <a:r>
              <a:rPr lang="en-US" dirty="0" err="1" smtClean="0"/>
              <a:t>mcrouter</a:t>
            </a:r>
            <a:r>
              <a:rPr lang="en-US" dirty="0" smtClean="0"/>
              <a:t>.</a:t>
            </a:r>
          </a:p>
          <a:p>
            <a:pPr marL="1077913" indent="-177800" algn="l" rtl="0"/>
            <a:endParaRPr lang="en-US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000" b="1" dirty="0" smtClean="0"/>
              <a:t> Clients are using  </a:t>
            </a:r>
            <a:r>
              <a:rPr lang="en-US" sz="2000" b="1" dirty="0" smtClean="0">
                <a:solidFill>
                  <a:srgbClr val="C00000"/>
                </a:solidFill>
              </a:rPr>
              <a:t>UDP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solidFill>
                  <a:srgbClr val="C00000"/>
                </a:solidFill>
              </a:rPr>
              <a:t>TCP</a:t>
            </a:r>
            <a:r>
              <a:rPr lang="en-US" sz="2000" b="1" dirty="0" smtClean="0"/>
              <a:t> to communicate with </a:t>
            </a:r>
            <a:r>
              <a:rPr lang="en-US" sz="2000" b="1" dirty="0" err="1" smtClean="0"/>
              <a:t>memcached</a:t>
            </a:r>
            <a:r>
              <a:rPr lang="en-US" sz="2000" b="1" dirty="0" smtClean="0"/>
              <a:t> servers.</a:t>
            </a:r>
          </a:p>
          <a:p>
            <a:pPr algn="l" rtl="0">
              <a:buFont typeface="Arial" pitchFamily="34" charset="0"/>
              <a:buChar char="•"/>
            </a:pPr>
            <a:endParaRPr lang="en-US" sz="2000" b="1" dirty="0" smtClean="0"/>
          </a:p>
          <a:p>
            <a:pPr marL="450850" indent="-177800" algn="l" rtl="0">
              <a:tabLst>
                <a:tab pos="450850" algn="l"/>
              </a:tabLst>
            </a:pPr>
            <a:r>
              <a:rPr lang="en-US" sz="2000" dirty="0" smtClean="0"/>
              <a:t>- To reduce latency and overhead clients perform (get) requests  over </a:t>
            </a:r>
            <a:r>
              <a:rPr lang="en-US" sz="2000" dirty="0" smtClean="0">
                <a:solidFill>
                  <a:srgbClr val="C00000"/>
                </a:solidFill>
              </a:rPr>
              <a:t>UDP</a:t>
            </a:r>
            <a:r>
              <a:rPr lang="en-US" sz="2000" dirty="0" smtClean="0"/>
              <a:t>,  Since </a:t>
            </a:r>
            <a:r>
              <a:rPr lang="en-US" sz="2000" dirty="0" smtClean="0">
                <a:solidFill>
                  <a:srgbClr val="C00000"/>
                </a:solidFill>
              </a:rPr>
              <a:t>UDP</a:t>
            </a:r>
            <a:r>
              <a:rPr lang="en-US" sz="2000" dirty="0" smtClean="0"/>
              <a:t> is connectionless.</a:t>
            </a:r>
          </a:p>
          <a:p>
            <a:pPr algn="l" rtl="0"/>
            <a:r>
              <a:rPr lang="en-US" sz="2000" dirty="0" smtClean="0"/>
              <a:t> </a:t>
            </a:r>
          </a:p>
          <a:p>
            <a:pPr marL="355600" indent="-82550" algn="l" rtl="0"/>
            <a:r>
              <a:rPr lang="en-US" sz="2000" dirty="0" smtClean="0"/>
              <a:t>- For reliability, clients perform set and delete operations over </a:t>
            </a:r>
            <a:r>
              <a:rPr lang="en-US" sz="2000" dirty="0" smtClean="0">
                <a:solidFill>
                  <a:srgbClr val="C00000"/>
                </a:solidFill>
              </a:rPr>
              <a:t>TCP</a:t>
            </a:r>
            <a:r>
              <a:rPr lang="en-US" sz="2000" dirty="0" smtClean="0"/>
              <a:t> through an instance of </a:t>
            </a:r>
            <a:r>
              <a:rPr lang="en-US" sz="2000" dirty="0" err="1" smtClean="0"/>
              <a:t>mcrouter</a:t>
            </a:r>
            <a:r>
              <a:rPr lang="en-US" sz="2000" dirty="0" smtClean="0"/>
              <a:t> running on the same machine as the web server</a:t>
            </a:r>
          </a:p>
          <a:p>
            <a:pPr algn="l" rtl="0"/>
            <a:r>
              <a:rPr lang="ar-SA" sz="2000" dirty="0" smtClean="0"/>
              <a:t> </a:t>
            </a:r>
            <a:endParaRPr lang="en-US" sz="2000" dirty="0" smtClean="0"/>
          </a:p>
          <a:p>
            <a:pPr algn="l" rtl="0">
              <a:buFont typeface="Arial" pitchFamily="34" charset="0"/>
              <a:buChar char="•"/>
            </a:pPr>
            <a:endParaRPr lang="en-US" sz="2000" b="1" dirty="0" smtClean="0"/>
          </a:p>
          <a:p>
            <a:pPr marL="450850" indent="-450850" algn="l" rtl="0"/>
            <a:endParaRPr lang="en-US" sz="2000" b="1" dirty="0" smtClean="0"/>
          </a:p>
          <a:p>
            <a:pPr algn="l" rtl="0"/>
            <a:r>
              <a:rPr lang="en-US" sz="2000" b="1" dirty="0" smtClean="0"/>
              <a:t>  </a:t>
            </a:r>
          </a:p>
          <a:p>
            <a:pPr algn="l" rtl="0"/>
            <a:endParaRPr lang="en-US" dirty="0" smtClean="0"/>
          </a:p>
          <a:p>
            <a:pPr marL="450850" indent="-450850" algn="l" rtl="0"/>
            <a:endParaRPr lang="en-US" dirty="0" smtClean="0"/>
          </a:p>
          <a:p>
            <a:pPr indent="177800" algn="l" rtl="0"/>
            <a:endParaRPr lang="en-US" dirty="0" smtClean="0">
              <a:solidFill>
                <a:srgbClr val="C00000"/>
              </a:solidFill>
            </a:endParaRPr>
          </a:p>
          <a:p>
            <a:pPr indent="177800" algn="l" rtl="0">
              <a:buFont typeface="Arial" pitchFamily="34" charset="0"/>
              <a:buChar char="•"/>
            </a:pPr>
            <a:endParaRPr lang="en-US" b="1" dirty="0" smtClean="0"/>
          </a:p>
          <a:p>
            <a:pPr indent="177800" algn="l" rtl="0">
              <a:buFont typeface="Arial" pitchFamily="34" charset="0"/>
              <a:buChar char="•"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1865</TotalTime>
  <Words>800</Words>
  <Application>Microsoft Office PowerPoint</Application>
  <PresentationFormat>عرض على الشاشة (3:4)‏</PresentationFormat>
  <Paragraphs>195</Paragraphs>
  <Slides>21</Slides>
  <Notes>16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سمة1</vt:lpstr>
      <vt:lpstr>Scaling Memcache at Facebook  By  </vt:lpstr>
      <vt:lpstr>OUTLINE</vt:lpstr>
      <vt:lpstr>  Social Network’s Infrastructure   </vt:lpstr>
      <vt:lpstr>  Memcached   </vt:lpstr>
      <vt:lpstr> PROBLEM DEFINITION   </vt:lpstr>
      <vt:lpstr>SOLUTION</vt:lpstr>
      <vt:lpstr>METHODOLOGY</vt:lpstr>
      <vt:lpstr>METHODOLOGY</vt:lpstr>
      <vt:lpstr>Reducing Latency  </vt:lpstr>
      <vt:lpstr>Reducing Latency  </vt:lpstr>
      <vt:lpstr>Reducing Load  </vt:lpstr>
      <vt:lpstr>Reducing Load  </vt:lpstr>
      <vt:lpstr>Reducing Load  </vt:lpstr>
      <vt:lpstr> Replication of DATA   </vt:lpstr>
      <vt:lpstr> Replication of DATA   </vt:lpstr>
      <vt:lpstr> Replication of DATA   </vt:lpstr>
      <vt:lpstr> Multiple clusters , Multiple regions.    </vt:lpstr>
      <vt:lpstr>RESULTS </vt:lpstr>
      <vt:lpstr>RELATED WORKS</vt:lpstr>
      <vt:lpstr> 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Probabilistic Approach For Automatically Filling Form Based-web Interfaces</dc:title>
  <dc:creator>User</dc:creator>
  <cp:lastModifiedBy>mohammed</cp:lastModifiedBy>
  <cp:revision>178</cp:revision>
  <dcterms:created xsi:type="dcterms:W3CDTF">2013-12-14T16:18:55Z</dcterms:created>
  <dcterms:modified xsi:type="dcterms:W3CDTF">2014-04-08T20:07:02Z</dcterms:modified>
</cp:coreProperties>
</file>