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125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0" y="0"/>
                </a:moveTo>
                <a:lnTo>
                  <a:pt x="142875" y="0"/>
                </a:lnTo>
                <a:lnTo>
                  <a:pt x="1428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125" y="1371600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0" y="0"/>
                </a:moveTo>
                <a:lnTo>
                  <a:pt x="142875" y="0"/>
                </a:lnTo>
                <a:lnTo>
                  <a:pt x="142875" y="5486399"/>
                </a:lnTo>
                <a:lnTo>
                  <a:pt x="0" y="5486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45757"/>
            <a:ext cx="8072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738" y="2681973"/>
            <a:ext cx="7394522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456" y="1323073"/>
            <a:ext cx="163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SA" sz="3600" spc="-95" dirty="0" smtClean="0">
                <a:solidFill>
                  <a:srgbClr val="D1282E"/>
                </a:solidFill>
              </a:rPr>
              <a:t>220</a:t>
            </a:r>
            <a:r>
              <a:rPr sz="3600" spc="100" dirty="0" smtClean="0">
                <a:solidFill>
                  <a:srgbClr val="D1282E"/>
                </a:solidFill>
              </a:rPr>
              <a:t> </a:t>
            </a:r>
            <a:r>
              <a:rPr sz="3600" spc="-700" dirty="0">
                <a:solidFill>
                  <a:srgbClr val="D1282E"/>
                </a:solidFill>
              </a:rPr>
              <a:t>BCH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2971800"/>
            <a:ext cx="8763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5080" indent="-411480" algn="ctr">
              <a:lnSpc>
                <a:spcPct val="100000"/>
              </a:lnSpc>
              <a:spcBef>
                <a:spcPts val="3735"/>
              </a:spcBef>
            </a:pPr>
            <a:r>
              <a:rPr sz="4000" smtClean="0">
                <a:solidFill>
                  <a:srgbClr val="9D1E23"/>
                </a:solidFill>
                <a:latin typeface="Arial"/>
                <a:cs typeface="Arial"/>
              </a:rPr>
              <a:t>Separation </a:t>
            </a:r>
            <a:r>
              <a:rPr sz="4000" dirty="0">
                <a:solidFill>
                  <a:srgbClr val="9D1E23"/>
                </a:solidFill>
                <a:latin typeface="Arial"/>
                <a:cs typeface="Arial"/>
              </a:rPr>
              <a:t>of Plasma and Serum and  Their Proteins from Whole Blood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88" y="106632"/>
            <a:ext cx="2515333" cy="160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5757"/>
            <a:ext cx="785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Serum </a:t>
            </a:r>
            <a:r>
              <a:rPr spc="-290" dirty="0"/>
              <a:t>and </a:t>
            </a:r>
            <a:r>
              <a:rPr spc="-280" dirty="0"/>
              <a:t>plasma </a:t>
            </a:r>
            <a:r>
              <a:rPr spc="-215" dirty="0"/>
              <a:t>proteins </a:t>
            </a:r>
            <a:r>
              <a:rPr spc="-350" dirty="0"/>
              <a:t>can </a:t>
            </a:r>
            <a:r>
              <a:rPr spc="-254" dirty="0"/>
              <a:t>be </a:t>
            </a:r>
            <a:r>
              <a:rPr spc="-229" dirty="0"/>
              <a:t>separated </a:t>
            </a:r>
            <a:r>
              <a:rPr spc="-245" dirty="0"/>
              <a:t>from </a:t>
            </a:r>
            <a:r>
              <a:rPr spc="-315" dirty="0"/>
              <a:t>each </a:t>
            </a:r>
            <a:r>
              <a:rPr spc="-204" dirty="0"/>
              <a:t>other </a:t>
            </a:r>
            <a:r>
              <a:rPr spc="-315" dirty="0"/>
              <a:t>by</a:t>
            </a:r>
            <a:r>
              <a:rPr spc="-470" dirty="0"/>
              <a:t> </a:t>
            </a:r>
            <a:r>
              <a:rPr spc="-100"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5058295" y="3029991"/>
            <a:ext cx="2394064" cy="194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9707" y="1144092"/>
            <a:ext cx="2350935" cy="1899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018414"/>
            <a:ext cx="2306777" cy="839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952" y="3811879"/>
            <a:ext cx="2266975" cy="2221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305" y="3050768"/>
            <a:ext cx="2331720" cy="184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8055" y="1259547"/>
            <a:ext cx="2287963" cy="180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5161" y="6039196"/>
            <a:ext cx="2768142" cy="818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5748" y="3743655"/>
            <a:ext cx="2728760" cy="2310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0160" y="3063243"/>
            <a:ext cx="1566951" cy="635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5869" y="3180372"/>
            <a:ext cx="1333500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360"/>
              </a:spcBef>
            </a:pPr>
            <a:r>
              <a:rPr sz="2000" spc="-235" dirty="0">
                <a:latin typeface="Arial"/>
                <a:cs typeface="Arial"/>
              </a:rPr>
              <a:t>Salting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out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013" y="3174072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60"/>
              </a:spcBef>
            </a:pPr>
            <a:r>
              <a:rPr sz="2000" spc="-210" dirty="0">
                <a:latin typeface="Arial"/>
                <a:cs typeface="Arial"/>
              </a:rPr>
              <a:t>Ultracentrifugation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1503" y="6141881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359"/>
              </a:spcBef>
            </a:pPr>
            <a:r>
              <a:rPr sz="2000" spc="-275" dirty="0">
                <a:latin typeface="Arial"/>
                <a:cs typeface="Arial"/>
              </a:rPr>
              <a:t>Chromatography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2013" y="6141881"/>
            <a:ext cx="1800225" cy="400685"/>
          </a:xfrm>
          <a:prstGeom prst="rect">
            <a:avLst/>
          </a:prstGeom>
          <a:ln w="9524">
            <a:solidFill>
              <a:srgbClr val="7D1F1E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359"/>
              </a:spcBef>
            </a:pPr>
            <a:r>
              <a:rPr sz="2000" spc="-229" dirty="0">
                <a:latin typeface="Arial"/>
                <a:cs typeface="Arial"/>
              </a:rPr>
              <a:t>Electrophoresis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9221" y="902677"/>
            <a:ext cx="692275" cy="682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4143" y="939419"/>
            <a:ext cx="635609" cy="645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183" y="3460254"/>
            <a:ext cx="527029" cy="7802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0889" y="3574186"/>
            <a:ext cx="636422" cy="6663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036" y="252929"/>
            <a:ext cx="7926211" cy="575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457" y="293903"/>
            <a:ext cx="7553398" cy="6072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8867" y="3180372"/>
            <a:ext cx="4250575" cy="955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2444" y="65091"/>
            <a:ext cx="2170797" cy="1526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4394" y="2284428"/>
            <a:ext cx="1092187" cy="104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537" y="5302148"/>
            <a:ext cx="8042275" cy="62626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8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Arial"/>
                <a:cs typeface="Arial"/>
              </a:rPr>
              <a:t>Note: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Serum is preferred for many tests (e.g. determination of lactate dehydrogenase) as the anticoagulants in  plasma can sometimes interfere with the results.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53" y="3328149"/>
            <a:ext cx="380112" cy="1387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4457" y="2528227"/>
            <a:ext cx="508000" cy="394970"/>
          </a:xfrm>
          <a:custGeom>
            <a:avLst/>
            <a:gdLst/>
            <a:ahLst/>
            <a:cxnLst/>
            <a:rect l="l" t="t" r="r" b="b"/>
            <a:pathLst>
              <a:path w="508000" h="394969">
                <a:moveTo>
                  <a:pt x="507407" y="0"/>
                </a:moveTo>
                <a:lnTo>
                  <a:pt x="507407" y="275485"/>
                </a:lnTo>
                <a:lnTo>
                  <a:pt x="0" y="275485"/>
                </a:lnTo>
                <a:lnTo>
                  <a:pt x="0" y="394792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3854" y="1350746"/>
            <a:ext cx="2638425" cy="360045"/>
          </a:xfrm>
          <a:custGeom>
            <a:avLst/>
            <a:gdLst/>
            <a:ahLst/>
            <a:cxnLst/>
            <a:rect l="l" t="t" r="r" b="b"/>
            <a:pathLst>
              <a:path w="2638425" h="360044">
                <a:moveTo>
                  <a:pt x="0" y="0"/>
                </a:moveTo>
                <a:lnTo>
                  <a:pt x="0" y="240372"/>
                </a:lnTo>
                <a:lnTo>
                  <a:pt x="2638008" y="240372"/>
                </a:lnTo>
                <a:lnTo>
                  <a:pt x="2638008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5424" y="2528227"/>
            <a:ext cx="548640" cy="403225"/>
          </a:xfrm>
          <a:custGeom>
            <a:avLst/>
            <a:gdLst/>
            <a:ahLst/>
            <a:cxnLst/>
            <a:rect l="l" t="t" r="r" b="b"/>
            <a:pathLst>
              <a:path w="548639" h="403225">
                <a:moveTo>
                  <a:pt x="0" y="0"/>
                </a:moveTo>
                <a:lnTo>
                  <a:pt x="0" y="283360"/>
                </a:lnTo>
                <a:lnTo>
                  <a:pt x="548387" y="283360"/>
                </a:lnTo>
                <a:lnTo>
                  <a:pt x="548387" y="402667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5424" y="1350746"/>
            <a:ext cx="2328545" cy="360045"/>
          </a:xfrm>
          <a:custGeom>
            <a:avLst/>
            <a:gdLst/>
            <a:ahLst/>
            <a:cxnLst/>
            <a:rect l="l" t="t" r="r" b="b"/>
            <a:pathLst>
              <a:path w="2328545" h="360044">
                <a:moveTo>
                  <a:pt x="2328438" y="0"/>
                </a:moveTo>
                <a:lnTo>
                  <a:pt x="2328438" y="240372"/>
                </a:lnTo>
                <a:lnTo>
                  <a:pt x="0" y="240372"/>
                </a:lnTo>
                <a:lnTo>
                  <a:pt x="0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4324" y="532942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1857286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7"/>
                </a:lnTo>
                <a:lnTo>
                  <a:pt x="0" y="736028"/>
                </a:lnTo>
                <a:lnTo>
                  <a:pt x="6426" y="767858"/>
                </a:lnTo>
                <a:lnTo>
                  <a:pt x="23952" y="793851"/>
                </a:lnTo>
                <a:lnTo>
                  <a:pt x="49945" y="811377"/>
                </a:lnTo>
                <a:lnTo>
                  <a:pt x="81775" y="817803"/>
                </a:lnTo>
                <a:lnTo>
                  <a:pt x="1857286" y="817803"/>
                </a:lnTo>
                <a:lnTo>
                  <a:pt x="1889123" y="811377"/>
                </a:lnTo>
                <a:lnTo>
                  <a:pt x="1915120" y="793851"/>
                </a:lnTo>
                <a:lnTo>
                  <a:pt x="1932647" y="767858"/>
                </a:lnTo>
                <a:lnTo>
                  <a:pt x="1939074" y="736028"/>
                </a:lnTo>
                <a:lnTo>
                  <a:pt x="1939074" y="81787"/>
                </a:lnTo>
                <a:lnTo>
                  <a:pt x="1932647" y="49950"/>
                </a:lnTo>
                <a:lnTo>
                  <a:pt x="1915120" y="23953"/>
                </a:lnTo>
                <a:lnTo>
                  <a:pt x="1889123" y="6426"/>
                </a:lnTo>
                <a:lnTo>
                  <a:pt x="1857286" y="0"/>
                </a:lnTo>
                <a:close/>
              </a:path>
            </a:pathLst>
          </a:custGeom>
          <a:solidFill>
            <a:srgbClr val="648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4324" y="532942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857288" y="0"/>
                </a:lnTo>
                <a:lnTo>
                  <a:pt x="1889122" y="6426"/>
                </a:lnTo>
                <a:lnTo>
                  <a:pt x="1915117" y="23952"/>
                </a:lnTo>
                <a:lnTo>
                  <a:pt x="1932642" y="49947"/>
                </a:lnTo>
                <a:lnTo>
                  <a:pt x="1939068" y="81779"/>
                </a:lnTo>
                <a:lnTo>
                  <a:pt x="1939068" y="736017"/>
                </a:lnTo>
                <a:lnTo>
                  <a:pt x="1932642" y="767849"/>
                </a:lnTo>
                <a:lnTo>
                  <a:pt x="1915117" y="793844"/>
                </a:lnTo>
                <a:lnTo>
                  <a:pt x="1889122" y="811370"/>
                </a:lnTo>
                <a:lnTo>
                  <a:pt x="1857288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7415" y="668883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1857298" y="0"/>
                </a:moveTo>
                <a:lnTo>
                  <a:pt x="81787" y="0"/>
                </a:lnTo>
                <a:lnTo>
                  <a:pt x="49950" y="6426"/>
                </a:lnTo>
                <a:lnTo>
                  <a:pt x="23953" y="23953"/>
                </a:lnTo>
                <a:lnTo>
                  <a:pt x="6426" y="49950"/>
                </a:lnTo>
                <a:lnTo>
                  <a:pt x="0" y="81787"/>
                </a:lnTo>
                <a:lnTo>
                  <a:pt x="0" y="736028"/>
                </a:lnTo>
                <a:lnTo>
                  <a:pt x="6426" y="767858"/>
                </a:lnTo>
                <a:lnTo>
                  <a:pt x="23953" y="793851"/>
                </a:lnTo>
                <a:lnTo>
                  <a:pt x="49950" y="811377"/>
                </a:lnTo>
                <a:lnTo>
                  <a:pt x="81787" y="817803"/>
                </a:lnTo>
                <a:lnTo>
                  <a:pt x="1857298" y="817803"/>
                </a:lnTo>
                <a:lnTo>
                  <a:pt x="1889128" y="811377"/>
                </a:lnTo>
                <a:lnTo>
                  <a:pt x="1915121" y="793851"/>
                </a:lnTo>
                <a:lnTo>
                  <a:pt x="1932647" y="767858"/>
                </a:lnTo>
                <a:lnTo>
                  <a:pt x="1939074" y="736028"/>
                </a:lnTo>
                <a:lnTo>
                  <a:pt x="1939074" y="81787"/>
                </a:lnTo>
                <a:lnTo>
                  <a:pt x="1932647" y="49950"/>
                </a:lnTo>
                <a:lnTo>
                  <a:pt x="1915121" y="23953"/>
                </a:lnTo>
                <a:lnTo>
                  <a:pt x="1889128" y="6426"/>
                </a:lnTo>
                <a:lnTo>
                  <a:pt x="185729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7415" y="668883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857288" y="0"/>
                </a:lnTo>
                <a:lnTo>
                  <a:pt x="1889122" y="6426"/>
                </a:lnTo>
                <a:lnTo>
                  <a:pt x="1915117" y="23952"/>
                </a:lnTo>
                <a:lnTo>
                  <a:pt x="1932642" y="49947"/>
                </a:lnTo>
                <a:lnTo>
                  <a:pt x="1939068" y="81779"/>
                </a:lnTo>
                <a:lnTo>
                  <a:pt x="1939068" y="736017"/>
                </a:lnTo>
                <a:lnTo>
                  <a:pt x="1932642" y="767850"/>
                </a:lnTo>
                <a:lnTo>
                  <a:pt x="1915117" y="793844"/>
                </a:lnTo>
                <a:lnTo>
                  <a:pt x="1889122" y="811370"/>
                </a:lnTo>
                <a:lnTo>
                  <a:pt x="1857288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648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59781" y="866965"/>
            <a:ext cx="1621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Separation</a:t>
            </a:r>
            <a:r>
              <a:rPr spc="-95" dirty="0"/>
              <a:t> </a:t>
            </a:r>
            <a:r>
              <a:rPr spc="-200" dirty="0"/>
              <a:t>of</a:t>
            </a:r>
          </a:p>
        </p:txBody>
      </p:sp>
      <p:sp>
        <p:nvSpPr>
          <p:cNvPr id="15" name="object 15"/>
          <p:cNvSpPr/>
          <p:nvPr/>
        </p:nvSpPr>
        <p:spPr>
          <a:xfrm>
            <a:off x="1398117" y="171042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912825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8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912825" y="817803"/>
                </a:lnTo>
                <a:lnTo>
                  <a:pt x="944662" y="811377"/>
                </a:lnTo>
                <a:lnTo>
                  <a:pt x="970659" y="793850"/>
                </a:lnTo>
                <a:lnTo>
                  <a:pt x="988186" y="767852"/>
                </a:lnTo>
                <a:lnTo>
                  <a:pt x="994613" y="736015"/>
                </a:lnTo>
                <a:lnTo>
                  <a:pt x="994613" y="81788"/>
                </a:lnTo>
                <a:lnTo>
                  <a:pt x="988186" y="49950"/>
                </a:lnTo>
                <a:lnTo>
                  <a:pt x="970659" y="23953"/>
                </a:lnTo>
                <a:lnTo>
                  <a:pt x="944662" y="6426"/>
                </a:lnTo>
                <a:lnTo>
                  <a:pt x="912825" y="0"/>
                </a:lnTo>
                <a:close/>
              </a:path>
            </a:pathLst>
          </a:custGeom>
          <a:solidFill>
            <a:srgbClr val="E56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8117" y="171042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50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1208" y="1846364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912837" y="0"/>
                </a:moveTo>
                <a:lnTo>
                  <a:pt x="81787" y="0"/>
                </a:lnTo>
                <a:lnTo>
                  <a:pt x="49950" y="6426"/>
                </a:lnTo>
                <a:lnTo>
                  <a:pt x="23953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3" y="793850"/>
                </a:lnTo>
                <a:lnTo>
                  <a:pt x="49950" y="811377"/>
                </a:lnTo>
                <a:lnTo>
                  <a:pt x="81787" y="817803"/>
                </a:lnTo>
                <a:lnTo>
                  <a:pt x="912837" y="817803"/>
                </a:lnTo>
                <a:lnTo>
                  <a:pt x="944667" y="811377"/>
                </a:lnTo>
                <a:lnTo>
                  <a:pt x="970660" y="793850"/>
                </a:lnTo>
                <a:lnTo>
                  <a:pt x="988186" y="767852"/>
                </a:lnTo>
                <a:lnTo>
                  <a:pt x="994613" y="736015"/>
                </a:lnTo>
                <a:lnTo>
                  <a:pt x="994613" y="81775"/>
                </a:lnTo>
                <a:lnTo>
                  <a:pt x="988186" y="49945"/>
                </a:lnTo>
                <a:lnTo>
                  <a:pt x="970661" y="23952"/>
                </a:lnTo>
                <a:lnTo>
                  <a:pt x="944667" y="6426"/>
                </a:lnTo>
                <a:lnTo>
                  <a:pt x="912837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1208" y="1846364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49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17751" y="2077465"/>
            <a:ext cx="648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20" dirty="0">
                <a:latin typeface="Arial"/>
                <a:cs typeface="Arial"/>
              </a:rPr>
              <a:t>S</a:t>
            </a:r>
            <a:r>
              <a:rPr sz="2000" b="1" spc="-180" dirty="0">
                <a:latin typeface="Arial"/>
                <a:cs typeface="Arial"/>
              </a:rPr>
              <a:t>e</a:t>
            </a:r>
            <a:r>
              <a:rPr sz="2000" b="1" spc="-110" dirty="0">
                <a:latin typeface="Arial"/>
                <a:cs typeface="Arial"/>
              </a:rPr>
              <a:t>r</a:t>
            </a:r>
            <a:r>
              <a:rPr sz="2000" b="1" spc="-315" dirty="0">
                <a:latin typeface="Arial"/>
                <a:cs typeface="Arial"/>
              </a:rPr>
              <a:t>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3508" y="2930893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2595730" y="0"/>
                </a:moveTo>
                <a:lnTo>
                  <a:pt x="164877" y="0"/>
                </a:lnTo>
                <a:lnTo>
                  <a:pt x="121046" y="5889"/>
                </a:lnTo>
                <a:lnTo>
                  <a:pt x="81661" y="22509"/>
                </a:lnTo>
                <a:lnTo>
                  <a:pt x="48291" y="48288"/>
                </a:lnTo>
                <a:lnTo>
                  <a:pt x="22510" y="81656"/>
                </a:lnTo>
                <a:lnTo>
                  <a:pt x="5889" y="121040"/>
                </a:lnTo>
                <a:lnTo>
                  <a:pt x="0" y="164871"/>
                </a:lnTo>
                <a:lnTo>
                  <a:pt x="0" y="1483893"/>
                </a:lnTo>
                <a:lnTo>
                  <a:pt x="5889" y="1527729"/>
                </a:lnTo>
                <a:lnTo>
                  <a:pt x="22510" y="1567117"/>
                </a:lnTo>
                <a:lnTo>
                  <a:pt x="48291" y="1600487"/>
                </a:lnTo>
                <a:lnTo>
                  <a:pt x="81660" y="1626267"/>
                </a:lnTo>
                <a:lnTo>
                  <a:pt x="121046" y="1642888"/>
                </a:lnTo>
                <a:lnTo>
                  <a:pt x="164877" y="1648777"/>
                </a:lnTo>
                <a:lnTo>
                  <a:pt x="2595730" y="1648777"/>
                </a:lnTo>
                <a:lnTo>
                  <a:pt x="2639560" y="1642888"/>
                </a:lnTo>
                <a:lnTo>
                  <a:pt x="2678945" y="1626267"/>
                </a:lnTo>
                <a:lnTo>
                  <a:pt x="2712312" y="1600487"/>
                </a:lnTo>
                <a:lnTo>
                  <a:pt x="2738092" y="1567117"/>
                </a:lnTo>
                <a:lnTo>
                  <a:pt x="2754712" y="1527729"/>
                </a:lnTo>
                <a:lnTo>
                  <a:pt x="2760601" y="1483893"/>
                </a:lnTo>
                <a:lnTo>
                  <a:pt x="2760601" y="164871"/>
                </a:lnTo>
                <a:lnTo>
                  <a:pt x="2754712" y="121040"/>
                </a:lnTo>
                <a:lnTo>
                  <a:pt x="2738092" y="81656"/>
                </a:lnTo>
                <a:lnTo>
                  <a:pt x="2712312" y="48288"/>
                </a:lnTo>
                <a:lnTo>
                  <a:pt x="2678945" y="22509"/>
                </a:lnTo>
                <a:lnTo>
                  <a:pt x="2639560" y="5889"/>
                </a:lnTo>
                <a:lnTo>
                  <a:pt x="2595730" y="0"/>
                </a:lnTo>
                <a:close/>
              </a:path>
            </a:pathLst>
          </a:custGeom>
          <a:solidFill>
            <a:srgbClr val="C1B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3508" y="2930893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0" y="164877"/>
                </a:moveTo>
                <a:lnTo>
                  <a:pt x="5889" y="121046"/>
                </a:lnTo>
                <a:lnTo>
                  <a:pt x="22510" y="81660"/>
                </a:lnTo>
                <a:lnTo>
                  <a:pt x="48291" y="48291"/>
                </a:lnTo>
                <a:lnTo>
                  <a:pt x="81660" y="22510"/>
                </a:lnTo>
                <a:lnTo>
                  <a:pt x="121046" y="5889"/>
                </a:lnTo>
                <a:lnTo>
                  <a:pt x="164877" y="0"/>
                </a:lnTo>
                <a:lnTo>
                  <a:pt x="2595728" y="0"/>
                </a:lnTo>
                <a:lnTo>
                  <a:pt x="2639555" y="5889"/>
                </a:lnTo>
                <a:lnTo>
                  <a:pt x="2678938" y="22510"/>
                </a:lnTo>
                <a:lnTo>
                  <a:pt x="2712306" y="48291"/>
                </a:lnTo>
                <a:lnTo>
                  <a:pt x="2738087" y="81660"/>
                </a:lnTo>
                <a:lnTo>
                  <a:pt x="2754708" y="121046"/>
                </a:lnTo>
                <a:lnTo>
                  <a:pt x="2760597" y="164877"/>
                </a:lnTo>
                <a:lnTo>
                  <a:pt x="2760597" y="1483898"/>
                </a:lnTo>
                <a:lnTo>
                  <a:pt x="2754708" y="1527730"/>
                </a:lnTo>
                <a:lnTo>
                  <a:pt x="2738087" y="1567116"/>
                </a:lnTo>
                <a:lnTo>
                  <a:pt x="2712306" y="1600486"/>
                </a:lnTo>
                <a:lnTo>
                  <a:pt x="2678938" y="1626267"/>
                </a:lnTo>
                <a:lnTo>
                  <a:pt x="2639555" y="1642889"/>
                </a:lnTo>
                <a:lnTo>
                  <a:pt x="2595728" y="1648778"/>
                </a:lnTo>
                <a:lnTo>
                  <a:pt x="164877" y="1648778"/>
                </a:lnTo>
                <a:lnTo>
                  <a:pt x="121046" y="1642889"/>
                </a:lnTo>
                <a:lnTo>
                  <a:pt x="81660" y="1626267"/>
                </a:lnTo>
                <a:lnTo>
                  <a:pt x="48291" y="1600486"/>
                </a:lnTo>
                <a:lnTo>
                  <a:pt x="22510" y="1567116"/>
                </a:lnTo>
                <a:lnTo>
                  <a:pt x="5889" y="1527730"/>
                </a:lnTo>
                <a:lnTo>
                  <a:pt x="0" y="1483898"/>
                </a:lnTo>
                <a:lnTo>
                  <a:pt x="0" y="164877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605" y="3066834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2595723" y="0"/>
                </a:moveTo>
                <a:lnTo>
                  <a:pt x="164880" y="0"/>
                </a:lnTo>
                <a:lnTo>
                  <a:pt x="121049" y="5889"/>
                </a:lnTo>
                <a:lnTo>
                  <a:pt x="81662" y="22509"/>
                </a:lnTo>
                <a:lnTo>
                  <a:pt x="48293" y="48290"/>
                </a:lnTo>
                <a:lnTo>
                  <a:pt x="22511" y="81660"/>
                </a:lnTo>
                <a:lnTo>
                  <a:pt x="5889" y="121048"/>
                </a:lnTo>
                <a:lnTo>
                  <a:pt x="0" y="164884"/>
                </a:lnTo>
                <a:lnTo>
                  <a:pt x="0" y="1483906"/>
                </a:lnTo>
                <a:lnTo>
                  <a:pt x="5889" y="1527736"/>
                </a:lnTo>
                <a:lnTo>
                  <a:pt x="22511" y="1567121"/>
                </a:lnTo>
                <a:lnTo>
                  <a:pt x="48293" y="1600488"/>
                </a:lnTo>
                <a:lnTo>
                  <a:pt x="81662" y="1626268"/>
                </a:lnTo>
                <a:lnTo>
                  <a:pt x="121049" y="1642888"/>
                </a:lnTo>
                <a:lnTo>
                  <a:pt x="164880" y="1648777"/>
                </a:lnTo>
                <a:lnTo>
                  <a:pt x="2595723" y="1648777"/>
                </a:lnTo>
                <a:lnTo>
                  <a:pt x="2639555" y="1642888"/>
                </a:lnTo>
                <a:lnTo>
                  <a:pt x="2678942" y="1626268"/>
                </a:lnTo>
                <a:lnTo>
                  <a:pt x="2712312" y="1600488"/>
                </a:lnTo>
                <a:lnTo>
                  <a:pt x="2738095" y="1567121"/>
                </a:lnTo>
                <a:lnTo>
                  <a:pt x="2754717" y="1527736"/>
                </a:lnTo>
                <a:lnTo>
                  <a:pt x="2760607" y="1483906"/>
                </a:lnTo>
                <a:lnTo>
                  <a:pt x="2760607" y="164884"/>
                </a:lnTo>
                <a:lnTo>
                  <a:pt x="2754717" y="121048"/>
                </a:lnTo>
                <a:lnTo>
                  <a:pt x="2738095" y="81660"/>
                </a:lnTo>
                <a:lnTo>
                  <a:pt x="2712312" y="48290"/>
                </a:lnTo>
                <a:lnTo>
                  <a:pt x="2678942" y="22509"/>
                </a:lnTo>
                <a:lnTo>
                  <a:pt x="2639555" y="5889"/>
                </a:lnTo>
                <a:lnTo>
                  <a:pt x="2595723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6604" y="3066834"/>
            <a:ext cx="3289196" cy="1657566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0" y="164877"/>
                </a:moveTo>
                <a:lnTo>
                  <a:pt x="5889" y="121046"/>
                </a:lnTo>
                <a:lnTo>
                  <a:pt x="22510" y="81660"/>
                </a:lnTo>
                <a:lnTo>
                  <a:pt x="48291" y="48291"/>
                </a:lnTo>
                <a:lnTo>
                  <a:pt x="81660" y="22510"/>
                </a:lnTo>
                <a:lnTo>
                  <a:pt x="121046" y="5889"/>
                </a:lnTo>
                <a:lnTo>
                  <a:pt x="164877" y="0"/>
                </a:lnTo>
                <a:lnTo>
                  <a:pt x="2595728" y="0"/>
                </a:lnTo>
                <a:lnTo>
                  <a:pt x="2639558" y="5889"/>
                </a:lnTo>
                <a:lnTo>
                  <a:pt x="2678943" y="22510"/>
                </a:lnTo>
                <a:lnTo>
                  <a:pt x="2712310" y="48291"/>
                </a:lnTo>
                <a:lnTo>
                  <a:pt x="2738089" y="81660"/>
                </a:lnTo>
                <a:lnTo>
                  <a:pt x="2754708" y="121046"/>
                </a:lnTo>
                <a:lnTo>
                  <a:pt x="2760597" y="164877"/>
                </a:lnTo>
                <a:lnTo>
                  <a:pt x="2760597" y="1483898"/>
                </a:lnTo>
                <a:lnTo>
                  <a:pt x="2754708" y="1527730"/>
                </a:lnTo>
                <a:lnTo>
                  <a:pt x="2738089" y="1567116"/>
                </a:lnTo>
                <a:lnTo>
                  <a:pt x="2712310" y="1600486"/>
                </a:lnTo>
                <a:lnTo>
                  <a:pt x="2678943" y="1626267"/>
                </a:lnTo>
                <a:lnTo>
                  <a:pt x="2639558" y="1642889"/>
                </a:lnTo>
                <a:lnTo>
                  <a:pt x="2595728" y="1648778"/>
                </a:lnTo>
                <a:lnTo>
                  <a:pt x="164877" y="1648778"/>
                </a:lnTo>
                <a:lnTo>
                  <a:pt x="121046" y="1642889"/>
                </a:lnTo>
                <a:lnTo>
                  <a:pt x="81660" y="1626267"/>
                </a:lnTo>
                <a:lnTo>
                  <a:pt x="48291" y="1600486"/>
                </a:lnTo>
                <a:lnTo>
                  <a:pt x="22510" y="1567116"/>
                </a:lnTo>
                <a:lnTo>
                  <a:pt x="5889" y="1527730"/>
                </a:lnTo>
                <a:lnTo>
                  <a:pt x="0" y="1483898"/>
                </a:lnTo>
                <a:lnTo>
                  <a:pt x="0" y="164877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03158" y="3148260"/>
            <a:ext cx="3040241" cy="145360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25"/>
              </a:spcBef>
            </a:pPr>
            <a:r>
              <a:rPr sz="1600" dirty="0">
                <a:latin typeface="Arial"/>
                <a:cs typeface="Arial"/>
              </a:rPr>
              <a:t>Blood has been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clotted prior to </a:t>
            </a:r>
            <a:r>
              <a:rPr sz="1650" i="1" dirty="0">
                <a:latin typeface="Arial"/>
                <a:cs typeface="Arial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centrifugation</a:t>
            </a:r>
            <a:r>
              <a:rPr sz="1650" i="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usually in a red top  tube with </a:t>
            </a:r>
            <a:r>
              <a:rPr sz="1600">
                <a:latin typeface="Arial"/>
                <a:cs typeface="Arial"/>
              </a:rPr>
              <a:t>no </a:t>
            </a:r>
            <a:r>
              <a:rPr sz="1600" smtClean="0">
                <a:latin typeface="Arial"/>
                <a:cs typeface="Arial"/>
              </a:rPr>
              <a:t>additives or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anticoagulant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95504" y="1710423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1250950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3"/>
                </a:lnTo>
                <a:lnTo>
                  <a:pt x="6426" y="49950"/>
                </a:lnTo>
                <a:lnTo>
                  <a:pt x="0" y="81788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1250950" y="817803"/>
                </a:lnTo>
                <a:lnTo>
                  <a:pt x="1282787" y="811377"/>
                </a:lnTo>
                <a:lnTo>
                  <a:pt x="1308784" y="793850"/>
                </a:lnTo>
                <a:lnTo>
                  <a:pt x="1326311" y="767852"/>
                </a:lnTo>
                <a:lnTo>
                  <a:pt x="1332738" y="736015"/>
                </a:lnTo>
                <a:lnTo>
                  <a:pt x="1332738" y="81788"/>
                </a:lnTo>
                <a:lnTo>
                  <a:pt x="1326311" y="49950"/>
                </a:lnTo>
                <a:lnTo>
                  <a:pt x="1308784" y="23953"/>
                </a:lnTo>
                <a:lnTo>
                  <a:pt x="1282787" y="6426"/>
                </a:lnTo>
                <a:lnTo>
                  <a:pt x="1250950" y="0"/>
                </a:lnTo>
                <a:close/>
              </a:path>
            </a:pathLst>
          </a:custGeom>
          <a:solidFill>
            <a:srgbClr val="E56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5504" y="1710423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50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1250962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1250962" y="817803"/>
                </a:lnTo>
                <a:lnTo>
                  <a:pt x="1282792" y="811377"/>
                </a:lnTo>
                <a:lnTo>
                  <a:pt x="1308785" y="793850"/>
                </a:lnTo>
                <a:lnTo>
                  <a:pt x="1326311" y="767852"/>
                </a:lnTo>
                <a:lnTo>
                  <a:pt x="1332738" y="736015"/>
                </a:lnTo>
                <a:lnTo>
                  <a:pt x="1332738" y="81775"/>
                </a:lnTo>
                <a:lnTo>
                  <a:pt x="1326311" y="49945"/>
                </a:lnTo>
                <a:lnTo>
                  <a:pt x="1308785" y="23952"/>
                </a:lnTo>
                <a:lnTo>
                  <a:pt x="1282792" y="6426"/>
                </a:lnTo>
                <a:lnTo>
                  <a:pt x="125096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49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87441" y="2077465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 Black"/>
                <a:cs typeface="Arial Black"/>
              </a:rPr>
              <a:t>P</a:t>
            </a:r>
            <a:r>
              <a:rPr sz="2000" b="1" spc="-5" dirty="0">
                <a:latin typeface="Arial Black"/>
                <a:cs typeface="Arial Black"/>
              </a:rPr>
              <a:t>las</a:t>
            </a:r>
            <a:r>
              <a:rPr sz="2000" b="1" dirty="0">
                <a:latin typeface="Arial Black"/>
                <a:cs typeface="Arial Black"/>
              </a:rPr>
              <a:t>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6800" y="2923019"/>
            <a:ext cx="2740050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2359075" y="0"/>
                </a:moveTo>
                <a:lnTo>
                  <a:pt x="165658" y="0"/>
                </a:lnTo>
                <a:lnTo>
                  <a:pt x="121620" y="5917"/>
                </a:lnTo>
                <a:lnTo>
                  <a:pt x="82047" y="22617"/>
                </a:lnTo>
                <a:lnTo>
                  <a:pt x="48520" y="48520"/>
                </a:lnTo>
                <a:lnTo>
                  <a:pt x="22617" y="82047"/>
                </a:lnTo>
                <a:lnTo>
                  <a:pt x="5917" y="121620"/>
                </a:lnTo>
                <a:lnTo>
                  <a:pt x="0" y="165658"/>
                </a:lnTo>
                <a:lnTo>
                  <a:pt x="0" y="1490992"/>
                </a:lnTo>
                <a:lnTo>
                  <a:pt x="5917" y="1535031"/>
                </a:lnTo>
                <a:lnTo>
                  <a:pt x="22617" y="1574603"/>
                </a:lnTo>
                <a:lnTo>
                  <a:pt x="48520" y="1608131"/>
                </a:lnTo>
                <a:lnTo>
                  <a:pt x="82047" y="1634034"/>
                </a:lnTo>
                <a:lnTo>
                  <a:pt x="121620" y="1650734"/>
                </a:lnTo>
                <a:lnTo>
                  <a:pt x="165658" y="1656651"/>
                </a:lnTo>
                <a:lnTo>
                  <a:pt x="2359075" y="1656651"/>
                </a:lnTo>
                <a:lnTo>
                  <a:pt x="2403115" y="1650734"/>
                </a:lnTo>
                <a:lnTo>
                  <a:pt x="2442690" y="1634034"/>
                </a:lnTo>
                <a:lnTo>
                  <a:pt x="2476220" y="1608131"/>
                </a:lnTo>
                <a:lnTo>
                  <a:pt x="2502126" y="1574603"/>
                </a:lnTo>
                <a:lnTo>
                  <a:pt x="2518828" y="1535031"/>
                </a:lnTo>
                <a:lnTo>
                  <a:pt x="2524747" y="1490992"/>
                </a:lnTo>
                <a:lnTo>
                  <a:pt x="2524747" y="165658"/>
                </a:lnTo>
                <a:lnTo>
                  <a:pt x="2518828" y="121620"/>
                </a:lnTo>
                <a:lnTo>
                  <a:pt x="2502126" y="82047"/>
                </a:lnTo>
                <a:lnTo>
                  <a:pt x="2476220" y="48520"/>
                </a:lnTo>
                <a:lnTo>
                  <a:pt x="2442690" y="22617"/>
                </a:lnTo>
                <a:lnTo>
                  <a:pt x="2403115" y="5917"/>
                </a:lnTo>
                <a:lnTo>
                  <a:pt x="2359075" y="0"/>
                </a:lnTo>
                <a:close/>
              </a:path>
            </a:pathLst>
          </a:custGeom>
          <a:solidFill>
            <a:srgbClr val="C1B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2359088" y="0"/>
                </a:moveTo>
                <a:lnTo>
                  <a:pt x="165671" y="0"/>
                </a:lnTo>
                <a:lnTo>
                  <a:pt x="121631" y="5917"/>
                </a:lnTo>
                <a:lnTo>
                  <a:pt x="82057" y="22617"/>
                </a:lnTo>
                <a:lnTo>
                  <a:pt x="48526" y="48520"/>
                </a:lnTo>
                <a:lnTo>
                  <a:pt x="22620" y="82047"/>
                </a:lnTo>
                <a:lnTo>
                  <a:pt x="5918" y="121620"/>
                </a:lnTo>
                <a:lnTo>
                  <a:pt x="0" y="165658"/>
                </a:lnTo>
                <a:lnTo>
                  <a:pt x="0" y="1490992"/>
                </a:lnTo>
                <a:lnTo>
                  <a:pt x="5918" y="1535031"/>
                </a:lnTo>
                <a:lnTo>
                  <a:pt x="22620" y="1574603"/>
                </a:lnTo>
                <a:lnTo>
                  <a:pt x="48526" y="1608131"/>
                </a:lnTo>
                <a:lnTo>
                  <a:pt x="82057" y="1634034"/>
                </a:lnTo>
                <a:lnTo>
                  <a:pt x="121631" y="1650734"/>
                </a:lnTo>
                <a:lnTo>
                  <a:pt x="165671" y="1656651"/>
                </a:lnTo>
                <a:lnTo>
                  <a:pt x="2359075" y="1656651"/>
                </a:lnTo>
                <a:lnTo>
                  <a:pt x="2403119" y="1650734"/>
                </a:lnTo>
                <a:lnTo>
                  <a:pt x="2442695" y="1634034"/>
                </a:lnTo>
                <a:lnTo>
                  <a:pt x="2476225" y="1608131"/>
                </a:lnTo>
                <a:lnTo>
                  <a:pt x="2502129" y="1574603"/>
                </a:lnTo>
                <a:lnTo>
                  <a:pt x="2518829" y="1535031"/>
                </a:lnTo>
                <a:lnTo>
                  <a:pt x="2524747" y="1490992"/>
                </a:lnTo>
                <a:lnTo>
                  <a:pt x="2524747" y="165658"/>
                </a:lnTo>
                <a:lnTo>
                  <a:pt x="2518829" y="121620"/>
                </a:lnTo>
                <a:lnTo>
                  <a:pt x="2502130" y="82047"/>
                </a:lnTo>
                <a:lnTo>
                  <a:pt x="2476226" y="48520"/>
                </a:lnTo>
                <a:lnTo>
                  <a:pt x="2442699" y="22617"/>
                </a:lnTo>
                <a:lnTo>
                  <a:pt x="2403127" y="5917"/>
                </a:lnTo>
                <a:lnTo>
                  <a:pt x="235908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0" y="165665"/>
                </a:moveTo>
                <a:lnTo>
                  <a:pt x="5917" y="121625"/>
                </a:lnTo>
                <a:lnTo>
                  <a:pt x="22618" y="82051"/>
                </a:lnTo>
                <a:lnTo>
                  <a:pt x="48522" y="48522"/>
                </a:lnTo>
                <a:lnTo>
                  <a:pt x="82051" y="22618"/>
                </a:lnTo>
                <a:lnTo>
                  <a:pt x="121625" y="5917"/>
                </a:lnTo>
                <a:lnTo>
                  <a:pt x="165665" y="0"/>
                </a:lnTo>
                <a:lnTo>
                  <a:pt x="2359078" y="0"/>
                </a:lnTo>
                <a:lnTo>
                  <a:pt x="2403116" y="5917"/>
                </a:lnTo>
                <a:lnTo>
                  <a:pt x="2442689" y="22618"/>
                </a:lnTo>
                <a:lnTo>
                  <a:pt x="2476216" y="48522"/>
                </a:lnTo>
                <a:lnTo>
                  <a:pt x="2502120" y="82051"/>
                </a:lnTo>
                <a:lnTo>
                  <a:pt x="2518820" y="121625"/>
                </a:lnTo>
                <a:lnTo>
                  <a:pt x="2524738" y="165665"/>
                </a:lnTo>
                <a:lnTo>
                  <a:pt x="2524738" y="1490988"/>
                </a:lnTo>
                <a:lnTo>
                  <a:pt x="2518820" y="1535027"/>
                </a:lnTo>
                <a:lnTo>
                  <a:pt x="2502120" y="1574602"/>
                </a:lnTo>
                <a:lnTo>
                  <a:pt x="2476216" y="1608132"/>
                </a:lnTo>
                <a:lnTo>
                  <a:pt x="2442689" y="1634038"/>
                </a:lnTo>
                <a:lnTo>
                  <a:pt x="2403116" y="1650740"/>
                </a:lnTo>
                <a:lnTo>
                  <a:pt x="2359078" y="1656658"/>
                </a:lnTo>
                <a:lnTo>
                  <a:pt x="165665" y="1656658"/>
                </a:lnTo>
                <a:lnTo>
                  <a:pt x="121625" y="1650740"/>
                </a:lnTo>
                <a:lnTo>
                  <a:pt x="82051" y="1634038"/>
                </a:lnTo>
                <a:lnTo>
                  <a:pt x="48522" y="1608132"/>
                </a:lnTo>
                <a:lnTo>
                  <a:pt x="22618" y="1574602"/>
                </a:lnTo>
                <a:lnTo>
                  <a:pt x="5917" y="1535027"/>
                </a:lnTo>
                <a:lnTo>
                  <a:pt x="0" y="1490988"/>
                </a:lnTo>
                <a:lnTo>
                  <a:pt x="0" y="165665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29200" y="3048000"/>
            <a:ext cx="2657983" cy="13957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47700"/>
              </a:lnSpc>
              <a:spcBef>
                <a:spcPts val="50"/>
              </a:spcBef>
            </a:pPr>
            <a:r>
              <a:rPr sz="1500" dirty="0">
                <a:latin typeface="Arial"/>
                <a:cs typeface="Arial"/>
              </a:rPr>
              <a:t>Blood has been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treated with </a:t>
            </a:r>
            <a:r>
              <a:rPr sz="1550" i="1" dirty="0">
                <a:latin typeface="Arial"/>
                <a:cs typeface="Arial"/>
              </a:rPr>
              <a:t>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anticoagulants </a:t>
            </a:r>
            <a:r>
              <a:rPr sz="1500" dirty="0">
                <a:latin typeface="Arial"/>
                <a:cs typeface="Arial"/>
              </a:rPr>
              <a:t>to prevent clotting  and permitted to stand or  centrifuged in a container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83665" y="2310511"/>
            <a:ext cx="3340735" cy="13970"/>
          </a:xfrm>
          <a:custGeom>
            <a:avLst/>
            <a:gdLst/>
            <a:ahLst/>
            <a:cxnLst/>
            <a:rect l="l" t="t" r="r" b="b"/>
            <a:pathLst>
              <a:path w="3340735" h="13969">
                <a:moveTo>
                  <a:pt x="3340617" y="0"/>
                </a:moveTo>
                <a:lnTo>
                  <a:pt x="0" y="13765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5303" y="2257602"/>
            <a:ext cx="130606" cy="132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90800" y="1981200"/>
            <a:ext cx="3581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Centrifuged to precipitate fibrinogen results 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81340" y="2860548"/>
            <a:ext cx="1008761" cy="187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398" y="207403"/>
            <a:ext cx="6624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Collection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of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</a:t>
            </a:r>
            <a:r>
              <a:rPr sz="3200" b="1" spc="-16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Specimens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62000"/>
            <a:ext cx="8610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whole blood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dirty="0">
                <a:solidFill>
                  <a:srgbClr val="FEDE61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is desired, an anticoagulant must be added to the specimen</a:t>
            </a:r>
            <a:r>
              <a:rPr spc="-270" dirty="0">
                <a:latin typeface="Times New Roman" pitchFamily="18" charset="0"/>
                <a:cs typeface="Times New Roman" pitchFamily="18" charset="0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264" y="2075853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264" y="2898813"/>
            <a:ext cx="1425575" cy="920750"/>
          </a:xfrm>
          <a:custGeom>
            <a:avLst/>
            <a:gdLst/>
            <a:ahLst/>
            <a:cxnLst/>
            <a:rect l="l" t="t" r="r" b="b"/>
            <a:pathLst>
              <a:path w="1425575" h="920750">
                <a:moveTo>
                  <a:pt x="0" y="0"/>
                </a:moveTo>
                <a:lnTo>
                  <a:pt x="1425431" y="0"/>
                </a:lnTo>
                <a:lnTo>
                  <a:pt x="1425431" y="920496"/>
                </a:lnTo>
                <a:lnTo>
                  <a:pt x="0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264" y="3819309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264" y="4642268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264" y="5465229"/>
            <a:ext cx="1425575" cy="823594"/>
          </a:xfrm>
          <a:custGeom>
            <a:avLst/>
            <a:gdLst/>
            <a:ahLst/>
            <a:cxnLst/>
            <a:rect l="l" t="t" r="r" b="b"/>
            <a:pathLst>
              <a:path w="1425575" h="823595">
                <a:moveTo>
                  <a:pt x="0" y="0"/>
                </a:moveTo>
                <a:lnTo>
                  <a:pt x="1425431" y="0"/>
                </a:lnTo>
                <a:lnTo>
                  <a:pt x="1425431" y="822965"/>
                </a:lnTo>
                <a:lnTo>
                  <a:pt x="0" y="822965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8600" y="1219200"/>
          <a:ext cx="8611486" cy="538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Tube Cap Color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777875" algn="l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Function of 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232410" indent="-584835" algn="l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b="1" spc="0" smtClean="0">
                          <a:latin typeface="Times New Roman" pitchFamily="18" charset="0"/>
                          <a:cs typeface="Times New Roman" pitchFamily="18" charset="0"/>
                        </a:rPr>
                        <a:t>Common</a:t>
                      </a:r>
                      <a:r>
                        <a:rPr lang="en-US" sz="1600" b="1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Lab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Heparin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inhibits the formation of thrombin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from  prothrombin and thus preventing the  formation of fibrin.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-Routine Chemistry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-Cytogenetic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Purple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EDTA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is a chelating agent, 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binds calcium, 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which is essential for the clotting  mechanism.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-Hematology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-Molecular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Blue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7305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Citrate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converting  calcium into a non-ionized form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, and hence  prevent clotting of blood.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Coagulation Test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62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Dark Gray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797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Potassium Oxalate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forming  insoluble complexes with calcium ions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 marR="12890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-Preserve glucose in whole  blood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-Some Chemistry Tests.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2909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Gray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6860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Fluoride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has been used chiefly as a preservative  since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inhibits red cell metabolism and  bacterial action.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29642" y="2088763"/>
            <a:ext cx="346344" cy="75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642" y="3098157"/>
            <a:ext cx="420767" cy="593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932" y="4733544"/>
            <a:ext cx="446349" cy="567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419" y="3925608"/>
            <a:ext cx="371925" cy="608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932" y="5573521"/>
            <a:ext cx="350221" cy="640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8" y="365772"/>
            <a:ext cx="631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Changes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in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on</a:t>
            </a:r>
            <a:r>
              <a:rPr sz="3200" b="1" spc="-39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80" dirty="0">
                <a:solidFill>
                  <a:srgbClr val="D1282E"/>
                </a:solidFill>
                <a:latin typeface="Arial Black"/>
                <a:cs typeface="Arial Black"/>
              </a:rPr>
              <a:t>Keeping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0660"/>
            <a:ext cx="8150860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Loss of carbon dioxide.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glucose to lactic acid (glycolysis).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Increase in plasma inorganic phosphate.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Formation of ammonia from nitrogenous substances.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Passage of substances through the red cell envelope.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pyruvate into lactate.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30" y="528116"/>
            <a:ext cx="8304479" cy="3075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2792" y="96824"/>
            <a:ext cx="2941243" cy="1427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256" y="4418761"/>
            <a:ext cx="3379480" cy="2042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9016" y="4157776"/>
            <a:ext cx="3180067" cy="2309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4876800"/>
            <a:ext cx="3232954" cy="75148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latin typeface="Arial"/>
                <a:cs typeface="Arial"/>
              </a:rPr>
              <a:t>All plasma proteins are  synthesized in the liver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79" y="4800600"/>
            <a:ext cx="1118062" cy="107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7969" y="4855451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219379" y="0"/>
                </a:moveTo>
                <a:lnTo>
                  <a:pt x="0" y="240969"/>
                </a:lnTo>
                <a:lnTo>
                  <a:pt x="263067" y="480479"/>
                </a:lnTo>
                <a:lnTo>
                  <a:pt x="0" y="719988"/>
                </a:lnTo>
                <a:lnTo>
                  <a:pt x="219379" y="960949"/>
                </a:lnTo>
                <a:lnTo>
                  <a:pt x="505104" y="700824"/>
                </a:lnTo>
                <a:lnTo>
                  <a:pt x="989146" y="700824"/>
                </a:lnTo>
                <a:lnTo>
                  <a:pt x="747128" y="480479"/>
                </a:lnTo>
                <a:lnTo>
                  <a:pt x="989146" y="260134"/>
                </a:lnTo>
                <a:lnTo>
                  <a:pt x="505104" y="260134"/>
                </a:lnTo>
                <a:lnTo>
                  <a:pt x="219379" y="0"/>
                </a:lnTo>
                <a:close/>
              </a:path>
              <a:path w="1010285" h="961389">
                <a:moveTo>
                  <a:pt x="989146" y="700824"/>
                </a:moveTo>
                <a:lnTo>
                  <a:pt x="505104" y="700824"/>
                </a:lnTo>
                <a:lnTo>
                  <a:pt x="790816" y="960949"/>
                </a:lnTo>
                <a:lnTo>
                  <a:pt x="1010196" y="719988"/>
                </a:lnTo>
                <a:lnTo>
                  <a:pt x="989146" y="700824"/>
                </a:lnTo>
                <a:close/>
              </a:path>
              <a:path w="1010285" h="961389">
                <a:moveTo>
                  <a:pt x="790816" y="0"/>
                </a:moveTo>
                <a:lnTo>
                  <a:pt x="505104" y="260134"/>
                </a:lnTo>
                <a:lnTo>
                  <a:pt x="989146" y="260134"/>
                </a:lnTo>
                <a:lnTo>
                  <a:pt x="1010196" y="240969"/>
                </a:lnTo>
                <a:lnTo>
                  <a:pt x="790816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7976" y="4855452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0" y="240963"/>
                </a:moveTo>
                <a:lnTo>
                  <a:pt x="219380" y="0"/>
                </a:lnTo>
                <a:lnTo>
                  <a:pt x="505095" y="260122"/>
                </a:lnTo>
                <a:lnTo>
                  <a:pt x="790808" y="0"/>
                </a:lnTo>
                <a:lnTo>
                  <a:pt x="1010188" y="240963"/>
                </a:lnTo>
                <a:lnTo>
                  <a:pt x="747118" y="480471"/>
                </a:lnTo>
                <a:lnTo>
                  <a:pt x="1010188" y="719978"/>
                </a:lnTo>
                <a:lnTo>
                  <a:pt x="790808" y="960937"/>
                </a:lnTo>
                <a:lnTo>
                  <a:pt x="505095" y="700819"/>
                </a:lnTo>
                <a:lnTo>
                  <a:pt x="219380" y="960937"/>
                </a:lnTo>
                <a:lnTo>
                  <a:pt x="0" y="719978"/>
                </a:lnTo>
                <a:lnTo>
                  <a:pt x="263069" y="480471"/>
                </a:lnTo>
                <a:lnTo>
                  <a:pt x="0" y="240963"/>
                </a:lnTo>
                <a:close/>
              </a:path>
            </a:pathLst>
          </a:custGeom>
          <a:ln w="12699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13286" y="5060734"/>
            <a:ext cx="13779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except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4600" y="4648200"/>
            <a:ext cx="24384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10"/>
              </a:spcBef>
            </a:pPr>
            <a:r>
              <a:rPr sz="1800" smtClean="0">
                <a:latin typeface="Arial"/>
                <a:cs typeface="Arial"/>
              </a:rPr>
              <a:t>Gamma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smtClean="0">
                <a:latin typeface="Arial"/>
                <a:cs typeface="Arial"/>
              </a:rPr>
              <a:t>globulin  </a:t>
            </a:r>
            <a:r>
              <a:rPr sz="1800" dirty="0">
                <a:latin typeface="Arial"/>
                <a:cs typeface="Arial"/>
              </a:rPr>
              <a:t>(immunoglobulin)  are made by B 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400" y="3990111"/>
            <a:ext cx="259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Site of synthesis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43200" y="6151417"/>
            <a:ext cx="6138950" cy="631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5600" y="6266898"/>
            <a:ext cx="5867946" cy="353943"/>
          </a:xfrm>
          <a:prstGeom prst="rect">
            <a:avLst/>
          </a:prstGeom>
          <a:ln w="9524">
            <a:solidFill>
              <a:srgbClr val="DC3E3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000" b="1" u="sng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Note:</a:t>
            </a:r>
            <a:r>
              <a:rPr sz="2000" b="1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 plasma proteins are water soluble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741" y="900193"/>
            <a:ext cx="7705049" cy="507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52600"/>
            <a:ext cx="7620000" cy="4373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877" y="0"/>
            <a:ext cx="8438192" cy="657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4753" y="1752600"/>
            <a:ext cx="1462024" cy="1385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20" y="1596038"/>
            <a:ext cx="2161311" cy="133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02" y="1660766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7568" y="1"/>
                </a:lnTo>
              </a:path>
            </a:pathLst>
          </a:custGeom>
          <a:ln w="412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7" y="568162"/>
            <a:ext cx="7999534" cy="5802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558" y="351154"/>
            <a:ext cx="8133041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low serum albumin may be due to: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462280" indent="-182880">
              <a:lnSpc>
                <a:spcPct val="100000"/>
              </a:lnSpc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A heavy loss of albumin in urine.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Loss or mal-absorption of protein from the digestive tract.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Decreased formation by the liver due to defective liver.</a:t>
            </a:r>
            <a:endParaRPr sz="220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Increase catabolism of protein or due to insufficient intake of protein in diet</a:t>
            </a:r>
            <a:r>
              <a:rPr sz="2200" spc="-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558" y="3923410"/>
            <a:ext cx="6685241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high serum globulin occurs commonly in: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Advanced liver disease.</a:t>
            </a:r>
            <a:endParaRPr sz="22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multiple myeloma.</a:t>
            </a:r>
            <a:endParaRPr sz="22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number of chronic infections.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407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Garamond</vt:lpstr>
      <vt:lpstr>Times New Roman</vt:lpstr>
      <vt:lpstr>Office Theme</vt:lpstr>
      <vt:lpstr>220 BCH</vt:lpstr>
      <vt:lpstr>Separation of</vt:lpstr>
      <vt:lpstr>Collection of Blood Specimens</vt:lpstr>
      <vt:lpstr>Changes in Blood on 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Serum and plasma proteins can be separated from each other by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471 BCH</dc:title>
  <cp:lastModifiedBy>SCTH</cp:lastModifiedBy>
  <cp:revision>2</cp:revision>
  <dcterms:created xsi:type="dcterms:W3CDTF">2017-12-27T09:12:20Z</dcterms:created>
  <dcterms:modified xsi:type="dcterms:W3CDTF">2019-09-14T09:12:14Z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2017-12-27T00:00:00Z</vt:filetime>
  </property>
</Properties>
</file>