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88" r:id="rId3"/>
    <p:sldId id="273" r:id="rId4"/>
    <p:sldId id="272" r:id="rId5"/>
    <p:sldId id="274" r:id="rId6"/>
    <p:sldId id="276" r:id="rId7"/>
    <p:sldId id="275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71" r:id="rId18"/>
    <p:sldId id="287" r:id="rId19"/>
  </p:sldIdLst>
  <p:sldSz cx="12192000" cy="6858000"/>
  <p:notesSz cx="6858000" cy="9144000"/>
  <p:defaultTextStyle>
    <a:defPPr>
      <a:defRPr lang="ar-S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0" y="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11C6-EE2C-4F50-881A-552F90738A9A}" type="datetimeFigureOut">
              <a:rPr lang="ar-SA" smtClean="0"/>
              <a:t>05/07/1438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B9A7-4140-4532-9C3B-E8B3E546D55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08715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11C6-EE2C-4F50-881A-552F90738A9A}" type="datetimeFigureOut">
              <a:rPr lang="ar-SA" smtClean="0"/>
              <a:t>05/07/1438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B9A7-4140-4532-9C3B-E8B3E546D55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15949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11C6-EE2C-4F50-881A-552F90738A9A}" type="datetimeFigureOut">
              <a:rPr lang="ar-SA" smtClean="0"/>
              <a:t>05/07/1438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B9A7-4140-4532-9C3B-E8B3E546D55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7365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11C6-EE2C-4F50-881A-552F90738A9A}" type="datetimeFigureOut">
              <a:rPr lang="ar-SA" smtClean="0"/>
              <a:t>05/07/1438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B9A7-4140-4532-9C3B-E8B3E546D55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03005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11C6-EE2C-4F50-881A-552F90738A9A}" type="datetimeFigureOut">
              <a:rPr lang="ar-SA" smtClean="0"/>
              <a:t>05/07/1438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B9A7-4140-4532-9C3B-E8B3E546D55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94138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11C6-EE2C-4F50-881A-552F90738A9A}" type="datetimeFigureOut">
              <a:rPr lang="ar-SA" smtClean="0"/>
              <a:t>05/07/1438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B9A7-4140-4532-9C3B-E8B3E546D55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40567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11C6-EE2C-4F50-881A-552F90738A9A}" type="datetimeFigureOut">
              <a:rPr lang="ar-SA" smtClean="0"/>
              <a:t>05/07/1438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B9A7-4140-4532-9C3B-E8B3E546D55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7630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11C6-EE2C-4F50-881A-552F90738A9A}" type="datetimeFigureOut">
              <a:rPr lang="ar-SA" smtClean="0"/>
              <a:t>05/07/1438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B9A7-4140-4532-9C3B-E8B3E546D55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07181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11C6-EE2C-4F50-881A-552F90738A9A}" type="datetimeFigureOut">
              <a:rPr lang="ar-SA" smtClean="0"/>
              <a:t>05/07/1438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B9A7-4140-4532-9C3B-E8B3E546D55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43074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11C6-EE2C-4F50-881A-552F90738A9A}" type="datetimeFigureOut">
              <a:rPr lang="ar-SA" smtClean="0"/>
              <a:t>05/07/1438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B9A7-4140-4532-9C3B-E8B3E546D55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6207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11C6-EE2C-4F50-881A-552F90738A9A}" type="datetimeFigureOut">
              <a:rPr lang="ar-SA" smtClean="0"/>
              <a:t>05/07/1438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B9A7-4140-4532-9C3B-E8B3E546D55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27533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A11C6-EE2C-4F50-881A-552F90738A9A}" type="datetimeFigureOut">
              <a:rPr lang="ar-SA" smtClean="0"/>
              <a:t>05/07/1438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8B9A7-4140-4532-9C3B-E8B3E546D55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90050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>
            <a:normAutofit/>
          </a:bodyPr>
          <a:lstStyle/>
          <a:p>
            <a:pPr rtl="1"/>
            <a:r>
              <a:rPr lang="ar-SA" sz="48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مقدمة في الإحصاء الحيوي مع تطبيقات برنامج الحزم الإحصائية </a:t>
            </a: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SPSS</a:t>
            </a:r>
            <a:endParaRPr lang="ar-SA" sz="4800" dirty="0">
              <a:solidFill>
                <a:schemeClr val="accent1">
                  <a:lumMod val="7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1205" y="4486160"/>
            <a:ext cx="5912313" cy="1655762"/>
          </a:xfrm>
        </p:spPr>
        <p:txBody>
          <a:bodyPr>
            <a:noAutofit/>
          </a:bodyPr>
          <a:lstStyle/>
          <a:p>
            <a:r>
              <a:rPr lang="ar-SA" sz="36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د. أسامة عبدالحليم سمرقندي</a:t>
            </a:r>
          </a:p>
          <a:p>
            <a:r>
              <a:rPr lang="ar-SA" sz="36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المشرف على إدارة الإحصاء والمعلومات</a:t>
            </a:r>
          </a:p>
          <a:p>
            <a:r>
              <a:rPr lang="ar-SA" sz="36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جامعة </a:t>
            </a:r>
            <a:r>
              <a:rPr lang="ar-SA" sz="3600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الملك </a:t>
            </a:r>
            <a:r>
              <a:rPr lang="ar-SA" sz="36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سعود</a:t>
            </a:r>
            <a:endParaRPr lang="ar-SA" sz="3600" dirty="0">
              <a:solidFill>
                <a:schemeClr val="accent1">
                  <a:lumMod val="7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8677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198" y="1129229"/>
            <a:ext cx="10970276" cy="457517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just">
              <a:buNone/>
            </a:pP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The 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variable drug may be used in two different 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studies: </a:t>
            </a:r>
          </a:p>
          <a:p>
            <a:pPr lvl="1" algn="just"/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Study 1; 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effects of different drugs on blood pressure (drug is categorical variable), </a:t>
            </a:r>
            <a:endParaRPr lang="en-US" sz="3200" b="1" dirty="0" smtClean="0">
              <a:solidFill>
                <a:schemeClr val="accent1">
                  <a:lumMod val="7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lvl="1" algn="just"/>
            <a:endParaRPr lang="en-US" sz="3200" b="1" dirty="0">
              <a:solidFill>
                <a:schemeClr val="accent1">
                  <a:lumMod val="7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lvl="1" algn="just"/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study 2; 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effect of different dosages of the same drug on blood pressure (drug is continuous variable). 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44176"/>
            <a:ext cx="10515600" cy="779389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Note </a:t>
            </a:r>
            <a:endParaRPr lang="ar-SA" dirty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4887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198" y="1129229"/>
            <a:ext cx="10970276" cy="457517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just">
              <a:buNone/>
            </a:pP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Measurement: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is defined as the assignment of numbers to attribute of objects, event or persons according to acceptable rules. There are some well known rules for assigning numbers to variables. A particular set of rules defines a </a:t>
            </a:r>
            <a:r>
              <a:rPr lang="en-US" sz="3600" b="1" i="1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scale of measurement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, and different sets of rules defined different scales of measurement. 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44176"/>
            <a:ext cx="10515600" cy="779389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Measurement </a:t>
            </a:r>
            <a:endParaRPr lang="ar-SA" dirty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3304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198" y="1129229"/>
            <a:ext cx="10970276" cy="457517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endParaRPr lang="en-US" sz="3600" b="1" dirty="0" smtClean="0">
              <a:solidFill>
                <a:schemeClr val="accent1">
                  <a:lumMod val="7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indent="0" algn="ctr">
              <a:buNone/>
            </a:pPr>
            <a:endParaRPr lang="en-US" sz="3600" b="1" dirty="0">
              <a:solidFill>
                <a:schemeClr val="accent1">
                  <a:lumMod val="7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indent="0" algn="ctr">
              <a:buNone/>
            </a:pPr>
            <a:endParaRPr lang="en-US" sz="3600" b="1" dirty="0" smtClean="0">
              <a:solidFill>
                <a:schemeClr val="accent1">
                  <a:lumMod val="7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indent="0" algn="ctr">
              <a:buNone/>
            </a:pP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NOIR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, or No Oil In 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Rive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44176"/>
            <a:ext cx="10515600" cy="779389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Scale </a:t>
            </a:r>
            <a:r>
              <a:rPr lang="en-US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of </a:t>
            </a:r>
            <a:r>
              <a:rPr lang="en-US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Measurement </a:t>
            </a:r>
            <a:endParaRPr lang="ar-SA" dirty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7104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198" y="1129229"/>
            <a:ext cx="10970276" cy="457517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just">
              <a:buNone/>
            </a:pP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Nominal Scales: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Are those in which numbers are used purely as labels for the elements in the data system and </a:t>
            </a:r>
            <a:r>
              <a:rPr lang="en-US" sz="3600" b="1" u="sng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Do Not Have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the properties of </a:t>
            </a:r>
            <a:r>
              <a:rPr lang="en-US" sz="3600" b="1" i="1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meaningful order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, </a:t>
            </a:r>
            <a:r>
              <a:rPr lang="en-US" sz="3600" b="1" i="1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equal distance between units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, or </a:t>
            </a:r>
            <a:r>
              <a:rPr lang="en-US" sz="3600" b="1" i="1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absolute zero point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as the origin. Numbers are used to identify different players on a football team (1=team A, 0= team B), or to identify difference in the sex of subjects in an experiment (1= male, 0=female). 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44176"/>
            <a:ext cx="10515600" cy="779389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Scale </a:t>
            </a:r>
            <a:r>
              <a:rPr lang="en-US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of </a:t>
            </a:r>
            <a:r>
              <a:rPr lang="en-US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Measurement; Nominal</a:t>
            </a:r>
            <a:endParaRPr lang="ar-SA" dirty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5830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198" y="1129229"/>
            <a:ext cx="10970276" cy="3049155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0" indent="0" algn="just">
              <a:buNone/>
            </a:pP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Ordinal Scales: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Uses numbers to order objects or persons on some continuum of high to low. When patient describe his/her pain 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rank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10 contestant from 1 to 10, these values constitute an ordinal scales. Ordinal scales </a:t>
            </a:r>
            <a:r>
              <a:rPr lang="en-US" sz="3600" b="1" u="sng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Do Not Have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the properties of </a:t>
            </a:r>
            <a:r>
              <a:rPr lang="en-US" sz="3600" b="1" i="1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equal distance between unites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and a </a:t>
            </a:r>
            <a:r>
              <a:rPr lang="en-US" sz="3600" b="1" i="1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fix zero origin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. 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44176"/>
            <a:ext cx="10515600" cy="779389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Scale </a:t>
            </a:r>
            <a:r>
              <a:rPr lang="en-US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of </a:t>
            </a:r>
            <a:r>
              <a:rPr lang="en-US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Measurement; Ordinal </a:t>
            </a:r>
            <a:endParaRPr lang="ar-SA" dirty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9385345"/>
              </p:ext>
            </p:extLst>
          </p:nvPr>
        </p:nvGraphicFramePr>
        <p:xfrm>
          <a:off x="610860" y="4301070"/>
          <a:ext cx="10970280" cy="460705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097028">
                  <a:extLst>
                    <a:ext uri="{9D8B030D-6E8A-4147-A177-3AD203B41FA5}">
                      <a16:colId xmlns:a16="http://schemas.microsoft.com/office/drawing/2014/main" val="3784513258"/>
                    </a:ext>
                  </a:extLst>
                </a:gridCol>
                <a:gridCol w="1097028">
                  <a:extLst>
                    <a:ext uri="{9D8B030D-6E8A-4147-A177-3AD203B41FA5}">
                      <a16:colId xmlns:a16="http://schemas.microsoft.com/office/drawing/2014/main" val="3031135997"/>
                    </a:ext>
                  </a:extLst>
                </a:gridCol>
                <a:gridCol w="1097028">
                  <a:extLst>
                    <a:ext uri="{9D8B030D-6E8A-4147-A177-3AD203B41FA5}">
                      <a16:colId xmlns:a16="http://schemas.microsoft.com/office/drawing/2014/main" val="3466693067"/>
                    </a:ext>
                  </a:extLst>
                </a:gridCol>
                <a:gridCol w="1097028">
                  <a:extLst>
                    <a:ext uri="{9D8B030D-6E8A-4147-A177-3AD203B41FA5}">
                      <a16:colId xmlns:a16="http://schemas.microsoft.com/office/drawing/2014/main" val="2378846487"/>
                    </a:ext>
                  </a:extLst>
                </a:gridCol>
                <a:gridCol w="1097028">
                  <a:extLst>
                    <a:ext uri="{9D8B030D-6E8A-4147-A177-3AD203B41FA5}">
                      <a16:colId xmlns:a16="http://schemas.microsoft.com/office/drawing/2014/main" val="3532308742"/>
                    </a:ext>
                  </a:extLst>
                </a:gridCol>
                <a:gridCol w="1097028">
                  <a:extLst>
                    <a:ext uri="{9D8B030D-6E8A-4147-A177-3AD203B41FA5}">
                      <a16:colId xmlns:a16="http://schemas.microsoft.com/office/drawing/2014/main" val="1352884474"/>
                    </a:ext>
                  </a:extLst>
                </a:gridCol>
                <a:gridCol w="1097028">
                  <a:extLst>
                    <a:ext uri="{9D8B030D-6E8A-4147-A177-3AD203B41FA5}">
                      <a16:colId xmlns:a16="http://schemas.microsoft.com/office/drawing/2014/main" val="1193990454"/>
                    </a:ext>
                  </a:extLst>
                </a:gridCol>
                <a:gridCol w="1097028">
                  <a:extLst>
                    <a:ext uri="{9D8B030D-6E8A-4147-A177-3AD203B41FA5}">
                      <a16:colId xmlns:a16="http://schemas.microsoft.com/office/drawing/2014/main" val="877405966"/>
                    </a:ext>
                  </a:extLst>
                </a:gridCol>
                <a:gridCol w="1097028">
                  <a:extLst>
                    <a:ext uri="{9D8B030D-6E8A-4147-A177-3AD203B41FA5}">
                      <a16:colId xmlns:a16="http://schemas.microsoft.com/office/drawing/2014/main" val="3829096108"/>
                    </a:ext>
                  </a:extLst>
                </a:gridCol>
                <a:gridCol w="1097028">
                  <a:extLst>
                    <a:ext uri="{9D8B030D-6E8A-4147-A177-3AD203B41FA5}">
                      <a16:colId xmlns:a16="http://schemas.microsoft.com/office/drawing/2014/main" val="2153123876"/>
                    </a:ext>
                  </a:extLst>
                </a:gridCol>
              </a:tblGrid>
              <a:tr h="460705">
                <a:tc>
                  <a:txBody>
                    <a:bodyPr/>
                    <a:lstStyle/>
                    <a:p>
                      <a:pPr algn="ctr" rtl="1"/>
                      <a:r>
                        <a:rPr lang="en-US" b="1" baseline="0" dirty="0" smtClean="0">
                          <a:latin typeface="Times New Roman" panose="02020603050405020304" pitchFamily="18" charset="0"/>
                          <a:cs typeface="Arabic Typesetting" panose="03020402040406030203" pitchFamily="66" charset="-78"/>
                        </a:rPr>
                        <a:t>10</a:t>
                      </a:r>
                      <a:endParaRPr lang="ar-SA" b="1" baseline="0" dirty="0">
                        <a:latin typeface="Times New Roman" panose="02020603050405020304" pitchFamily="18" charset="0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baseline="0" dirty="0" smtClean="0">
                          <a:latin typeface="Times New Roman" panose="02020603050405020304" pitchFamily="18" charset="0"/>
                          <a:cs typeface="Arabic Typesetting" panose="03020402040406030203" pitchFamily="66" charset="-78"/>
                        </a:rPr>
                        <a:t>9</a:t>
                      </a:r>
                      <a:endParaRPr lang="ar-SA" b="1" baseline="0" dirty="0">
                        <a:latin typeface="Times New Roman" panose="02020603050405020304" pitchFamily="18" charset="0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baseline="0" dirty="0" smtClean="0">
                          <a:latin typeface="Times New Roman" panose="02020603050405020304" pitchFamily="18" charset="0"/>
                          <a:cs typeface="Arabic Typesetting" panose="03020402040406030203" pitchFamily="66" charset="-78"/>
                        </a:rPr>
                        <a:t>8</a:t>
                      </a:r>
                      <a:endParaRPr lang="ar-SA" b="1" baseline="0" dirty="0">
                        <a:latin typeface="Times New Roman" panose="02020603050405020304" pitchFamily="18" charset="0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baseline="0" dirty="0" smtClean="0">
                          <a:latin typeface="Times New Roman" panose="02020603050405020304" pitchFamily="18" charset="0"/>
                          <a:cs typeface="Arabic Typesetting" panose="03020402040406030203" pitchFamily="66" charset="-78"/>
                        </a:rPr>
                        <a:t>7</a:t>
                      </a:r>
                      <a:endParaRPr lang="ar-SA" b="1" baseline="0" dirty="0">
                        <a:latin typeface="Times New Roman" panose="02020603050405020304" pitchFamily="18" charset="0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baseline="0" dirty="0" smtClean="0">
                          <a:latin typeface="Times New Roman" panose="02020603050405020304" pitchFamily="18" charset="0"/>
                          <a:cs typeface="Arabic Typesetting" panose="03020402040406030203" pitchFamily="66" charset="-78"/>
                        </a:rPr>
                        <a:t>6</a:t>
                      </a:r>
                      <a:endParaRPr lang="ar-SA" b="1" baseline="0" dirty="0">
                        <a:latin typeface="Times New Roman" panose="02020603050405020304" pitchFamily="18" charset="0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baseline="0" dirty="0" smtClean="0">
                          <a:latin typeface="Times New Roman" panose="02020603050405020304" pitchFamily="18" charset="0"/>
                          <a:cs typeface="Arabic Typesetting" panose="03020402040406030203" pitchFamily="66" charset="-78"/>
                        </a:rPr>
                        <a:t>5</a:t>
                      </a:r>
                      <a:endParaRPr lang="ar-SA" b="1" baseline="0" dirty="0">
                        <a:latin typeface="Times New Roman" panose="02020603050405020304" pitchFamily="18" charset="0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baseline="0" dirty="0" smtClean="0">
                          <a:latin typeface="Times New Roman" panose="02020603050405020304" pitchFamily="18" charset="0"/>
                          <a:cs typeface="Arabic Typesetting" panose="03020402040406030203" pitchFamily="66" charset="-78"/>
                        </a:rPr>
                        <a:t>4</a:t>
                      </a:r>
                      <a:endParaRPr lang="ar-SA" b="1" baseline="0" dirty="0">
                        <a:latin typeface="Times New Roman" panose="02020603050405020304" pitchFamily="18" charset="0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baseline="0" dirty="0" smtClean="0">
                          <a:latin typeface="Times New Roman" panose="02020603050405020304" pitchFamily="18" charset="0"/>
                          <a:cs typeface="Arabic Typesetting" panose="03020402040406030203" pitchFamily="66" charset="-78"/>
                        </a:rPr>
                        <a:t>3</a:t>
                      </a:r>
                      <a:endParaRPr lang="ar-SA" b="1" baseline="0" dirty="0">
                        <a:latin typeface="Times New Roman" panose="02020603050405020304" pitchFamily="18" charset="0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baseline="0" dirty="0" smtClean="0">
                          <a:latin typeface="Times New Roman" panose="02020603050405020304" pitchFamily="18" charset="0"/>
                          <a:cs typeface="Arabic Typesetting" panose="03020402040406030203" pitchFamily="66" charset="-78"/>
                        </a:rPr>
                        <a:t>2</a:t>
                      </a:r>
                      <a:endParaRPr lang="ar-SA" b="1" baseline="0" dirty="0">
                        <a:latin typeface="Times New Roman" panose="02020603050405020304" pitchFamily="18" charset="0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baseline="0" dirty="0" smtClean="0">
                          <a:latin typeface="Times New Roman" panose="02020603050405020304" pitchFamily="18" charset="0"/>
                          <a:cs typeface="Arabic Typesetting" panose="03020402040406030203" pitchFamily="66" charset="-78"/>
                        </a:rPr>
                        <a:t>1</a:t>
                      </a:r>
                      <a:endParaRPr lang="ar-SA" b="1" baseline="0" dirty="0">
                        <a:latin typeface="Times New Roman" panose="02020603050405020304" pitchFamily="18" charset="0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7972634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4" b="48425"/>
          <a:stretch/>
        </p:blipFill>
        <p:spPr>
          <a:xfrm>
            <a:off x="0" y="4894999"/>
            <a:ext cx="12192000" cy="1140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14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198" y="1129230"/>
            <a:ext cx="10970276" cy="3529856"/>
          </a:xfr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0" indent="0" algn="just">
              <a:buNone/>
            </a:pP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Interval Scales: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Numbers on interval scales indicate rank order, but in addition, </a:t>
            </a:r>
            <a:r>
              <a:rPr lang="en-US" sz="3600" b="1" i="1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distances between the numbers 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Have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en-US" sz="3600" b="1" i="1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meaning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with respect to the property being measured. Examples, Fahrenheit temperature scale (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32-212 </a:t>
            </a:r>
            <a:r>
              <a:rPr lang="en-US" sz="3600" baseline="30000" dirty="0" err="1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o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F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),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Celsius temperature scale (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0-100 </a:t>
            </a:r>
            <a:r>
              <a:rPr lang="en-US" sz="3600" baseline="30000" dirty="0" err="1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o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C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).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If temperature is measured in degree Fahrenheit, the interval between 32 </a:t>
            </a:r>
            <a:r>
              <a:rPr lang="en-US" sz="3600" baseline="30000" dirty="0" err="1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o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F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and 33 </a:t>
            </a:r>
            <a:r>
              <a:rPr lang="en-US" sz="3600" baseline="30000" dirty="0" err="1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o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F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is equal to the interval between 85 </a:t>
            </a:r>
            <a:r>
              <a:rPr lang="en-US" sz="3600" baseline="30000" dirty="0" err="1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o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F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and 86 </a:t>
            </a:r>
            <a:r>
              <a:rPr lang="en-US" sz="3600" baseline="30000" dirty="0" err="1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o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F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; </a:t>
            </a:r>
            <a:r>
              <a:rPr lang="en-US" sz="3600" b="1" i="1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However, 0 </a:t>
            </a:r>
            <a:r>
              <a:rPr lang="en-US" sz="3600" b="1" i="1" baseline="30000" dirty="0" err="1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o</a:t>
            </a:r>
            <a:r>
              <a:rPr lang="en-US" sz="3600" b="1" i="1" dirty="0" err="1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F</a:t>
            </a:r>
            <a:r>
              <a:rPr lang="en-US" sz="3600" b="1" i="1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en-US" sz="3600" b="1" i="1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does not imply the absence of temperature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. </a:t>
            </a:r>
            <a:endParaRPr lang="en-US" sz="3600" dirty="0" smtClean="0">
              <a:solidFill>
                <a:schemeClr val="accent1">
                  <a:lumMod val="7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indent="0" algn="just">
              <a:buNone/>
            </a:pPr>
            <a:endParaRPr lang="en-US" sz="3600" dirty="0">
              <a:solidFill>
                <a:schemeClr val="accent1">
                  <a:lumMod val="7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indent="0" algn="just">
              <a:buNone/>
            </a:pP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Example: TIME OF DAY on a 12-hour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clock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44176"/>
            <a:ext cx="10515600" cy="779389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Scale </a:t>
            </a:r>
            <a:r>
              <a:rPr lang="en-US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of </a:t>
            </a:r>
            <a:r>
              <a:rPr lang="en-US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Measurement; Interval </a:t>
            </a:r>
            <a:endParaRPr lang="ar-SA" dirty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620198" y="4999227"/>
            <a:ext cx="1097027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ar-SA" altLang="ar-SA" sz="2000" b="0" i="0" u="none" strike="noStrike" cap="none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Arabic Typesetting" panose="03020402040406030203" pitchFamily="66" charset="-78"/>
              </a:rPr>
              <a:t>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Interval</a:t>
            </a:r>
            <a:r>
              <a:rPr lang="en-US" altLang="ar-SA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Arabic Typesetting" panose="03020402040406030203" pitchFamily="66" charset="-78"/>
              </a:rPr>
              <a:t>: </a:t>
            </a:r>
            <a:r>
              <a:rPr lang="en-US" altLang="ar-SA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Arabic Typesetting" panose="03020402040406030203" pitchFamily="66" charset="-78"/>
              </a:rPr>
              <a:t>time of day - equal intervals; analog (12-hr.) clock, difference between </a:t>
            </a:r>
            <a:r>
              <a:rPr lang="en-US" altLang="ar-SA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Arabic Typesetting" panose="03020402040406030203" pitchFamily="66" charset="-78"/>
              </a:rPr>
              <a:t>1 and </a:t>
            </a:r>
            <a:r>
              <a:rPr lang="en-US" altLang="ar-SA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Arabic Typesetting" panose="03020402040406030203" pitchFamily="66" charset="-78"/>
              </a:rPr>
              <a:t>2 pm is same as difference between 11 and 12 am</a:t>
            </a:r>
            <a:endParaRPr kumimoji="0" lang="ar-SA" altLang="ar-SA" sz="2000" b="0" i="0" u="none" strike="noStrike" cap="none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Arabic Typesetting" panose="03020402040406030203" pitchFamily="66" charset="-7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198" y="4417448"/>
            <a:ext cx="10970276" cy="48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46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198" y="1129229"/>
            <a:ext cx="10970276" cy="3186957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pPr marL="0" indent="0" algn="just">
              <a:buNone/>
            </a:pP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Ratio Scales: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Has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the </a:t>
            </a:r>
            <a:r>
              <a:rPr lang="en-US" sz="3600" b="1" i="1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properties of order, equal distance between unites, and absolute zero point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. Examples; length in centimeters; weight in kilos, or age in days, month, or years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</a:p>
          <a:p>
            <a:pPr marL="0" indent="0" algn="just">
              <a:buNone/>
            </a:pPr>
            <a:endParaRPr lang="en-US" sz="3600" dirty="0" smtClean="0">
              <a:solidFill>
                <a:schemeClr val="accent1">
                  <a:lumMod val="7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indent="0" algn="just">
              <a:buNone/>
            </a:pP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Example: 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RULER: inches or centimeters, INCOME: money earned last </a:t>
            </a:r>
            <a:r>
              <a:rPr lang="en-US" sz="30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year, NUMBER 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of </a:t>
            </a:r>
            <a:r>
              <a:rPr lang="en-US" sz="30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children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, and GPA: grade point average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44176"/>
            <a:ext cx="10515600" cy="779389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Scale </a:t>
            </a:r>
            <a:r>
              <a:rPr lang="en-US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of </a:t>
            </a:r>
            <a:r>
              <a:rPr lang="en-US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Measurement; Ratio </a:t>
            </a:r>
            <a:endParaRPr lang="ar-SA" dirty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20198" y="5153115"/>
            <a:ext cx="1097027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ar-SA" altLang="ar-SA" sz="2000" b="0" i="0" u="none" strike="noStrike" cap="none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Arabic Typesetting" panose="03020402040406030203" pitchFamily="66" charset="-78"/>
              </a:rPr>
              <a:t>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Ratio</a:t>
            </a:r>
            <a:r>
              <a:rPr lang="en-US" altLang="ar-SA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Arabic Typesetting" panose="03020402040406030203" pitchFamily="66" charset="-78"/>
              </a:rPr>
              <a:t>: </a:t>
            </a:r>
            <a:r>
              <a:rPr lang="en-US" altLang="ar-SA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Arabic Typesetting" panose="03020402040406030203" pitchFamily="66" charset="-78"/>
              </a:rPr>
              <a:t>24-hr</a:t>
            </a:r>
            <a:r>
              <a:rPr lang="en-US" altLang="ar-SA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Arabic Typesetting" panose="03020402040406030203" pitchFamily="66" charset="-78"/>
              </a:rPr>
              <a:t>. time has an absolute 0 (midnight); 14 o'clock is twice as long from midnight as 7 o'clock</a:t>
            </a:r>
            <a:endParaRPr kumimoji="0" lang="ar-SA" altLang="ar-SA" sz="2000" b="0" i="0" u="none" strike="noStrike" cap="none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Arabic Typesetting" panose="03020402040406030203" pitchFamily="66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98" y="4402775"/>
            <a:ext cx="10970276" cy="51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81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189" y="1728151"/>
            <a:ext cx="2940743" cy="36964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650" y="827363"/>
            <a:ext cx="3368855" cy="146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44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198" y="1129229"/>
            <a:ext cx="10970276" cy="457517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just">
              <a:buNone/>
            </a:pPr>
            <a:endParaRPr lang="en-US" sz="2800" b="1" dirty="0" smtClean="0">
              <a:solidFill>
                <a:schemeClr val="accent1">
                  <a:lumMod val="7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indent="0" algn="just">
              <a:buNone/>
            </a:pPr>
            <a:endParaRPr lang="en-US" b="1" dirty="0">
              <a:solidFill>
                <a:schemeClr val="accent1">
                  <a:lumMod val="7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indent="0" algn="just">
              <a:buNone/>
            </a:pPr>
            <a:endParaRPr lang="en-US" sz="2800" b="1" dirty="0">
              <a:solidFill>
                <a:schemeClr val="accent1">
                  <a:lumMod val="7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lvl="1" indent="0" algn="ctr">
              <a:spcBef>
                <a:spcPts val="1000"/>
              </a:spcBef>
              <a:buNone/>
            </a:pPr>
            <a:endParaRPr lang="en-US" sz="2800" b="1" dirty="0" smtClean="0">
              <a:solidFill>
                <a:schemeClr val="accent1">
                  <a:lumMod val="7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lvl="1" indent="0" algn="ctr">
              <a:spcBef>
                <a:spcPts val="1000"/>
              </a:spcBef>
              <a:buNone/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* Break *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6490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/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Introduction to Biostatistics with SPSS Application</a:t>
            </a:r>
            <a:endParaRPr lang="ar-SA" sz="4800" dirty="0">
              <a:solidFill>
                <a:schemeClr val="accent1">
                  <a:lumMod val="7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3139843" y="4322657"/>
            <a:ext cx="5912313" cy="1655762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Osama A Samarkandi, PhD</a:t>
            </a:r>
          </a:p>
        </p:txBody>
      </p:sp>
    </p:spTree>
    <p:extLst>
      <p:ext uri="{BB962C8B-B14F-4D97-AF65-F5344CB8AC3E}">
        <p14:creationId xmlns:p14="http://schemas.microsoft.com/office/powerpoint/2010/main" val="176715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0056" y="2973313"/>
            <a:ext cx="9144000" cy="990821"/>
          </a:xfrm>
        </p:spPr>
        <p:txBody>
          <a:bodyPr>
            <a:normAutofit/>
          </a:bodyPr>
          <a:lstStyle/>
          <a:p>
            <a:pPr rtl="1"/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Session I </a:t>
            </a:r>
            <a:endParaRPr lang="ar-SA" sz="4800" dirty="0">
              <a:solidFill>
                <a:schemeClr val="accent1">
                  <a:lumMod val="7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2544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198" y="1129229"/>
            <a:ext cx="10976332" cy="457517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just">
              <a:buNone/>
            </a:pP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Statistics: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is a branch of applied mathematics that deals with collection, organizing, and interpreting data using well-defined procedure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  <a:endParaRPr lang="ar-SA" sz="3600" dirty="0">
              <a:solidFill>
                <a:schemeClr val="accent1">
                  <a:lumMod val="7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44176"/>
            <a:ext cx="10515600" cy="779389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Introduction to Biostatistics</a:t>
            </a:r>
            <a:endParaRPr lang="ar-SA" dirty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5635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198" y="1129229"/>
            <a:ext cx="10976332" cy="4575174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742950" indent="-742950" algn="just">
              <a:buFont typeface="+mj-lt"/>
              <a:buAutoNum type="arabicPeriod"/>
            </a:pP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Descriptive 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Statistics: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are used to describe or characterize data by summarizing them into more understandable terms without losing or distorting much of the information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. It provides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a concise summary of data (numerically and/or graphically)</a:t>
            </a:r>
          </a:p>
          <a:p>
            <a:pPr marL="742950" indent="-742950" algn="just">
              <a:buFont typeface="+mj-lt"/>
              <a:buAutoNum type="arabicPeriod"/>
            </a:pPr>
            <a:endParaRPr lang="en-US" sz="3600" dirty="0">
              <a:solidFill>
                <a:schemeClr val="accent1">
                  <a:lumMod val="7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lvl="3" algn="just"/>
            <a:r>
              <a:rPr lang="en-US" sz="2600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Frequency Distributions,</a:t>
            </a:r>
          </a:p>
          <a:p>
            <a:pPr lvl="3" algn="just"/>
            <a:endParaRPr lang="en-US" sz="2600" dirty="0">
              <a:solidFill>
                <a:schemeClr val="accent1">
                  <a:lumMod val="7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lvl="3" algn="just"/>
            <a:r>
              <a:rPr lang="en-US" sz="2600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Graphic Representation,</a:t>
            </a:r>
          </a:p>
          <a:p>
            <a:pPr lvl="3" algn="just"/>
            <a:endParaRPr lang="en-US" sz="2600" dirty="0">
              <a:solidFill>
                <a:schemeClr val="accent1">
                  <a:lumMod val="7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lvl="3" algn="just"/>
            <a:r>
              <a:rPr lang="en-US" sz="2600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Central Tendency,</a:t>
            </a:r>
          </a:p>
          <a:p>
            <a:pPr lvl="3" algn="just"/>
            <a:endParaRPr lang="en-US" sz="2600" dirty="0">
              <a:solidFill>
                <a:schemeClr val="accent1">
                  <a:lumMod val="7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lvl="3" algn="just"/>
            <a:r>
              <a:rPr lang="en-US" sz="2600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Variability or Scatter</a:t>
            </a:r>
            <a:r>
              <a:rPr lang="en-US" sz="26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  <a:endParaRPr lang="en-US" sz="2600" dirty="0">
              <a:solidFill>
                <a:schemeClr val="accent1">
                  <a:lumMod val="7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44176"/>
            <a:ext cx="10515600" cy="779389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Type of Statistics</a:t>
            </a:r>
            <a:endParaRPr lang="ar-SA" dirty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3206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198" y="1129229"/>
            <a:ext cx="10970276" cy="4575174"/>
          </a:xfrm>
        </p:spPr>
        <p:txBody>
          <a:bodyPr vert="horz" lIns="91440" tIns="45720" rIns="91440" bIns="45720" rtlCol="0">
            <a:normAutofit/>
          </a:bodyPr>
          <a:lstStyle/>
          <a:p>
            <a:pPr marL="742950" indent="-742950">
              <a:buFont typeface="+mj-lt"/>
              <a:buAutoNum type="arabicPeriod" startAt="2"/>
            </a:pP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Inferential  Statistics: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allows us to draw conclusions from data that might not be immediately obvious. 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By developing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hypotheses and use common tests such as t-tests, ANOVA tests, and regression to validate 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researcher claims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  <a:endParaRPr lang="en-US" sz="3600" dirty="0" smtClean="0">
              <a:solidFill>
                <a:schemeClr val="accent1">
                  <a:lumMod val="7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indent="0">
              <a:buNone/>
            </a:pPr>
            <a:endParaRPr lang="en-US" sz="3600" dirty="0" smtClean="0">
              <a:solidFill>
                <a:schemeClr val="accent1">
                  <a:lumMod val="7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indent="0" algn="ctr">
              <a:buNone/>
            </a:pP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* It is all about the sample *</a:t>
            </a:r>
          </a:p>
          <a:p>
            <a:pPr marL="742950" indent="-742950" algn="just">
              <a:buFont typeface="+mj-lt"/>
              <a:buAutoNum type="arabicPeriod"/>
            </a:pPr>
            <a:endParaRPr lang="en-US" sz="3600" dirty="0" smtClean="0">
              <a:solidFill>
                <a:schemeClr val="accent1">
                  <a:lumMod val="7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742950" indent="-742950" algn="just">
              <a:buFont typeface="+mj-lt"/>
              <a:buAutoNum type="arabicPeriod"/>
            </a:pPr>
            <a:endParaRPr lang="en-US" sz="3600" dirty="0">
              <a:solidFill>
                <a:schemeClr val="accent1">
                  <a:lumMod val="7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44176"/>
            <a:ext cx="10515600" cy="779389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Type of Statistics</a:t>
            </a:r>
            <a:endParaRPr lang="ar-SA" dirty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5143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198" y="1129229"/>
            <a:ext cx="10970276" cy="4575174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Variables;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The term </a:t>
            </a:r>
            <a:r>
              <a:rPr lang="en-US" sz="3600" b="1" i="1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variables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refers to a property whereby the members of a group or set differ one from another. The members of a group may be individuals and may found to differed in; sex, age, eyes color, intelligence, and many other. </a:t>
            </a:r>
            <a:endParaRPr lang="en-US" sz="3600" dirty="0" smtClean="0">
              <a:solidFill>
                <a:schemeClr val="accent1">
                  <a:lumMod val="7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indent="0" algn="just">
              <a:buNone/>
            </a:pPr>
            <a:endParaRPr lang="en-US" sz="3600" dirty="0">
              <a:solidFill>
                <a:schemeClr val="accent1">
                  <a:lumMod val="7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indent="0" algn="just">
              <a:buNone/>
            </a:pP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Constant;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The term </a:t>
            </a:r>
            <a:r>
              <a:rPr lang="en-US" sz="3600" b="1" i="1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constant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refers to a property whereby the members of a group or set do not differ from one another. In a sense a constant is a particular type of variable; it is a variable which does not vary from one another or within a particular set of defined conditions. 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44176"/>
            <a:ext cx="10515600" cy="779389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Variables </a:t>
            </a:r>
            <a:r>
              <a:rPr lang="en-US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Vs. Constant </a:t>
            </a:r>
            <a:endParaRPr lang="ar-SA" dirty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5245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198" y="1129229"/>
            <a:ext cx="10970276" cy="457517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just">
              <a:buNone/>
            </a:pP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From 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the Measurement 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Perspective: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742950" indent="-742950" algn="just">
              <a:buFont typeface="+mj-lt"/>
              <a:buAutoNum type="arabicPeriod"/>
            </a:pP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Continuous 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Variables;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en-US" sz="3600" i="1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(Quantitative variables, numerical variables)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. A continuous variables is one on which objects (people, events) differ in degree, not in kind-"More" or "less" on whatever the variable refer to. A continuous variable may take any value within a defined range of values. Example (reaction times, mental ability, height, and/or weight).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44176"/>
            <a:ext cx="10515600" cy="779389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Variables Classification</a:t>
            </a:r>
            <a:endParaRPr lang="ar-SA" dirty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6227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198" y="1129229"/>
            <a:ext cx="10970276" cy="457517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just">
              <a:buNone/>
            </a:pP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From 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the Measurement 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Perspective: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742950" indent="-742950" algn="just">
              <a:buFont typeface="+mj-lt"/>
              <a:buAutoNum type="arabicPeriod" startAt="2"/>
            </a:pP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Categorical 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Variables;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en-US" sz="3600" i="1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(Qualitative variable, Grouping variable, Discontinuous variable, Discrete variable)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. A categorical variable is one on which objects (people, events) are assigned mutually exclusive categories. A categorical variable is one on which objects (people, events) differ in kind, not in degree. Example; sex, race, and different drugs. 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44176"/>
            <a:ext cx="10515600" cy="779389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Variables Classification</a:t>
            </a:r>
            <a:endParaRPr lang="ar-SA" dirty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2292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901</Words>
  <Application>Microsoft Office PowerPoint</Application>
  <PresentationFormat>Widescreen</PresentationFormat>
  <Paragraphs>74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Arabic Typesetting</vt:lpstr>
      <vt:lpstr>Arial</vt:lpstr>
      <vt:lpstr>Calibri</vt:lpstr>
      <vt:lpstr>Calibri Light</vt:lpstr>
      <vt:lpstr>Times New Roman</vt:lpstr>
      <vt:lpstr>Traditional Arabic</vt:lpstr>
      <vt:lpstr>Office Theme</vt:lpstr>
      <vt:lpstr>مقدمة في الإحصاء الحيوي مع تطبيقات برنامج الحزم الإحصائية SPSS</vt:lpstr>
      <vt:lpstr>PowerPoint Presentation</vt:lpstr>
      <vt:lpstr>Session I </vt:lpstr>
      <vt:lpstr>Introduction to Biostatistics</vt:lpstr>
      <vt:lpstr>Type of Statistics</vt:lpstr>
      <vt:lpstr>Type of Statistics</vt:lpstr>
      <vt:lpstr>Variables Vs. Constant </vt:lpstr>
      <vt:lpstr> Variables Classification</vt:lpstr>
      <vt:lpstr> Variables Classification</vt:lpstr>
      <vt:lpstr>Note </vt:lpstr>
      <vt:lpstr>Measurement </vt:lpstr>
      <vt:lpstr>Scale of Measurement </vt:lpstr>
      <vt:lpstr>Scale of Measurement; Nominal</vt:lpstr>
      <vt:lpstr>Scale of Measurement; Ordinal </vt:lpstr>
      <vt:lpstr>Scale of Measurement; Interval </vt:lpstr>
      <vt:lpstr>Scale of Measurement; Ratio 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OSamarkandi</dc:creator>
  <cp:lastModifiedBy>Dr. OSamarkandi</cp:lastModifiedBy>
  <cp:revision>47</cp:revision>
  <dcterms:created xsi:type="dcterms:W3CDTF">2017-03-15T21:22:10Z</dcterms:created>
  <dcterms:modified xsi:type="dcterms:W3CDTF">2017-04-01T01:02:01Z</dcterms:modified>
</cp:coreProperties>
</file>