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9" r:id="rId2"/>
    <p:sldId id="298" r:id="rId3"/>
    <p:sldId id="273" r:id="rId4"/>
    <p:sldId id="287" r:id="rId5"/>
    <p:sldId id="272" r:id="rId6"/>
    <p:sldId id="274" r:id="rId7"/>
    <p:sldId id="301" r:id="rId8"/>
    <p:sldId id="302" r:id="rId9"/>
    <p:sldId id="303" r:id="rId10"/>
    <p:sldId id="304" r:id="rId11"/>
    <p:sldId id="271" r:id="rId12"/>
    <p:sldId id="300" r:id="rId13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58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9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B203C9A7-0F77-4A72-AFFF-B434AF40E0A2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827B5BF5-AD82-451D-B7B8-B32F2B0896F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31647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871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594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36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3005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4138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0567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630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0718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074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07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7533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A11C6-EE2C-4F50-881A-552F90738A9A}" type="datetimeFigureOut">
              <a:rPr lang="ar-SA" smtClean="0"/>
              <a:t>05/07/1438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8B9A7-4140-4532-9C3B-E8B3E546D554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9005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ar-SA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مقدمة في الإحصاء الحيوي مع تطبيقات برنامج الحزم الإحصائية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1205" y="4486160"/>
            <a:ext cx="5912313" cy="1655762"/>
          </a:xfrm>
        </p:spPr>
        <p:txBody>
          <a:bodyPr>
            <a:noAutofit/>
          </a:bodyPr>
          <a:lstStyle/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د. أسامة عبدالحليم سمرقندي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المشرف على إدارة الإحصاء والمعلومات</a:t>
            </a:r>
          </a:p>
          <a:p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جامعة </a:t>
            </a:r>
            <a:r>
              <a:rPr lang="ar-SA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الملك </a:t>
            </a:r>
            <a:r>
              <a:rPr lang="ar-SA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سعود</a:t>
            </a:r>
            <a:endParaRPr lang="ar-SA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244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0198" y="1129229"/>
                <a:ext cx="4957036" cy="4575174"/>
              </a:xfrm>
            </p:spPr>
            <p:txBody>
              <a:bodyPr vert="horz" lIns="91440" tIns="45720" rIns="91440" bIns="45720" rtlCol="0"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Following is a GPA of a certain students at Prince Sultan Bin </a:t>
                </a:r>
                <a:r>
                  <a:rPr lang="en-US" sz="3600" dirty="0" err="1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Abdulaziz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 College for Emergency Medical Services at King Saud University. </a:t>
                </a:r>
                <a:endParaRPr lang="en-US" sz="3600" dirty="0" smtClean="0">
                  <a:solidFill>
                    <a:schemeClr val="accent1">
                      <a:lumMod val="75000"/>
                    </a:schemeClr>
                  </a:solidFill>
                  <a:latin typeface="Traditional Arabic" panose="02020603050405020304" pitchFamily="18" charset="-78"/>
                  <a:cs typeface="Traditional Arabic" panose="02020603050405020304" pitchFamily="18" charset="-78"/>
                </a:endParaRPr>
              </a:p>
              <a:p>
                <a:pPr marL="0" indent="0" algn="just">
                  <a:buNone/>
                </a:pP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Compute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sz="3600" dirty="0" err="1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i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-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BR" sz="36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	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ii- M, 	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iii- D, 	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iv- 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S</a:t>
                </a:r>
                <a:r>
                  <a:rPr lang="en-US" sz="3600" baseline="300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2</a:t>
                </a:r>
                <a:r>
                  <a:rPr lang="en-US" sz="3600" dirty="0" smtClean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, and </a:t>
                </a: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	</a:t>
                </a:r>
              </a:p>
              <a:p>
                <a:pPr marL="0" indent="0" algn="just">
                  <a:buNone/>
                </a:pPr>
                <a:r>
                  <a:rPr lang="en-US" sz="3600" dirty="0">
                    <a:solidFill>
                      <a:schemeClr val="accent1">
                        <a:lumMod val="75000"/>
                      </a:schemeClr>
                    </a:solidFill>
                    <a:latin typeface="Traditional Arabic" panose="02020603050405020304" pitchFamily="18" charset="-78"/>
                    <a:cs typeface="Traditional Arabic" panose="02020603050405020304" pitchFamily="18" charset="-78"/>
                  </a:rPr>
                  <a:t>v- S	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0198" y="1129229"/>
                <a:ext cx="4957036" cy="4575174"/>
              </a:xfrm>
              <a:blipFill>
                <a:blip r:embed="rId2"/>
                <a:stretch>
                  <a:fillRect l="-2583" t="-3462" r="-2460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</a:t>
            </a:r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984899"/>
              </p:ext>
            </p:extLst>
          </p:nvPr>
        </p:nvGraphicFramePr>
        <p:xfrm>
          <a:off x="9695064" y="1129229"/>
          <a:ext cx="2191154" cy="4732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8222">
                  <a:extLst>
                    <a:ext uri="{9D8B030D-6E8A-4147-A177-3AD203B41FA5}">
                      <a16:colId xmlns:a16="http://schemas.microsoft.com/office/drawing/2014/main" val="4204349478"/>
                    </a:ext>
                  </a:extLst>
                </a:gridCol>
                <a:gridCol w="1172932">
                  <a:extLst>
                    <a:ext uri="{9D8B030D-6E8A-4147-A177-3AD203B41FA5}">
                      <a16:colId xmlns:a16="http://schemas.microsoft.com/office/drawing/2014/main" val="3908150544"/>
                    </a:ext>
                  </a:extLst>
                </a:gridCol>
              </a:tblGrid>
              <a:tr h="2490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 #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GPA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2066576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1137225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09607686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76701182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4094418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5541347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2046317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87854782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911255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852652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2519134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254870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1653088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8554144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2.98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325231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3.25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45828979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2.53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387816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01063221"/>
                  </a:ext>
                </a:extLst>
              </a:tr>
              <a:tr h="249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2.33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4074356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2679113" y="2731089"/>
            <a:ext cx="3697464" cy="29248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Graph: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- Pie Chart,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ii- Histogram (with the Normal Distribution Curve), and</a:t>
            </a:r>
          </a:p>
          <a:p>
            <a:pPr marL="0" indent="0" algn="just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iii- Bar Chart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759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89" y="1728151"/>
            <a:ext cx="2940743" cy="36964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650" y="827363"/>
            <a:ext cx="3368855" cy="146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44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Home Sweet Home *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692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Biostatistics with SPSS Application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139843" y="4322657"/>
            <a:ext cx="5912313" cy="165576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Osama A Samarkandi, PhD</a:t>
            </a:r>
          </a:p>
        </p:txBody>
      </p:sp>
    </p:spTree>
    <p:extLst>
      <p:ext uri="{BB962C8B-B14F-4D97-AF65-F5344CB8AC3E}">
        <p14:creationId xmlns:p14="http://schemas.microsoft.com/office/powerpoint/2010/main" val="22226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0056" y="2973313"/>
            <a:ext cx="9144000" cy="990821"/>
          </a:xfrm>
        </p:spPr>
        <p:txBody>
          <a:bodyPr>
            <a:normAutofit/>
          </a:bodyPr>
          <a:lstStyle/>
          <a:p>
            <a:pPr rtl="1"/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Session 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II </a:t>
            </a:r>
            <a:endParaRPr lang="ar-SA" sz="4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254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0276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spcBef>
                <a:spcPts val="1000"/>
              </a:spcBef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* Welcome Back *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6490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457200" lvl="1" indent="0" algn="just">
              <a:buNone/>
            </a:pPr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</a:t>
            </a:r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Introduction to SPSS,</a:t>
            </a:r>
          </a:p>
          <a:p>
            <a:pPr marL="457200" lvl="1" indent="0" algn="just">
              <a:buNone/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•	Data entry, definition, and labeling.</a:t>
            </a:r>
          </a:p>
          <a:p>
            <a:pPr marL="457200" lvl="1" indent="0" algn="just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5635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endParaRPr lang="en-US" sz="2800" b="1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lvl="1" indent="0" algn="ctr"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SPSS Practice</a:t>
            </a:r>
            <a:endParaRPr lang="en-US" sz="28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320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 patient was asked to rate her level of pain each time her vital signs were checked. Ten means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extreme pain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(the worst pain of her life) and a zero means that she is experiencing no pain or discomfort.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Her pain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levels over the course of the day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09:00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09:00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PM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12:00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AM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03:00 AM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Calculate patient pain level mean, median, mode, and range?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1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7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18009"/>
            <a:ext cx="10976332" cy="457517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indent="0" algn="just">
              <a:buNone/>
            </a:pP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A pregnant patient is weighed during each of her pre-natal doctor appointments. Calculate patient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weight mean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median, mode, and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range during her pregnancy?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06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13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08Weeks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136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138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12Weeks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140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14 Weeks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145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 		16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150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18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152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20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156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22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156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24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158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26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159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28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160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163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		32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Weeks 	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 164 </a:t>
            </a:r>
            <a:r>
              <a:rPr lang="en-US" sz="3600" dirty="0" err="1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  <a:sym typeface="Wingdings" panose="05000000000000000000" pitchFamily="2" charset="2"/>
              </a:rPr>
              <a:t>lb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2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00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198" y="1129229"/>
            <a:ext cx="10976332" cy="457517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The 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following figures are representing the blood glucose readings in (mg/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dL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) for a random sample of a different patients at the university medical center; (128, 98, 102.6, 88, 189, 220, 168, 102.6, 128, and 104.4), find out: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Mean, Median, Mode, Range, S</a:t>
            </a:r>
            <a:r>
              <a:rPr lang="en-US" sz="3600" baseline="300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, and </a:t>
            </a:r>
            <a:r>
              <a:rPr lang="el-GR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endParaRPr lang="en-US" sz="36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Manually, and SPSS</a:t>
            </a:r>
          </a:p>
          <a:p>
            <a:pPr marL="0" indent="0" algn="just">
              <a:buNone/>
            </a:pP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Charts are required to support your out put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44176"/>
            <a:ext cx="10515600" cy="779389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Example 3</a:t>
            </a:r>
            <a:endParaRPr lang="ar-SA" dirty="0">
              <a:solidFill>
                <a:schemeClr val="bg1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01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303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Times New Roman</vt:lpstr>
      <vt:lpstr>Traditional Arabic</vt:lpstr>
      <vt:lpstr>Wingdings</vt:lpstr>
      <vt:lpstr>Office Theme</vt:lpstr>
      <vt:lpstr>مقدمة في الإحصاء الحيوي مع تطبيقات برنامج الحزم الإحصائية SPSS</vt:lpstr>
      <vt:lpstr>Introduction to Biostatistics with SPSS Application</vt:lpstr>
      <vt:lpstr>Session III </vt:lpstr>
      <vt:lpstr>PowerPoint Presentation</vt:lpstr>
      <vt:lpstr>SPSS</vt:lpstr>
      <vt:lpstr>PowerPoint Presentation</vt:lpstr>
      <vt:lpstr>Example 1</vt:lpstr>
      <vt:lpstr>Example 2</vt:lpstr>
      <vt:lpstr>Example 3</vt:lpstr>
      <vt:lpstr>Example 4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OSamarkandi</dc:creator>
  <cp:lastModifiedBy>Dr. OSamarkandi</cp:lastModifiedBy>
  <cp:revision>68</cp:revision>
  <dcterms:created xsi:type="dcterms:W3CDTF">2017-03-15T21:22:10Z</dcterms:created>
  <dcterms:modified xsi:type="dcterms:W3CDTF">2017-04-01T01:24:40Z</dcterms:modified>
</cp:coreProperties>
</file>