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73" r:id="rId4"/>
    <p:sldId id="287" r:id="rId5"/>
    <p:sldId id="272" r:id="rId6"/>
    <p:sldId id="274" r:id="rId7"/>
    <p:sldId id="288" r:id="rId8"/>
    <p:sldId id="271" r:id="rId9"/>
    <p:sldId id="289" r:id="rId10"/>
    <p:sldId id="290" r:id="rId11"/>
    <p:sldId id="298" r:id="rId12"/>
    <p:sldId id="299" r:id="rId13"/>
    <p:sldId id="301" r:id="rId14"/>
    <p:sldId id="303" r:id="rId15"/>
    <p:sldId id="305" r:id="rId16"/>
    <p:sldId id="304" r:id="rId17"/>
    <p:sldId id="302" r:id="rId18"/>
    <p:sldId id="300" r:id="rId19"/>
    <p:sldId id="297" r:id="rId20"/>
    <p:sldId id="292" r:id="rId2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3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7" y="1129229"/>
            <a:ext cx="10994499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What does it mean for two variables to be positively associated? </a:t>
            </a:r>
          </a:p>
          <a:p>
            <a:pPr algn="just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Where there is a positive association between two variables, scores above the mean OR X tend to be associated with scores above the-mean OR Y and scores below the mean on X tend to be accompanied by scores below the mean of Y. (Note: For this reason deviation -score is an Important part of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Covarince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Logic of the Covariance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18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7" y="1129229"/>
            <a:ext cx="10994499" cy="457517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 metric-independent,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-reflects the-direction of the relationship,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r-reflects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magnitude of the relationship.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Strength of association (r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= Coefficient of determination. 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1-r</a:t>
            </a:r>
            <a:r>
              <a:rPr lang="en-US" sz="3600" baseline="30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= Coefficient of non-determination.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Properties of the Pearson (r)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AutoShape 33"/>
          <p:cNvSpPr>
            <a:spLocks/>
          </p:cNvSpPr>
          <p:nvPr/>
        </p:nvSpPr>
        <p:spPr bwMode="auto">
          <a:xfrm>
            <a:off x="8526326" y="2391973"/>
            <a:ext cx="1501796" cy="728315"/>
          </a:xfrm>
          <a:prstGeom prst="borderCallout2">
            <a:avLst>
              <a:gd name="adj1" fmla="val 42856"/>
              <a:gd name="adj2" fmla="val -11764"/>
              <a:gd name="adj3" fmla="val 42856"/>
              <a:gd name="adj4" fmla="val -61472"/>
              <a:gd name="adj5" fmla="val 161903"/>
              <a:gd name="adj6" fmla="val -7450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Variance </a:t>
            </a:r>
          </a:p>
        </p:txBody>
      </p:sp>
      <p:sp>
        <p:nvSpPr>
          <p:cNvPr id="15" name="AutoShape 34"/>
          <p:cNvSpPr>
            <a:spLocks/>
          </p:cNvSpPr>
          <p:nvPr/>
        </p:nvSpPr>
        <p:spPr bwMode="auto">
          <a:xfrm>
            <a:off x="2724738" y="4347942"/>
            <a:ext cx="3875898" cy="437645"/>
          </a:xfrm>
          <a:prstGeom prst="borderCallout2">
            <a:avLst>
              <a:gd name="adj1" fmla="val 42856"/>
              <a:gd name="adj2" fmla="val -6185"/>
              <a:gd name="adj3" fmla="val 42856"/>
              <a:gd name="adj4" fmla="val -32319"/>
              <a:gd name="adj5" fmla="val 161903"/>
              <a:gd name="adj6" fmla="val -3917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Practical Significant </a:t>
            </a:r>
          </a:p>
        </p:txBody>
      </p:sp>
    </p:spTree>
    <p:extLst>
      <p:ext uri="{BB962C8B-B14F-4D97-AF65-F5344CB8AC3E}">
        <p14:creationId xmlns:p14="http://schemas.microsoft.com/office/powerpoint/2010/main" val="2638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50" y="1129229"/>
            <a:ext cx="7381811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following data are representing both GRE &amp; SAT score for a random selection of (12)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students.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Find the Covariance, and the correlation coefficient for the distribution and give a clear interpretation.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1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76513"/>
              </p:ext>
            </p:extLst>
          </p:nvPr>
        </p:nvGraphicFramePr>
        <p:xfrm>
          <a:off x="8015895" y="1129229"/>
          <a:ext cx="3790304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443">
                  <a:extLst>
                    <a:ext uri="{9D8B030D-6E8A-4147-A177-3AD203B41FA5}">
                      <a16:colId xmlns:a16="http://schemas.microsoft.com/office/drawing/2014/main" val="3631139187"/>
                    </a:ext>
                  </a:extLst>
                </a:gridCol>
                <a:gridCol w="1291962">
                  <a:extLst>
                    <a:ext uri="{9D8B030D-6E8A-4147-A177-3AD203B41FA5}">
                      <a16:colId xmlns:a16="http://schemas.microsoft.com/office/drawing/2014/main" val="3681584410"/>
                    </a:ext>
                  </a:extLst>
                </a:gridCol>
                <a:gridCol w="1260899">
                  <a:extLst>
                    <a:ext uri="{9D8B030D-6E8A-4147-A177-3AD203B41FA5}">
                      <a16:colId xmlns:a16="http://schemas.microsoft.com/office/drawing/2014/main" val="913771387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(GPA)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(SAT)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212818565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53882986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298060786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370563160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4812790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262374514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359560585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24801759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222480210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417345805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88469474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397085685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61067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8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5241652" cy="457517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N=12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=30.8/12=2.57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6,550/12=545.8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: σ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en-US" sz="2400" i="1" baseline="300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yi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aseline="300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aseline="3000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185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=0.54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en-US" sz="2400" i="1" baseline="300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Xi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i="1" baseline="30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aseline="300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i="1" baseline="30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aseline="3000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i="1" baseline="300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182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291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68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128.73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5241652" cy="4575174"/>
              </a:xfrm>
              <a:blipFill>
                <a:blip r:embed="rId2"/>
                <a:stretch>
                  <a:fillRect l="-1860" t="-186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112148" y="1153451"/>
                <a:ext cx="5241652" cy="4575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378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34.39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𝐶𝑜𝑣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𝑆𝐷𝑥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𝑆𝐷𝑦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(0.5)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=0.25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48" y="1153451"/>
                <a:ext cx="5241652" cy="4575174"/>
              </a:xfrm>
              <a:prstGeom prst="rect">
                <a:avLst/>
              </a:prstGeom>
              <a:blipFill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5001" y="1277739"/>
            <a:ext cx="6210528" cy="4353996"/>
            <a:chOff x="1694" y="6230"/>
            <a:chExt cx="6594" cy="505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694" y="6230"/>
              <a:ext cx="6594" cy="3834"/>
              <a:chOff x="1694" y="6230"/>
              <a:chExt cx="6594" cy="383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694" y="6230"/>
                <a:ext cx="6594" cy="3834"/>
                <a:chOff x="1694" y="6230"/>
                <a:chExt cx="6594" cy="3834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1694" y="7463"/>
                  <a:ext cx="3818" cy="2601"/>
                  <a:chOff x="1694" y="7463"/>
                  <a:chExt cx="3818" cy="2601"/>
                </a:xfrm>
              </p:grpSpPr>
              <p:sp>
                <p:nvSpPr>
                  <p:cNvPr id="1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694" y="7463"/>
                    <a:ext cx="2648" cy="26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ar-SA" sz="2400"/>
                  </a:p>
                </p:txBody>
              </p:sp>
              <p:sp>
                <p:nvSpPr>
                  <p:cNvPr id="1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864" y="7463"/>
                    <a:ext cx="2648" cy="26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ar-SA" sz="2400"/>
                  </a:p>
                </p:txBody>
              </p:sp>
              <p:cxnSp>
                <p:nvCxnSpPr>
                  <p:cNvPr id="16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10" y="8408"/>
                    <a:ext cx="1386" cy="7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AutoShape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135" y="8942"/>
                    <a:ext cx="1161" cy="62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" name="AutoShape 3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887" y="7991"/>
                    <a:ext cx="1177" cy="55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" name="AutoShape 4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10" y="8188"/>
                    <a:ext cx="1304" cy="62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" name="AutoShape 4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89" y="8648"/>
                    <a:ext cx="1386" cy="7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1" name="AutoShape 4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966" y="7804"/>
                    <a:ext cx="866" cy="43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" name="AutoShape 4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11" y="9244"/>
                    <a:ext cx="903" cy="51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3" name="AutoShape 45"/>
                <p:cNvSpPr>
                  <a:spLocks/>
                </p:cNvSpPr>
                <p:nvPr/>
              </p:nvSpPr>
              <p:spPr bwMode="auto">
                <a:xfrm>
                  <a:off x="5114" y="6230"/>
                  <a:ext cx="3174" cy="809"/>
                </a:xfrm>
                <a:prstGeom prst="borderCallout2">
                  <a:avLst>
                    <a:gd name="adj1" fmla="val 28940"/>
                    <a:gd name="adj2" fmla="val -2426"/>
                    <a:gd name="adj3" fmla="val 28940"/>
                    <a:gd name="adj4" fmla="val -15495"/>
                    <a:gd name="adj5" fmla="val 283120"/>
                    <a:gd name="adj6" fmla="val -2875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Coefficient of determination (r</a:t>
                  </a:r>
                  <a:r>
                    <a:rPr lang="en-US" sz="2000" baseline="30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r>
                    <a: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</a:t>
                  </a:r>
                  <a:endParaRPr lang="en-US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Text Box 47"/>
              <p:cNvSpPr txBox="1">
                <a:spLocks noChangeArrowheads="1"/>
              </p:cNvSpPr>
              <p:nvPr/>
            </p:nvSpPr>
            <p:spPr bwMode="auto">
              <a:xfrm>
                <a:off x="2230" y="8548"/>
                <a:ext cx="418" cy="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ext Box 48"/>
              <p:cNvSpPr txBox="1">
                <a:spLocks noChangeArrowheads="1"/>
              </p:cNvSpPr>
              <p:nvPr/>
            </p:nvSpPr>
            <p:spPr bwMode="auto">
              <a:xfrm>
                <a:off x="4540" y="8788"/>
                <a:ext cx="418" cy="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endPara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7" name="AutoShape 50"/>
            <p:cNvSpPr>
              <a:spLocks/>
            </p:cNvSpPr>
            <p:nvPr/>
          </p:nvSpPr>
          <p:spPr bwMode="auto">
            <a:xfrm>
              <a:off x="5877" y="8648"/>
              <a:ext cx="2411" cy="921"/>
            </a:xfrm>
            <a:prstGeom prst="borderCallout1">
              <a:avLst>
                <a:gd name="adj1" fmla="val 28301"/>
                <a:gd name="adj2" fmla="val -2625"/>
                <a:gd name="adj3" fmla="val 28301"/>
                <a:gd name="adj4" fmla="val -279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Independent Variable (predictor) </a:t>
              </a: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AutoShape 51"/>
            <p:cNvSpPr>
              <a:spLocks/>
            </p:cNvSpPr>
            <p:nvPr/>
          </p:nvSpPr>
          <p:spPr bwMode="auto">
            <a:xfrm>
              <a:off x="2392" y="10424"/>
              <a:ext cx="3697" cy="864"/>
            </a:xfrm>
            <a:prstGeom prst="borderCallout3">
              <a:avLst>
                <a:gd name="adj1" fmla="val 27648"/>
                <a:gd name="adj2" fmla="val -2227"/>
                <a:gd name="adj3" fmla="val 27648"/>
                <a:gd name="adj4" fmla="val -17667"/>
                <a:gd name="adj5" fmla="val -132718"/>
                <a:gd name="adj6" fmla="val -17667"/>
                <a:gd name="adj7" fmla="val -158218"/>
                <a:gd name="adj8" fmla="val -2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Dependent Variable (Certain Outcome) </a:t>
              </a:r>
              <a:endPara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69701" y="1277739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Using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depending variable to predict the independent variable;  25% of the variability of A &amp; B are common,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of variability of A (Dependent Variable), is explained by B (Independent Variable). 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Practice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Out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put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22313" t="13815" r="19750" b="28444"/>
          <a:stretch/>
        </p:blipFill>
        <p:spPr>
          <a:xfrm>
            <a:off x="0" y="784680"/>
            <a:ext cx="12191999" cy="52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7" y="1129229"/>
            <a:ext cx="10994499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What does it mean for two variables to be positively associated? </a:t>
            </a:r>
          </a:p>
          <a:p>
            <a:pPr algn="just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Where there is a positive association between two variables, scores above the mean OR X tend to be associated with scores above the-mean OR Y and scores below the mean on X tend to be accompanied by scores below the mean of Y. (Note: For this reason deviation -score is an Important part of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Covarince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2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825165"/>
                  </p:ext>
                </p:extLst>
              </p:nvPr>
            </p:nvGraphicFramePr>
            <p:xfrm>
              <a:off x="596921" y="990028"/>
              <a:ext cx="10957219" cy="48233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101">
                      <a:extLst>
                        <a:ext uri="{9D8B030D-6E8A-4147-A177-3AD203B41FA5}">
                          <a16:colId xmlns:a16="http://schemas.microsoft.com/office/drawing/2014/main" val="1132073602"/>
                        </a:ext>
                      </a:extLst>
                    </a:gridCol>
                    <a:gridCol w="1134223">
                      <a:extLst>
                        <a:ext uri="{9D8B030D-6E8A-4147-A177-3AD203B41FA5}">
                          <a16:colId xmlns:a16="http://schemas.microsoft.com/office/drawing/2014/main" val="4093026191"/>
                        </a:ext>
                      </a:extLst>
                    </a:gridCol>
                    <a:gridCol w="1140467">
                      <a:extLst>
                        <a:ext uri="{9D8B030D-6E8A-4147-A177-3AD203B41FA5}">
                          <a16:colId xmlns:a16="http://schemas.microsoft.com/office/drawing/2014/main" val="1109283099"/>
                        </a:ext>
                      </a:extLst>
                    </a:gridCol>
                    <a:gridCol w="982300">
                      <a:extLst>
                        <a:ext uri="{9D8B030D-6E8A-4147-A177-3AD203B41FA5}">
                          <a16:colId xmlns:a16="http://schemas.microsoft.com/office/drawing/2014/main" val="2491345668"/>
                        </a:ext>
                      </a:extLst>
                    </a:gridCol>
                    <a:gridCol w="1247646">
                      <a:extLst>
                        <a:ext uri="{9D8B030D-6E8A-4147-A177-3AD203B41FA5}">
                          <a16:colId xmlns:a16="http://schemas.microsoft.com/office/drawing/2014/main" val="3749925825"/>
                        </a:ext>
                      </a:extLst>
                    </a:gridCol>
                    <a:gridCol w="1215387">
                      <a:extLst>
                        <a:ext uri="{9D8B030D-6E8A-4147-A177-3AD203B41FA5}">
                          <a16:colId xmlns:a16="http://schemas.microsoft.com/office/drawing/2014/main" val="2694406431"/>
                        </a:ext>
                      </a:extLst>
                    </a:gridCol>
                    <a:gridCol w="1723186">
                      <a:extLst>
                        <a:ext uri="{9D8B030D-6E8A-4147-A177-3AD203B41FA5}">
                          <a16:colId xmlns:a16="http://schemas.microsoft.com/office/drawing/2014/main" val="1874459747"/>
                        </a:ext>
                      </a:extLst>
                    </a:gridCol>
                    <a:gridCol w="1946909">
                      <a:extLst>
                        <a:ext uri="{9D8B030D-6E8A-4147-A177-3AD203B41FA5}">
                          <a16:colId xmlns:a16="http://schemas.microsoft.com/office/drawing/2014/main" val="712386161"/>
                        </a:ext>
                      </a:extLst>
                    </a:gridCol>
                  </a:tblGrid>
                  <a:tr h="50772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Students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 (GPA)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(SAT)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(X-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)(X-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6330572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-0.97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141.43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544851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-195.8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38,337.64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111.61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7168900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2,097.64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16.95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592454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-33.53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468798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9,177.64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-22.03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1570935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2583067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680260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2,937.64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-30.89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4444110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-0.17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-17.71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6443648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86.49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0609309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23,777.64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35.47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898678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41,697.64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341357"/>
                      </a:ext>
                    </a:extLst>
                  </a:tr>
                  <a:tr h="50772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Sum: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30.8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6,550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-0.04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3.1849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182,291.68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378.37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1123635"/>
                      </a:ext>
                    </a:extLst>
                  </a:tr>
                  <a:tr h="50772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 :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545.80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0321462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 (σ): 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0598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825165"/>
                  </p:ext>
                </p:extLst>
              </p:nvPr>
            </p:nvGraphicFramePr>
            <p:xfrm>
              <a:off x="596921" y="990028"/>
              <a:ext cx="10957219" cy="48233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67101">
                      <a:extLst>
                        <a:ext uri="{9D8B030D-6E8A-4147-A177-3AD203B41FA5}">
                          <a16:colId xmlns:a16="http://schemas.microsoft.com/office/drawing/2014/main" val="1132073602"/>
                        </a:ext>
                      </a:extLst>
                    </a:gridCol>
                    <a:gridCol w="1134223">
                      <a:extLst>
                        <a:ext uri="{9D8B030D-6E8A-4147-A177-3AD203B41FA5}">
                          <a16:colId xmlns:a16="http://schemas.microsoft.com/office/drawing/2014/main" val="4093026191"/>
                        </a:ext>
                      </a:extLst>
                    </a:gridCol>
                    <a:gridCol w="1140467">
                      <a:extLst>
                        <a:ext uri="{9D8B030D-6E8A-4147-A177-3AD203B41FA5}">
                          <a16:colId xmlns:a16="http://schemas.microsoft.com/office/drawing/2014/main" val="1109283099"/>
                        </a:ext>
                      </a:extLst>
                    </a:gridCol>
                    <a:gridCol w="982300">
                      <a:extLst>
                        <a:ext uri="{9D8B030D-6E8A-4147-A177-3AD203B41FA5}">
                          <a16:colId xmlns:a16="http://schemas.microsoft.com/office/drawing/2014/main" val="2491345668"/>
                        </a:ext>
                      </a:extLst>
                    </a:gridCol>
                    <a:gridCol w="1247646">
                      <a:extLst>
                        <a:ext uri="{9D8B030D-6E8A-4147-A177-3AD203B41FA5}">
                          <a16:colId xmlns:a16="http://schemas.microsoft.com/office/drawing/2014/main" val="3749925825"/>
                        </a:ext>
                      </a:extLst>
                    </a:gridCol>
                    <a:gridCol w="1215387">
                      <a:extLst>
                        <a:ext uri="{9D8B030D-6E8A-4147-A177-3AD203B41FA5}">
                          <a16:colId xmlns:a16="http://schemas.microsoft.com/office/drawing/2014/main" val="2694406431"/>
                        </a:ext>
                      </a:extLst>
                    </a:gridCol>
                    <a:gridCol w="1723186">
                      <a:extLst>
                        <a:ext uri="{9D8B030D-6E8A-4147-A177-3AD203B41FA5}">
                          <a16:colId xmlns:a16="http://schemas.microsoft.com/office/drawing/2014/main" val="1874459747"/>
                        </a:ext>
                      </a:extLst>
                    </a:gridCol>
                    <a:gridCol w="1946909">
                      <a:extLst>
                        <a:ext uri="{9D8B030D-6E8A-4147-A177-3AD203B41FA5}">
                          <a16:colId xmlns:a16="http://schemas.microsoft.com/office/drawing/2014/main" val="712386161"/>
                        </a:ext>
                      </a:extLst>
                    </a:gridCol>
                  </a:tblGrid>
                  <a:tr h="50772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Students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 (GPA)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(SAT)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92547" t="-1205" r="-627950" b="-875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86829" t="-1205" r="-393171" b="-875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01508" t="-1205" r="-305025" b="-875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22968" t="-1205" r="-114488" b="-875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2500" t="-1205" r="-1250" b="-8759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330572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-0.97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141.43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544851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-195.8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38,337.64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111.61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7168900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2,097.64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16.95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8592454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21,257.64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-33.53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468798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-95.8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9,177.64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-22.03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1570935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02583067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6802603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-0.57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2,937.64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-30.89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4444110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-0.17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-17.71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06443648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10,857.64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86.49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0609309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700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23,777.64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35.47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98986781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750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0.43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0.185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204.2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41,697.64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87.8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341357"/>
                      </a:ext>
                    </a:extLst>
                  </a:tr>
                  <a:tr h="50772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Sum:</a:t>
                          </a:r>
                          <a:endParaRPr lang="en-US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30.8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6,550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-0.04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3.1849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182,291.68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378.37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1123635"/>
                      </a:ext>
                    </a:extLst>
                  </a:tr>
                  <a:tr h="507723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 :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2.57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545.80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0321462"/>
                      </a:ext>
                    </a:extLst>
                  </a:tr>
                  <a:tr h="25386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SD (σ): </a:t>
                          </a:r>
                          <a:endParaRPr lang="en-US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0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05980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15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19917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Break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II 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Welcome Back *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Day 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Univariate Examination: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two frequency distribution, central tendency, and variability.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Bivariate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Examination: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two variables simultaneously. "Is SES related to intelligence? Do SAT scores have anything to do with how well one does in college? The question, is Do these variables correlate, or,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covary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?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93624"/>
            <a:ext cx="10515600" cy="77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Univariate Descriptive Statistics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correlation coefficient is bivariate statistic that measures the degree of linear association between 2 variables. (Pearson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Product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Moment correlation coefficient)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correlation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coefficient (Pearson)</a:t>
            </a:r>
            <a:endParaRPr lang="en-US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4896480" cy="45751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Reveals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presence of association between 2 variables. The-stronger the relationship, the more the data points cluster along an imaginary line. </a:t>
            </a:r>
          </a:p>
          <a:p>
            <a:pPr algn="just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Indicates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direction of the relationship. </a:t>
            </a:r>
          </a:p>
          <a:p>
            <a:pPr algn="just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Reveals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presence of outliers,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Scatterplot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87557" y="1538004"/>
            <a:ext cx="3873500" cy="1638300"/>
            <a:chOff x="1900" y="6640"/>
            <a:chExt cx="6100" cy="258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700" y="7060"/>
              <a:ext cx="2440" cy="1880"/>
              <a:chOff x="2700" y="7060"/>
              <a:chExt cx="2440" cy="1880"/>
            </a:xfrm>
          </p:grpSpPr>
          <p:cxnSp>
            <p:nvCxnSpPr>
              <p:cNvPr id="12" name="AutoShape 7"/>
              <p:cNvCxnSpPr>
                <a:cxnSpLocks noChangeShapeType="1"/>
              </p:cNvCxnSpPr>
              <p:nvPr/>
            </p:nvCxnSpPr>
            <p:spPr bwMode="auto">
              <a:xfrm>
                <a:off x="2980" y="7180"/>
                <a:ext cx="0" cy="17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8"/>
              <p:cNvCxnSpPr>
                <a:cxnSpLocks noChangeShapeType="1"/>
              </p:cNvCxnSpPr>
              <p:nvPr/>
            </p:nvCxnSpPr>
            <p:spPr bwMode="auto">
              <a:xfrm>
                <a:off x="2700" y="8660"/>
                <a:ext cx="24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3260" y="7460"/>
                <a:ext cx="1140" cy="7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11"/>
              <p:cNvCxnSpPr>
                <a:cxnSpLocks noChangeShapeType="1"/>
              </p:cNvCxnSpPr>
              <p:nvPr/>
            </p:nvCxnSpPr>
            <p:spPr bwMode="auto">
              <a:xfrm>
                <a:off x="4120" y="744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220" y="740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7"/>
              <p:cNvCxnSpPr>
                <a:cxnSpLocks noChangeShapeType="1"/>
              </p:cNvCxnSpPr>
              <p:nvPr/>
            </p:nvCxnSpPr>
            <p:spPr bwMode="auto">
              <a:xfrm>
                <a:off x="3780" y="768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880" y="764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19"/>
              <p:cNvCxnSpPr>
                <a:cxnSpLocks noChangeShapeType="1"/>
              </p:cNvCxnSpPr>
              <p:nvPr/>
            </p:nvCxnSpPr>
            <p:spPr bwMode="auto">
              <a:xfrm>
                <a:off x="3500" y="786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3600" y="782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21"/>
              <p:cNvCxnSpPr>
                <a:cxnSpLocks noChangeShapeType="1"/>
              </p:cNvCxnSpPr>
              <p:nvPr/>
            </p:nvCxnSpPr>
            <p:spPr bwMode="auto">
              <a:xfrm>
                <a:off x="3220" y="804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3320" y="800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3"/>
              <p:cNvCxnSpPr>
                <a:cxnSpLocks noChangeShapeType="1"/>
              </p:cNvCxnSpPr>
              <p:nvPr/>
            </p:nvCxnSpPr>
            <p:spPr bwMode="auto">
              <a:xfrm>
                <a:off x="4660" y="792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4760" y="788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25"/>
              <p:cNvCxnSpPr>
                <a:cxnSpLocks noChangeShapeType="1"/>
              </p:cNvCxnSpPr>
              <p:nvPr/>
            </p:nvCxnSpPr>
            <p:spPr bwMode="auto">
              <a:xfrm>
                <a:off x="3300" y="710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400" y="706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AutoShape 28"/>
            <p:cNvSpPr>
              <a:spLocks/>
            </p:cNvSpPr>
            <p:nvPr/>
          </p:nvSpPr>
          <p:spPr bwMode="auto">
            <a:xfrm>
              <a:off x="6100" y="7460"/>
              <a:ext cx="1900" cy="460"/>
            </a:xfrm>
            <a:prstGeom prst="borderCallout2">
              <a:avLst>
                <a:gd name="adj1" fmla="val 39130"/>
                <a:gd name="adj2" fmla="val -6315"/>
                <a:gd name="adj3" fmla="val 39130"/>
                <a:gd name="adj4" fmla="val -36630"/>
                <a:gd name="adj5" fmla="val 108694"/>
                <a:gd name="adj6" fmla="val -673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النقطة بعيدة عن الخط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AutoShape 29"/>
            <p:cNvSpPr>
              <a:spLocks/>
            </p:cNvSpPr>
            <p:nvPr/>
          </p:nvSpPr>
          <p:spPr bwMode="auto">
            <a:xfrm>
              <a:off x="4760" y="6640"/>
              <a:ext cx="1900" cy="460"/>
            </a:xfrm>
            <a:prstGeom prst="borderCallout2">
              <a:avLst>
                <a:gd name="adj1" fmla="val 39130"/>
                <a:gd name="adj2" fmla="val -6315"/>
                <a:gd name="adj3" fmla="val 39130"/>
                <a:gd name="adj4" fmla="val -36630"/>
                <a:gd name="adj5" fmla="val 108694"/>
                <a:gd name="adj6" fmla="val -673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النقطة بعيدة عن الخط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3220" y="8780"/>
              <a:ext cx="90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SAT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1900" y="7600"/>
              <a:ext cx="90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699" y="859772"/>
            <a:ext cx="12120301" cy="5183746"/>
            <a:chOff x="1900" y="6640"/>
            <a:chExt cx="6100" cy="258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700" y="7060"/>
              <a:ext cx="2440" cy="1880"/>
              <a:chOff x="2700" y="7060"/>
              <a:chExt cx="2440" cy="1880"/>
            </a:xfrm>
          </p:grpSpPr>
          <p:cxnSp>
            <p:nvCxnSpPr>
              <p:cNvPr id="11" name="AutoShape 7"/>
              <p:cNvCxnSpPr>
                <a:cxnSpLocks noChangeShapeType="1"/>
              </p:cNvCxnSpPr>
              <p:nvPr/>
            </p:nvCxnSpPr>
            <p:spPr bwMode="auto">
              <a:xfrm>
                <a:off x="2980" y="7180"/>
                <a:ext cx="0" cy="17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8"/>
              <p:cNvCxnSpPr>
                <a:cxnSpLocks noChangeShapeType="1"/>
              </p:cNvCxnSpPr>
              <p:nvPr/>
            </p:nvCxnSpPr>
            <p:spPr bwMode="auto">
              <a:xfrm>
                <a:off x="2700" y="8660"/>
                <a:ext cx="24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3260" y="7460"/>
                <a:ext cx="1140" cy="7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1"/>
              <p:cNvCxnSpPr>
                <a:cxnSpLocks noChangeShapeType="1"/>
              </p:cNvCxnSpPr>
              <p:nvPr/>
            </p:nvCxnSpPr>
            <p:spPr bwMode="auto">
              <a:xfrm>
                <a:off x="4120" y="744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220" y="740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7"/>
              <p:cNvCxnSpPr>
                <a:cxnSpLocks noChangeShapeType="1"/>
              </p:cNvCxnSpPr>
              <p:nvPr/>
            </p:nvCxnSpPr>
            <p:spPr bwMode="auto">
              <a:xfrm>
                <a:off x="3780" y="768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880" y="764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9"/>
              <p:cNvCxnSpPr>
                <a:cxnSpLocks noChangeShapeType="1"/>
              </p:cNvCxnSpPr>
              <p:nvPr/>
            </p:nvCxnSpPr>
            <p:spPr bwMode="auto">
              <a:xfrm>
                <a:off x="3500" y="786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3600" y="782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1"/>
              <p:cNvCxnSpPr>
                <a:cxnSpLocks noChangeShapeType="1"/>
              </p:cNvCxnSpPr>
              <p:nvPr/>
            </p:nvCxnSpPr>
            <p:spPr bwMode="auto">
              <a:xfrm>
                <a:off x="3220" y="804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3320" y="800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3"/>
              <p:cNvCxnSpPr>
                <a:cxnSpLocks noChangeShapeType="1"/>
              </p:cNvCxnSpPr>
              <p:nvPr/>
            </p:nvCxnSpPr>
            <p:spPr bwMode="auto">
              <a:xfrm>
                <a:off x="4660" y="792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4760" y="788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25"/>
              <p:cNvCxnSpPr>
                <a:cxnSpLocks noChangeShapeType="1"/>
              </p:cNvCxnSpPr>
              <p:nvPr/>
            </p:nvCxnSpPr>
            <p:spPr bwMode="auto">
              <a:xfrm>
                <a:off x="3300" y="7100"/>
                <a:ext cx="26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400" y="7060"/>
                <a:ext cx="60" cy="3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AutoShape 28"/>
            <p:cNvSpPr>
              <a:spLocks/>
            </p:cNvSpPr>
            <p:nvPr/>
          </p:nvSpPr>
          <p:spPr bwMode="auto">
            <a:xfrm>
              <a:off x="6100" y="7460"/>
              <a:ext cx="1900" cy="460"/>
            </a:xfrm>
            <a:prstGeom prst="borderCallout2">
              <a:avLst>
                <a:gd name="adj1" fmla="val 39130"/>
                <a:gd name="adj2" fmla="val -6315"/>
                <a:gd name="adj3" fmla="val 39130"/>
                <a:gd name="adj4" fmla="val -36630"/>
                <a:gd name="adj5" fmla="val 108694"/>
                <a:gd name="adj6" fmla="val -673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النقطة بعيدة عن الخط</a:t>
              </a:r>
              <a:endPara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</p:txBody>
        </p:sp>
        <p:sp>
          <p:nvSpPr>
            <p:cNvPr id="8" name="AutoShape 29"/>
            <p:cNvSpPr>
              <a:spLocks/>
            </p:cNvSpPr>
            <p:nvPr/>
          </p:nvSpPr>
          <p:spPr bwMode="auto">
            <a:xfrm>
              <a:off x="4760" y="6640"/>
              <a:ext cx="1900" cy="460"/>
            </a:xfrm>
            <a:prstGeom prst="borderCallout2">
              <a:avLst>
                <a:gd name="adj1" fmla="val 39130"/>
                <a:gd name="adj2" fmla="val -6315"/>
                <a:gd name="adj3" fmla="val 39130"/>
                <a:gd name="adj4" fmla="val -36630"/>
                <a:gd name="adj5" fmla="val 108694"/>
                <a:gd name="adj6" fmla="val -673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SA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النقطة بعيدة عن الخط</a:t>
              </a:r>
              <a:endPara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3220" y="8780"/>
              <a:ext cx="90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SAT</a:t>
              </a: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1900" y="7600"/>
              <a:ext cx="90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GRE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1800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Examining the scatterplot is not enough. A single number can represent the degree and direction of the linear relation between two variables.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Covariance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6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721</Words>
  <Application>Microsoft Office PowerPoint</Application>
  <PresentationFormat>Widescreen</PresentationFormat>
  <Paragraphs>251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Traditional Arabic</vt:lpstr>
      <vt:lpstr>Office Theme</vt:lpstr>
      <vt:lpstr>مقدمة في الإحصاء الحيوي مع تطبيقات برنامج الحزم الإحصائية SPSS</vt:lpstr>
      <vt:lpstr>Introduction to Biostatistics with SPSS Application</vt:lpstr>
      <vt:lpstr>Session II </vt:lpstr>
      <vt:lpstr>PowerPoint Presentation</vt:lpstr>
      <vt:lpstr>PowerPoint Presentation</vt:lpstr>
      <vt:lpstr>The correlation coefficient (Pearson)</vt:lpstr>
      <vt:lpstr>Scatterplot </vt:lpstr>
      <vt:lpstr>PowerPoint Presentation</vt:lpstr>
      <vt:lpstr>Covariance</vt:lpstr>
      <vt:lpstr>The Logic of the Covariance</vt:lpstr>
      <vt:lpstr>Properties of the Pearson (r)</vt:lpstr>
      <vt:lpstr>Example 1</vt:lpstr>
      <vt:lpstr>Solution </vt:lpstr>
      <vt:lpstr>PowerPoint Presentation</vt:lpstr>
      <vt:lpstr>PowerPoint Presentation</vt:lpstr>
      <vt:lpstr>SPSS Out put </vt:lpstr>
      <vt:lpstr>Example 2 </vt:lpstr>
      <vt:lpstr>Solution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65</cp:revision>
  <dcterms:created xsi:type="dcterms:W3CDTF">2017-03-15T21:22:10Z</dcterms:created>
  <dcterms:modified xsi:type="dcterms:W3CDTF">2017-04-01T09:51:24Z</dcterms:modified>
</cp:coreProperties>
</file>