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98" r:id="rId3"/>
    <p:sldId id="273" r:id="rId4"/>
    <p:sldId id="287" r:id="rId5"/>
    <p:sldId id="272" r:id="rId6"/>
    <p:sldId id="301" r:id="rId7"/>
    <p:sldId id="300" r:id="rId8"/>
    <p:sldId id="302" r:id="rId9"/>
    <p:sldId id="303" r:id="rId10"/>
    <p:sldId id="274" r:id="rId11"/>
    <p:sldId id="304" r:id="rId12"/>
    <p:sldId id="288" r:id="rId13"/>
    <p:sldId id="305" r:id="rId14"/>
    <p:sldId id="307" r:id="rId15"/>
    <p:sldId id="306" r:id="rId16"/>
    <p:sldId id="271" r:id="rId17"/>
    <p:sldId id="292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3C9A7-0F77-4A72-AFFF-B434AF40E0A2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27B5BF5-AD82-451D-B7B8-B32F2B0896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64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04" y="3363757"/>
            <a:ext cx="10976332" cy="1565526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Graph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mentioned relation,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Determine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simple linear regression equation on protein,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would be the gain in weight when receive 50 gm of protein,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Find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31486"/>
              </p:ext>
            </p:extLst>
          </p:nvPr>
        </p:nvGraphicFramePr>
        <p:xfrm>
          <a:off x="620201" y="2186139"/>
          <a:ext cx="10976335" cy="865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887">
                  <a:extLst>
                    <a:ext uri="{9D8B030D-6E8A-4147-A177-3AD203B41FA5}">
                      <a16:colId xmlns:a16="http://schemas.microsoft.com/office/drawing/2014/main" val="3123349022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3201341766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3570300104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3327912180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4096190394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3754451434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602541868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3000977713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1160389343"/>
                    </a:ext>
                  </a:extLst>
                </a:gridCol>
                <a:gridCol w="836142">
                  <a:extLst>
                    <a:ext uri="{9D8B030D-6E8A-4147-A177-3AD203B41FA5}">
                      <a16:colId xmlns:a16="http://schemas.microsoft.com/office/drawing/2014/main" val="26615660"/>
                    </a:ext>
                  </a:extLst>
                </a:gridCol>
                <a:gridCol w="928170">
                  <a:extLst>
                    <a:ext uri="{9D8B030D-6E8A-4147-A177-3AD203B41FA5}">
                      <a16:colId xmlns:a16="http://schemas.microsoft.com/office/drawing/2014/main" val="3706267600"/>
                    </a:ext>
                  </a:extLst>
                </a:gridCol>
              </a:tblGrid>
              <a:tr h="432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intake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836854"/>
                  </a:ext>
                </a:extLst>
              </a:tr>
              <a:tr h="432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in weight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29999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7834" y="1216890"/>
            <a:ext cx="10976332" cy="156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following data represents the daily amount of protein (in Gram) that’s calf may consumed, and the weight that’s they may gain: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17" y="1103446"/>
            <a:ext cx="4845050" cy="45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85" y="1454673"/>
            <a:ext cx="5822212" cy="37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54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27339"/>
              </p:ext>
            </p:extLst>
          </p:nvPr>
        </p:nvGraphicFramePr>
        <p:xfrm>
          <a:off x="381492" y="1183726"/>
          <a:ext cx="6167332" cy="452067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28407">
                  <a:extLst>
                    <a:ext uri="{9D8B030D-6E8A-4147-A177-3AD203B41FA5}">
                      <a16:colId xmlns:a16="http://schemas.microsoft.com/office/drawing/2014/main" val="1817124157"/>
                    </a:ext>
                  </a:extLst>
                </a:gridCol>
                <a:gridCol w="1388760">
                  <a:extLst>
                    <a:ext uri="{9D8B030D-6E8A-4147-A177-3AD203B41FA5}">
                      <a16:colId xmlns:a16="http://schemas.microsoft.com/office/drawing/2014/main" val="2215711333"/>
                    </a:ext>
                  </a:extLst>
                </a:gridCol>
                <a:gridCol w="1068288">
                  <a:extLst>
                    <a:ext uri="{9D8B030D-6E8A-4147-A177-3AD203B41FA5}">
                      <a16:colId xmlns:a16="http://schemas.microsoft.com/office/drawing/2014/main" val="2304866425"/>
                    </a:ext>
                  </a:extLst>
                </a:gridCol>
                <a:gridCol w="1010229">
                  <a:extLst>
                    <a:ext uri="{9D8B030D-6E8A-4147-A177-3AD203B41FA5}">
                      <a16:colId xmlns:a16="http://schemas.microsoft.com/office/drawing/2014/main" val="3494078792"/>
                    </a:ext>
                  </a:extLst>
                </a:gridCol>
                <a:gridCol w="1371648">
                  <a:extLst>
                    <a:ext uri="{9D8B030D-6E8A-4147-A177-3AD203B41FA5}">
                      <a16:colId xmlns:a16="http://schemas.microsoft.com/office/drawing/2014/main" val="654529745"/>
                    </a:ext>
                  </a:extLst>
                </a:gridCol>
              </a:tblGrid>
              <a:tr h="32578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52411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080708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161424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188610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550590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011940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300842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855607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030179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3,481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5567551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693204"/>
                  </a:ext>
                </a:extLst>
              </a:tr>
              <a:tr h="325784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14,664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5,111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60413"/>
                  </a:ext>
                </a:extLst>
              </a:tr>
              <a:tr h="61126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93018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096000" y="1183726"/>
                <a:ext cx="6096000" cy="47144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β</m:t>
                      </m:r>
                      <m:r>
                        <m:rPr>
                          <m:nor/>
                        </m:rPr>
                        <a:rPr lang="el-GR" sz="2200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1</m:t>
                      </m:r>
                      <m:r>
                        <a:rPr lang="cy-GB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𝑥𝑦</m:t>
                          </m:r>
                          <m:r>
                            <a:rPr lang="en-US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l-GR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</m:t>
                          </m:r>
                        </m:num>
                        <m:den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</m:t>
                          </m:r>
                          <m:r>
                            <a:rPr lang="cy-GB" sz="2200" i="1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2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d>
                            <m:dPr>
                              <m:ctrlPr>
                                <a:rPr lang="cy-GB" sz="2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2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Σ</m:t>
                              </m:r>
                              <m:r>
                                <a:rPr lang="cy-GB" sz="2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𝑥</m:t>
                              </m:r>
                            </m:e>
                          </m:d>
                          <m:r>
                            <a:rPr lang="cy-GB" sz="2200" i="1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Traditional Arabic" panose="02020603050405020304" pitchFamily="18" charset="-78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y-GB" sz="22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cy-GB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10</m:t>
                          </m:r>
                          <m:r>
                            <a:rPr lang="en-US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)(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111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)</m:t>
                          </m:r>
                          <m:r>
                            <a:rPr lang="en-US" sz="2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−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(</m:t>
                          </m:r>
                          <m:r>
                            <a:rPr lang="en-US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320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)(</m:t>
                          </m:r>
                          <m:r>
                            <a:rPr lang="en-US" sz="22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140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)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10</m:t>
                          </m:r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14664</m:t>
                              </m:r>
                            </m:e>
                          </m:d>
                          <m:r>
                            <a:rPr lang="en-US" sz="22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d>
                            <m:dPr>
                              <m:ctrlPr>
                                <a:rPr lang="cy-GB" sz="22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320</m:t>
                              </m:r>
                            </m:e>
                          </m:d>
                          <m:r>
                            <a:rPr lang="cy-GB" sz="2200" i="1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y-GB" sz="2200" dirty="0">
                  <a:solidFill>
                    <a:schemeClr val="accent1">
                      <a:lumMod val="75000"/>
                    </a:schemeClr>
                  </a:solidFill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cs typeface="Traditional Arabic" panose="02020603050405020304" pitchFamily="18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en-US" sz="2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6310</m:t>
                        </m:r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)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44240</m:t>
                        </m:r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)</m:t>
                        </m:r>
                      </m:den>
                    </m:f>
                    <m:r>
                      <a: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raditional Arabic" panose="02020603050405020304" pitchFamily="18" charset="-78"/>
                      </a:rPr>
                      <m:t>= </m:t>
                    </m:r>
                  </m:oMath>
                </a14:m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0.1426</a:t>
                </a:r>
              </a:p>
              <a:p>
                <a:pPr algn="ctr"/>
                <a:endParaRPr lang="cy-GB" sz="22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By substitution </a:t>
                </a:r>
                <a:r>
                  <a:rPr lang="el-GR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l-GR" sz="22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</a:t>
                </a:r>
                <a:r>
                  <a:rPr lang="en-US" sz="22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en-US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in </a:t>
                </a:r>
                <a:endParaRPr lang="cy-GB" sz="22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el-GR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22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o</a:t>
                </a:r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- </a:t>
                </a:r>
                <a:r>
                  <a:rPr lang="el-GR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22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l-GR" sz="22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endParaRPr lang="en-US" sz="2200" baseline="-250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just"/>
                <a:endParaRPr lang="cy-GB" sz="22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el-GR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22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o</a:t>
                </a:r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cy-GB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- </a:t>
                </a:r>
                <a:r>
                  <a:rPr lang="el-GR" sz="22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22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=(0.1426)(32)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9.4368</a:t>
                </a:r>
              </a:p>
              <a:p>
                <a:pPr algn="ctr"/>
                <a:endParaRPr lang="cy-GB" sz="22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Then </a:t>
                </a:r>
                <a:endParaRPr lang="cy-GB" sz="22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/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ŷ</a:t>
                </a:r>
                <a:r>
                  <a:rPr lang="en-US" sz="2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y-GB" sz="22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14 – (0.1426) x</a:t>
                </a:r>
                <a:endParaRPr lang="cy-GB" sz="22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83726"/>
                <a:ext cx="6096000" cy="4714496"/>
              </a:xfrm>
              <a:prstGeom prst="rect">
                <a:avLst/>
              </a:prstGeom>
              <a:blipFill>
                <a:blip r:embed="rId3"/>
                <a:stretch>
                  <a:fillRect b="-193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6900" y="1318068"/>
            <a:ext cx="5035550" cy="418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y-GB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ŷ=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cy-GB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 + 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l-GR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cy-GB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 </a:t>
            </a:r>
          </a:p>
          <a:p>
            <a:pPr marL="0" indent="0" algn="just">
              <a:buNone/>
            </a:pPr>
            <a:r>
              <a:rPr lang="cy-GB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ŷ = 9.44 +0.143x</a:t>
            </a:r>
          </a:p>
          <a:p>
            <a:pPr marL="0" indent="0" algn="just">
              <a:buNone/>
            </a:pPr>
            <a:r>
              <a:rPr lang="cy-GB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9.44 +</a:t>
            </a:r>
            <a:r>
              <a:rPr lang="cy-GB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0.143 (50)</a:t>
            </a:r>
          </a:p>
          <a:p>
            <a:pPr marL="0" indent="0" algn="just">
              <a:buNone/>
            </a:pPr>
            <a:r>
              <a:rPr lang="cy-GB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16.59 gm </a:t>
            </a:r>
            <a:endParaRPr lang="cy-GB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15100" y="1318068"/>
            <a:ext cx="5035550" cy="418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x-50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=y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x-50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</a:t>
            </a:r>
            <a:r>
              <a:rPr lang="cy-GB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ŷ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x-50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=15 – 16.59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-1.59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2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2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7834" y="1216890"/>
            <a:ext cx="6891516" cy="453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table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 the side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gives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Height in centimeters 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=Weight in kilograms for a sample of ten 18-years old girls. The data was taken from a researcher that's predicting weight from height.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Graph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scatterplot for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data.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Determine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simple linear regression equation   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would be the weight for a girl that 166.6 cm tall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85129"/>
              </p:ext>
            </p:extLst>
          </p:nvPr>
        </p:nvGraphicFramePr>
        <p:xfrm>
          <a:off x="8134351" y="1216890"/>
          <a:ext cx="3723787" cy="453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435">
                  <a:extLst>
                    <a:ext uri="{9D8B030D-6E8A-4147-A177-3AD203B41FA5}">
                      <a16:colId xmlns:a16="http://schemas.microsoft.com/office/drawing/2014/main" val="208418978"/>
                    </a:ext>
                  </a:extLst>
                </a:gridCol>
                <a:gridCol w="1332653">
                  <a:extLst>
                    <a:ext uri="{9D8B030D-6E8A-4147-A177-3AD203B41FA5}">
                      <a16:colId xmlns:a16="http://schemas.microsoft.com/office/drawing/2014/main" val="614181317"/>
                    </a:ext>
                  </a:extLst>
                </a:gridCol>
                <a:gridCol w="1196699">
                  <a:extLst>
                    <a:ext uri="{9D8B030D-6E8A-4147-A177-3AD203B41FA5}">
                      <a16:colId xmlns:a16="http://schemas.microsoft.com/office/drawing/2014/main" val="2972455467"/>
                    </a:ext>
                  </a:extLst>
                </a:gridCol>
              </a:tblGrid>
              <a:tr h="378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669559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666514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372538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516993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32826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959142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721784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980392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43780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785060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247723"/>
                  </a:ext>
                </a:extLst>
              </a:tr>
              <a:tr h="37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5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Practice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7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You are ready to go*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*All the best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22226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Welcome Back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Simple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Linear Regression, aim to study the impact of a two variables (Dependent Variable,  and Independent Variable).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Regression and Prediction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04" y="1094022"/>
            <a:ext cx="8284376" cy="45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4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straight line is defined by two terms: Slope and Intercept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 =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 +e</a:t>
            </a:r>
          </a:p>
          <a:p>
            <a:pPr marL="0" indent="0" algn="just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Where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y; Dependent Variable,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x; Independent Variable,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β; Intercept (on Y-axis),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 Slope, of: 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x), shows the ratio of y when x ↑ or ↓.   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e; Random Error, the deferent between the actual value of y, and the predictable value of ŷ, where;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ŷ=β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  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Regression and Prediction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6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straight line is defined by two terms: Slope and Intercept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 =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="1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β</a:t>
            </a:r>
            <a:r>
              <a:rPr lang="en-US" sz="3600" b="1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 +e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Where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y; Dependent Variable,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x; Independent Variable,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β; Intercept (on Y-axis),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 Slope, of: 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x), shows the ratio of y when x ↑ or ↓.   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e; Random Error, the deferent between the actual value of y, and the predictable value of ŷ, where;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ŷ=β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β</a:t>
            </a:r>
            <a:r>
              <a:rPr lang="en-US" sz="3600" baseline="-25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  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Regression and Prediction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5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94159" y="1281629"/>
                <a:ext cx="5047871" cy="457517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Then, by using the following equations: 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β</m:t>
                      </m:r>
                      <m:r>
                        <m:rPr>
                          <m:nor/>
                        </m:rPr>
                        <a:rPr lang="el-GR" sz="3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1</m:t>
                      </m:r>
                      <m:r>
                        <a:rPr lang="cy-GB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3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𝑥𝑦</m:t>
                          </m:r>
                          <m:r>
                            <a:rPr lang="en-US" sz="3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3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l-GR" sz="3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</m:t>
                          </m:r>
                        </m:num>
                        <m:den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3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Σ</m:t>
                          </m:r>
                          <m:r>
                            <a:rPr lang="cy-GB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𝑥</m:t>
                          </m:r>
                          <m:r>
                            <a:rPr lang="cy-GB" sz="3600" i="1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d>
                            <m:dPr>
                              <m:ctrlPr>
                                <a:rPr lang="cy-GB" sz="3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Σ</m:t>
                              </m:r>
                              <m:r>
                                <a:rPr lang="cy-GB" sz="3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𝑥</m:t>
                              </m:r>
                            </m:e>
                          </m:d>
                          <m:r>
                            <a:rPr lang="cy-GB" sz="3600" i="1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ctr">
                  <a:buNone/>
                </a:pPr>
                <a:r>
                  <a:rPr lang="el-GR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o</a:t>
                </a:r>
                <a:r>
                  <a:rPr lang="cy-GB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cy-GB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- </a:t>
                </a:r>
                <a:r>
                  <a:rPr lang="el-GR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β</a:t>
                </a:r>
                <a:r>
                  <a:rPr lang="en-US" sz="3600" baseline="-250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4159" y="1281629"/>
                <a:ext cx="5047871" cy="4575174"/>
              </a:xfrm>
              <a:blipFill>
                <a:blip r:embed="rId2"/>
                <a:stretch>
                  <a:fillRect l="-3623" t="-2929" r="-37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Regression and Prediction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72598" y="1281629"/>
                <a:ext cx="5047871" cy="4575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Regression coefficients (β</a:t>
                </a:r>
                <a:r>
                  <a:rPr lang="en-US" sz="36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o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&amp; β</a:t>
                </a:r>
                <a:r>
                  <a:rPr lang="en-US" sz="36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) can be determined decreasing the Sum of Squares of the random error;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Σ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𝑒</m:t>
                      </m:r>
                      <m:r>
                        <a:rPr lang="cy-GB" sz="3600" i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2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Σ</m:t>
                      </m:r>
                      <m:r>
                        <a:rPr lang="en-US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(</m:t>
                      </m:r>
                      <m:r>
                        <a:rPr lang="en-US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𝑦</m:t>
                      </m:r>
                      <m:r>
                        <a:rPr lang="en-US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−(</m:t>
                      </m:r>
                      <m:r>
                        <m:rPr>
                          <m:nor/>
                        </m:rPr>
                        <a:rPr lang="el-GR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β</m:t>
                      </m:r>
                      <m:r>
                        <m:rPr>
                          <m:nor/>
                        </m:rPr>
                        <a:rPr lang="en-US" sz="3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o</m:t>
                      </m:r>
                      <m:r>
                        <a:rPr lang="en-US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el-GR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β</m:t>
                      </m:r>
                      <m:r>
                        <m:rPr>
                          <m:nor/>
                        </m:rPr>
                        <a:rPr lang="en-US" sz="3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m:t>x</m:t>
                      </m:r>
                      <m:r>
                        <a:rPr lang="en-US" sz="3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)</m:t>
                      </m:r>
                      <m:r>
                        <a:rPr lang="cy-GB" sz="3600" i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2</m:t>
                      </m:r>
                    </m:oMath>
                  </m:oMathPara>
                </a14:m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ctr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e</a:t>
                </a:r>
                <a:r>
                  <a:rPr lang="en-US" sz="36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</a:t>
                </a:r>
                <a:r>
                  <a:rPr lang="en-US" sz="3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y</a:t>
                </a:r>
                <a:r>
                  <a:rPr lang="en-US" sz="3600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– </a:t>
                </a:r>
                <a:r>
                  <a:rPr lang="cy-GB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ŷ</a:t>
                </a:r>
                <a:r>
                  <a:rPr lang="en-US" sz="36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</a:t>
                </a:r>
                <a:endParaRPr lang="en-US" sz="3600" baseline="-250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8" y="1281629"/>
                <a:ext cx="5047871" cy="4575174"/>
              </a:xfrm>
              <a:prstGeom prst="rect">
                <a:avLst/>
              </a:prstGeom>
              <a:blipFill>
                <a:blip r:embed="rId3"/>
                <a:stretch>
                  <a:fillRect l="-3744" t="-4128" r="-36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6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609</Words>
  <Application>Microsoft Office PowerPoint</Application>
  <PresentationFormat>Widescreen</PresentationFormat>
  <Paragraphs>207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Traditional Arabic</vt:lpstr>
      <vt:lpstr>Office Theme</vt:lpstr>
      <vt:lpstr>Microsoft Equation 3.0</vt:lpstr>
      <vt:lpstr>مقدمة في الإحصاء الحيوي مع تطبيقات برنامج الحزم الإحصائية SPSS</vt:lpstr>
      <vt:lpstr>Introduction to Biostatistics with SPSS Application</vt:lpstr>
      <vt:lpstr>Session V</vt:lpstr>
      <vt:lpstr>PowerPoint Presentation</vt:lpstr>
      <vt:lpstr>Regression and Prediction</vt:lpstr>
      <vt:lpstr>PowerPoint Presentation</vt:lpstr>
      <vt:lpstr>Regression and Prediction</vt:lpstr>
      <vt:lpstr>Regression and Prediction</vt:lpstr>
      <vt:lpstr>Regression and Prediction</vt:lpstr>
      <vt:lpstr>Example </vt:lpstr>
      <vt:lpstr>Solution</vt:lpstr>
      <vt:lpstr>Solution</vt:lpstr>
      <vt:lpstr>Solution</vt:lpstr>
      <vt:lpstr>Example 2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89</cp:revision>
  <dcterms:created xsi:type="dcterms:W3CDTF">2017-03-15T21:22:10Z</dcterms:created>
  <dcterms:modified xsi:type="dcterms:W3CDTF">2017-04-01T14:19:03Z</dcterms:modified>
</cp:coreProperties>
</file>