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91"/>
  </p:notesMasterIdLst>
  <p:handoutMasterIdLst>
    <p:handoutMasterId r:id="rId92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39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  <p:sldId id="413" r:id="rId66"/>
    <p:sldId id="414" r:id="rId67"/>
    <p:sldId id="415" r:id="rId68"/>
    <p:sldId id="416" r:id="rId69"/>
    <p:sldId id="417" r:id="rId70"/>
    <p:sldId id="418" r:id="rId71"/>
    <p:sldId id="419" r:id="rId72"/>
    <p:sldId id="420" r:id="rId73"/>
    <p:sldId id="421" r:id="rId74"/>
    <p:sldId id="441" r:id="rId75"/>
    <p:sldId id="422" r:id="rId76"/>
    <p:sldId id="423" r:id="rId77"/>
    <p:sldId id="435" r:id="rId78"/>
    <p:sldId id="440" r:id="rId79"/>
    <p:sldId id="436" r:id="rId80"/>
    <p:sldId id="438" r:id="rId81"/>
    <p:sldId id="425" r:id="rId82"/>
    <p:sldId id="426" r:id="rId83"/>
    <p:sldId id="427" r:id="rId84"/>
    <p:sldId id="428" r:id="rId85"/>
    <p:sldId id="429" r:id="rId86"/>
    <p:sldId id="430" r:id="rId87"/>
    <p:sldId id="431" r:id="rId88"/>
    <p:sldId id="432" r:id="rId89"/>
    <p:sldId id="43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0432" autoAdjust="0"/>
  </p:normalViewPr>
  <p:slideViewPr>
    <p:cSldViewPr>
      <p:cViewPr varScale="1">
        <p:scale>
          <a:sx n="73" d="100"/>
          <a:sy n="73" d="100"/>
        </p:scale>
        <p:origin x="-18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E7A-05D8-446B-A8D2-9D2674D8A00D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BD1BB-2CB7-4FB1-9BDF-E1D97C3A16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64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12D0B-8C1F-4D6A-B1DE-1E03DA99D5ED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2CA83-1344-4EA7-B3CA-0CC759A19D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11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David Wishart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February 19, 2002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(c) 2002 CGDN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66640B-DE2A-4999-AE9C-02A94C5BEE3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When we are studying sequences we often compare their </a:t>
            </a:r>
            <a:r>
              <a:rPr lang="en-US" i="1" smtClean="0"/>
              <a:t>similarity</a:t>
            </a:r>
            <a:r>
              <a:rPr lang="en-US" smtClean="0"/>
              <a:t> with one another… Similarity refers to…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367C34C-BFB9-405C-8EE0-1BCDB5819D9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87960" cy="484163"/>
          </a:xfrm>
        </p:spPr>
        <p:txBody>
          <a:bodyPr/>
          <a:lstStyle>
            <a:lvl1pPr>
              <a:defRPr sz="1050"/>
            </a:lvl1pPr>
          </a:lstStyle>
          <a:p>
            <a:r>
              <a:rPr lang="en-CA" dirty="0" smtClean="0"/>
              <a:t>Copyright © 2012,  Richard </a:t>
            </a:r>
            <a:r>
              <a:rPr lang="en-CA" dirty="0" err="1" smtClean="0"/>
              <a:t>Bruskiewich</a:t>
            </a:r>
            <a:endParaRPr lang="en-CA" dirty="0" smtClean="0"/>
          </a:p>
          <a:p>
            <a:r>
              <a:rPr lang="en-CA" dirty="0" smtClean="0"/>
              <a:t>(except as noted)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" y="188640"/>
            <a:ext cx="908811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1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04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Ø"/>
              <a:defRPr/>
            </a:lvl1pPr>
            <a:lvl2pPr marL="742950" indent="-285750">
              <a:buFont typeface="Wingdings" pitchFamily="2" charset="2"/>
              <a:buChar char="v"/>
              <a:defRPr/>
            </a:lvl2pPr>
            <a:lvl3pPr marL="1143000" indent="-228600">
              <a:buFont typeface="Wingdings" pitchFamily="2" charset="2"/>
              <a:buChar char="ü"/>
              <a:defRPr/>
            </a:lvl3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199646"/>
            <a:ext cx="3139205" cy="5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5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4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64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0450-D403-4DBF-92D3-9BF2D9CC3FFF}" type="datetimeFigureOut">
              <a:rPr lang="en-CA" smtClean="0"/>
              <a:t>19/03/2012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0519-D4E7-4C53-8E8C-F2D83A192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5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0450-D403-4DBF-92D3-9BF2D9CC3FFF}" type="datetimeFigureOut">
              <a:rPr lang="en-CA" smtClean="0"/>
              <a:t>19/03/2012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Copyright © 2012,  Richard </a:t>
            </a:r>
            <a:r>
              <a:rPr lang="en-CA" dirty="0" err="1" smtClean="0"/>
              <a:t>Bruskiewich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0519-D4E7-4C53-8E8C-F2D83A19226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16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hits.isb-sib.ch/cgi-bin/dotlet" TargetMode="External"/><Relationship Id="rId2" Type="http://schemas.openxmlformats.org/officeDocument/2006/relationships/hyperlink" Target="http://sonnhammer.sbc.su.se/Dotter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Tools/fasta/" TargetMode="External"/><Relationship Id="rId2" Type="http://schemas.openxmlformats.org/officeDocument/2006/relationships/hyperlink" Target="http://en.wikipedia.org/wiki/FASTA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1412776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NGS Bioinformatics </a:t>
            </a:r>
            <a:r>
              <a:rPr lang="en-CA" dirty="0"/>
              <a:t>Workshop</a:t>
            </a:r>
            <a:br>
              <a:rPr lang="en-CA" dirty="0"/>
            </a:br>
            <a:r>
              <a:rPr lang="en-CA" i="1" dirty="0" smtClean="0"/>
              <a:t>1.3 </a:t>
            </a:r>
            <a:r>
              <a:rPr lang="en-CA" i="1" dirty="0"/>
              <a:t>Sequence Alignment and Searching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04" y="328498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March 21</a:t>
            </a:r>
            <a:r>
              <a:rPr lang="en-CA" baseline="30000" dirty="0" smtClean="0"/>
              <a:t>st</a:t>
            </a:r>
            <a:r>
              <a:rPr lang="en-CA" dirty="0" smtClean="0"/>
              <a:t>, 2012</a:t>
            </a:r>
          </a:p>
          <a:p>
            <a:r>
              <a:rPr lang="en-CA" dirty="0"/>
              <a:t>IRMACS 10900</a:t>
            </a:r>
          </a:p>
          <a:p>
            <a:r>
              <a:rPr lang="en-CA" dirty="0"/>
              <a:t>Facilitator:  Richard </a:t>
            </a:r>
            <a:r>
              <a:rPr lang="en-CA" dirty="0" err="1"/>
              <a:t>Bruskiewich</a:t>
            </a:r>
            <a:endParaRPr lang="en-CA" dirty="0"/>
          </a:p>
          <a:p>
            <a:r>
              <a:rPr lang="en-CA" dirty="0"/>
              <a:t>Adjunct Professor, MBB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8995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i="1" dirty="0">
                <a:solidFill>
                  <a:srgbClr val="FF0000"/>
                </a:solidFill>
              </a:rPr>
              <a:t>Deeply Grateful Acknowledgment:</a:t>
            </a:r>
          </a:p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Again, this </a:t>
            </a:r>
            <a:r>
              <a:rPr lang="en-CA" b="1" i="1" dirty="0">
                <a:solidFill>
                  <a:srgbClr val="FF0000"/>
                </a:solidFill>
              </a:rPr>
              <a:t>week’s slides mainly courtesy of Professor Fiona Brinkman, MBB</a:t>
            </a:r>
          </a:p>
        </p:txBody>
      </p:sp>
    </p:spTree>
    <p:extLst>
      <p:ext uri="{BB962C8B-B14F-4D97-AF65-F5344CB8AC3E}">
        <p14:creationId xmlns:p14="http://schemas.microsoft.com/office/powerpoint/2010/main" val="19847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04800" y="2079625"/>
            <a:ext cx="8534400" cy="378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  1 -QGQNSVEIEAFGKRYFTDSVRNMKN-------ADLYGGSIGYFLTDDVELALSYGEYH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  1 APKDNTWYTGAKLGWSQYHDTGLINNNGPTHENKLGAGAFGGYQVNPYVGFEMGYDWLG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*     *              *           *   **     *     *  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latin typeface="Courier New" pitchFamily="49" charset="0"/>
              </a:rPr>
              <a:t/>
            </a:r>
            <a:br>
              <a:rPr lang="en-US" sz="1600" b="1">
                <a:latin typeface="Courier New" pitchFamily="49" charset="0"/>
              </a:rPr>
            </a:b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 52 DVRGTYETGNKKVHGNLTSLDAIYHFGTPGVGLRPYVSAGLA-HQNITNINSDSQGRQQ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 60 RMPYKGSVENGAYKAQGVQLTAKLGYPIT-DDLDIYTRLGGMVWRADTYSNVYGKNHDT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     *         * *          *  *   *       *  *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latin typeface="Courier New" pitchFamily="49" charset="0"/>
              </a:rPr>
              <a:t/>
            </a:r>
            <a:br>
              <a:rPr lang="en-US" sz="1600" b="1">
                <a:latin typeface="Courier New" pitchFamily="49" charset="0"/>
              </a:rPr>
            </a:b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110 MTMANIGAGLKYYFTENFFAKASLDGQYGLEKRDNGHQG--E</a:t>
            </a:r>
            <a:r>
              <a:rPr lang="en-US" sz="1600" b="1" u="sng">
                <a:solidFill>
                  <a:srgbClr val="FF3399"/>
                </a:solidFill>
                <a:latin typeface="Courier New" pitchFamily="49" charset="0"/>
                <a:ea typeface="MS Mincho" pitchFamily="49" charset="-128"/>
              </a:rPr>
              <a:t>W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MAGLGVGFNFG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118 GVSPVFAGGVEYAITPEIATRLEYQ</a:t>
            </a:r>
            <a:r>
              <a:rPr lang="en-US" sz="1600" b="1" u="sng">
                <a:solidFill>
                  <a:schemeClr val="accent2"/>
                </a:solidFill>
                <a:latin typeface="Courier New" pitchFamily="49" charset="0"/>
                <a:ea typeface="MS Mincho" pitchFamily="49" charset="-128"/>
              </a:rPr>
              <a:t>W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TNNIGDAHTIGTRPDNGMLSLGVSYRFG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    *  *  *                            * 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***   **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1940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4092575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CA" sz="3200" b="1">
                <a:solidFill>
                  <a:schemeClr val="tx2"/>
                </a:solidFill>
              </a:rPr>
              <a:t>OprF and OmpA similarity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651625" y="4800600"/>
            <a:ext cx="152400" cy="3048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564063" y="5054600"/>
            <a:ext cx="152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Similarity versus Homology</a:t>
            </a:r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48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Similarity can be quantified</a:t>
            </a:r>
            <a:endParaRPr lang="en-US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It is correct to say that two sequences are X% </a:t>
            </a:r>
            <a:r>
              <a:rPr lang="en-US" u="sng" dirty="0" smtClean="0"/>
              <a:t>identical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It is correct to say that two sequences have a similarity score of Z 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It is correct to say that two sequences are X% </a:t>
            </a:r>
            <a:r>
              <a:rPr lang="en-US" u="sng" dirty="0" smtClean="0"/>
              <a:t>similar</a:t>
            </a:r>
            <a:r>
              <a:rPr lang="en-US" i="1" dirty="0" smtClean="0"/>
              <a:t>, as long as the criteria for similarity is clear.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0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Similarity – specifying criteria</a:t>
            </a: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2554288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% similarity, with the following criteria:</a:t>
            </a:r>
            <a:br>
              <a:rPr lang="en-US" smtClean="0"/>
            </a:br>
            <a:r>
              <a:rPr lang="en-US" smtClean="0"/>
              <a:t>I=L=V; R=K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% similarity according to BLAST</a:t>
            </a:r>
          </a:p>
        </p:txBody>
      </p:sp>
    </p:spTree>
    <p:extLst>
      <p:ext uri="{BB962C8B-B14F-4D97-AF65-F5344CB8AC3E}">
        <p14:creationId xmlns:p14="http://schemas.microsoft.com/office/powerpoint/2010/main" val="34011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989888" cy="44719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Homology cannot be quantified </a:t>
            </a:r>
            <a:br>
              <a:rPr lang="en-US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i="1" dirty="0" smtClean="0">
                <a:solidFill>
                  <a:schemeClr val="accent2"/>
                </a:solidFill>
                <a:latin typeface="Arial" charset="0"/>
              </a:rPr>
              <a:t>Its homologous or it isn’t”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Arial" charset="0"/>
              </a:rPr>
              <a:t>If two sequences have a high % identity it is OK to say they are homologous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Arial" charset="0"/>
              </a:rPr>
              <a:t>It is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incorrect </a:t>
            </a:r>
            <a:r>
              <a:rPr lang="en-US" dirty="0" smtClean="0">
                <a:latin typeface="Arial" charset="0"/>
              </a:rPr>
              <a:t>to say two sequences have a homology score of Z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latin typeface="Arial" charset="0"/>
              </a:rPr>
              <a:t>It is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incorrect </a:t>
            </a:r>
            <a:r>
              <a:rPr lang="en-US" dirty="0" smtClean="0">
                <a:latin typeface="Arial" charset="0"/>
              </a:rPr>
              <a:t>to say two sequences are X% homologous or have a homology of X %</a:t>
            </a:r>
            <a:endParaRPr lang="en-US" dirty="0" smtClean="0"/>
          </a:p>
          <a:p>
            <a:pPr>
              <a:defRPr/>
            </a:pPr>
            <a:endParaRPr lang="en-US" b="1" dirty="0" smtClean="0">
              <a:latin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Similarity versus Homology</a:t>
            </a: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20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Assessing Sequence Similarity</a:t>
            </a:r>
            <a:endParaRPr lang="en-US" smtClean="0"/>
          </a:p>
        </p:txBody>
      </p:sp>
      <p:grpSp>
        <p:nvGrpSpPr>
          <p:cNvPr id="24580" name="Group 1027"/>
          <p:cNvGrpSpPr>
            <a:grpSpLocks/>
          </p:cNvGrpSpPr>
          <p:nvPr/>
        </p:nvGrpSpPr>
        <p:grpSpPr bwMode="auto">
          <a:xfrm>
            <a:off x="1066800" y="2209800"/>
            <a:ext cx="7254875" cy="3113088"/>
            <a:chOff x="854" y="1495"/>
            <a:chExt cx="4570" cy="1961"/>
          </a:xfrm>
        </p:grpSpPr>
        <p:sp>
          <p:nvSpPr>
            <p:cNvPr id="24582" name="Text Box 1028"/>
            <p:cNvSpPr txBox="1">
              <a:spLocks noChangeArrowheads="1"/>
            </p:cNvSpPr>
            <p:nvPr/>
          </p:nvSpPr>
          <p:spPr bwMode="auto">
            <a:xfrm>
              <a:off x="854" y="1495"/>
              <a:ext cx="4570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>
                  <a:latin typeface="Courier New" pitchFamily="49" charset="0"/>
                </a:rPr>
                <a:t>Rbn				      KETAAAKFERQHMD</a:t>
              </a:r>
            </a:p>
            <a:p>
              <a:pPr algn="l"/>
              <a:r>
                <a:rPr lang="en-US" sz="1800">
                  <a:latin typeface="Courier New" pitchFamily="49" charset="0"/>
                </a:rPr>
                <a:t>Lsz	KVFGRCELAAAMKRHGLDNYRGYSLGNWVCAAKFESNFNT</a:t>
              </a:r>
            </a:p>
            <a:p>
              <a:pPr algn="l"/>
              <a:endParaRPr lang="en-US" sz="1800">
                <a:latin typeface="Courier New" pitchFamily="49" charset="0"/>
              </a:endParaRPr>
            </a:p>
            <a:p>
              <a:pPr algn="l"/>
              <a:r>
                <a:rPr lang="en-US" sz="1800">
                  <a:latin typeface="Courier New" pitchFamily="49" charset="0"/>
                </a:rPr>
                <a:t>Rbn	SST  SAASSSNYCNQMMKSRNLTKDRCKPMNTFVHESLA</a:t>
              </a:r>
            </a:p>
            <a:p>
              <a:pPr algn="l"/>
              <a:r>
                <a:rPr lang="en-US" sz="1800">
                  <a:latin typeface="Courier New" pitchFamily="49" charset="0"/>
                </a:rPr>
                <a:t>Lsz	QATNRNTDGSTDYGILQINSRWWCNDGRTP      GSRN</a:t>
              </a:r>
            </a:p>
            <a:p>
              <a:pPr algn="l"/>
              <a:endParaRPr lang="en-US" sz="1800">
                <a:latin typeface="Courier New" pitchFamily="49" charset="0"/>
              </a:endParaRPr>
            </a:p>
            <a:p>
              <a:pPr algn="l"/>
              <a:r>
                <a:rPr lang="en-US" sz="1800">
                  <a:latin typeface="Courier New" pitchFamily="49" charset="0"/>
                </a:rPr>
                <a:t>Rbn	DVQAVCSQKNVACKNGQTNCYQSYSTMSITDCRETGSSKY</a:t>
              </a:r>
            </a:p>
            <a:p>
              <a:pPr algn="l"/>
              <a:r>
                <a:rPr lang="en-US" sz="1800">
                  <a:latin typeface="Courier New" pitchFamily="49" charset="0"/>
                </a:rPr>
                <a:t>Lsz	LCNIPCSALLSSDITASVNC  AKKIVSDGDGMNAWVAWR</a:t>
              </a:r>
            </a:p>
            <a:p>
              <a:pPr algn="l"/>
              <a:endParaRPr lang="en-US" sz="1800">
                <a:latin typeface="Courier New" pitchFamily="49" charset="0"/>
              </a:endParaRPr>
            </a:p>
            <a:p>
              <a:pPr algn="l"/>
              <a:r>
                <a:rPr lang="en-US" sz="1800">
                  <a:latin typeface="Courier New" pitchFamily="49" charset="0"/>
                </a:rPr>
                <a:t>Rbn	PNACYKTTQANKHIIVACEGNPYVPHFDASV</a:t>
              </a:r>
            </a:p>
            <a:p>
              <a:pPr algn="l"/>
              <a:r>
                <a:rPr lang="en-US" sz="1800">
                  <a:latin typeface="Courier New" pitchFamily="49" charset="0"/>
                </a:rPr>
                <a:t>Lsz	NRCKGTDVQA   WIRGCRL</a:t>
              </a:r>
            </a:p>
          </p:txBody>
        </p:sp>
        <p:sp>
          <p:nvSpPr>
            <p:cNvPr id="24583" name="Rectangle 1029"/>
            <p:cNvSpPr>
              <a:spLocks noChangeArrowheads="1"/>
            </p:cNvSpPr>
            <p:nvPr/>
          </p:nvSpPr>
          <p:spPr bwMode="auto">
            <a:xfrm>
              <a:off x="4080" y="1536"/>
              <a:ext cx="432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1030"/>
            <p:cNvSpPr>
              <a:spLocks noChangeArrowheads="1"/>
            </p:cNvSpPr>
            <p:nvPr/>
          </p:nvSpPr>
          <p:spPr bwMode="auto">
            <a:xfrm>
              <a:off x="1680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1031"/>
            <p:cNvSpPr>
              <a:spLocks noChangeArrowheads="1"/>
            </p:cNvSpPr>
            <p:nvPr/>
          </p:nvSpPr>
          <p:spPr bwMode="auto">
            <a:xfrm>
              <a:off x="2256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Rectangle 1032"/>
            <p:cNvSpPr>
              <a:spLocks noChangeArrowheads="1"/>
            </p:cNvSpPr>
            <p:nvPr/>
          </p:nvSpPr>
          <p:spPr bwMode="auto">
            <a:xfrm>
              <a:off x="2544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Rectangle 1033"/>
            <p:cNvSpPr>
              <a:spLocks noChangeArrowheads="1"/>
            </p:cNvSpPr>
            <p:nvPr/>
          </p:nvSpPr>
          <p:spPr bwMode="auto">
            <a:xfrm>
              <a:off x="3120" y="2064"/>
              <a:ext cx="19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Rectangle 1034"/>
            <p:cNvSpPr>
              <a:spLocks noChangeArrowheads="1"/>
            </p:cNvSpPr>
            <p:nvPr/>
          </p:nvSpPr>
          <p:spPr bwMode="auto">
            <a:xfrm>
              <a:off x="3648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Rectangle 1035"/>
            <p:cNvSpPr>
              <a:spLocks noChangeArrowheads="1"/>
            </p:cNvSpPr>
            <p:nvPr/>
          </p:nvSpPr>
          <p:spPr bwMode="auto">
            <a:xfrm>
              <a:off x="3984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Rectangle 1036"/>
            <p:cNvSpPr>
              <a:spLocks noChangeArrowheads="1"/>
            </p:cNvSpPr>
            <p:nvPr/>
          </p:nvSpPr>
          <p:spPr bwMode="auto">
            <a:xfrm>
              <a:off x="4656" y="2064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1037"/>
            <p:cNvSpPr>
              <a:spLocks noChangeArrowheads="1"/>
            </p:cNvSpPr>
            <p:nvPr/>
          </p:nvSpPr>
          <p:spPr bwMode="auto">
            <a:xfrm>
              <a:off x="3024" y="2592"/>
              <a:ext cx="19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1038"/>
            <p:cNvSpPr>
              <a:spLocks noChangeArrowheads="1"/>
            </p:cNvSpPr>
            <p:nvPr/>
          </p:nvSpPr>
          <p:spPr bwMode="auto">
            <a:xfrm>
              <a:off x="3792" y="2592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1039"/>
            <p:cNvSpPr>
              <a:spLocks noChangeArrowheads="1"/>
            </p:cNvSpPr>
            <p:nvPr/>
          </p:nvSpPr>
          <p:spPr bwMode="auto">
            <a:xfrm>
              <a:off x="4080" y="2592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040"/>
            <p:cNvSpPr>
              <a:spLocks noChangeArrowheads="1"/>
            </p:cNvSpPr>
            <p:nvPr/>
          </p:nvSpPr>
          <p:spPr bwMode="auto">
            <a:xfrm>
              <a:off x="2160" y="3120"/>
              <a:ext cx="19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1041"/>
            <p:cNvSpPr>
              <a:spLocks noChangeArrowheads="1"/>
            </p:cNvSpPr>
            <p:nvPr/>
          </p:nvSpPr>
          <p:spPr bwMode="auto">
            <a:xfrm>
              <a:off x="2688" y="3120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1042"/>
            <p:cNvSpPr>
              <a:spLocks noChangeArrowheads="1"/>
            </p:cNvSpPr>
            <p:nvPr/>
          </p:nvSpPr>
          <p:spPr bwMode="auto">
            <a:xfrm>
              <a:off x="2928" y="3120"/>
              <a:ext cx="96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1043"/>
            <p:cNvSpPr>
              <a:spLocks noChangeArrowheads="1"/>
            </p:cNvSpPr>
            <p:nvPr/>
          </p:nvSpPr>
          <p:spPr bwMode="auto">
            <a:xfrm>
              <a:off x="1920" y="2592"/>
              <a:ext cx="192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Text Box 1044"/>
          <p:cNvSpPr txBox="1">
            <a:spLocks noChangeArrowheads="1"/>
          </p:cNvSpPr>
          <p:nvPr/>
        </p:nvSpPr>
        <p:spPr bwMode="auto">
          <a:xfrm>
            <a:off x="1924050" y="5486400"/>
            <a:ext cx="577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chemeClr val="accent2"/>
                </a:solidFill>
                <a:latin typeface="Arial" charset="0"/>
              </a:rPr>
              <a:t>is this alignment significant?</a:t>
            </a:r>
            <a:endParaRPr lang="en-US" sz="320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Some Simple (but not </a:t>
            </a:r>
            <a:r>
              <a:rPr lang="en-US" sz="4000" dirty="0" err="1" smtClean="0"/>
              <a:t>Hardfast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4000" dirty="0" smtClean="0"/>
              <a:t>Guiding Rules</a:t>
            </a:r>
            <a:endParaRPr lang="en-US" sz="2400" dirty="0" smtClean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504056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800" dirty="0" smtClean="0"/>
              <a:t>After low complexity sequences are considered…</a:t>
            </a:r>
          </a:p>
          <a:p>
            <a:pPr>
              <a:defRPr/>
            </a:pPr>
            <a:r>
              <a:rPr lang="en-US" sz="2800" dirty="0" smtClean="0"/>
              <a:t>If two sequence are &gt; 200 residues and &gt; 25% identical, they are likely related</a:t>
            </a:r>
          </a:p>
          <a:p>
            <a:pPr>
              <a:defRPr/>
            </a:pPr>
            <a:r>
              <a:rPr lang="en-US" sz="2800" dirty="0" smtClean="0"/>
              <a:t>If two sequences are 15-25% identical they </a:t>
            </a:r>
            <a:r>
              <a:rPr lang="en-US" sz="2800" dirty="0" smtClean="0">
                <a:solidFill>
                  <a:schemeClr val="accent2"/>
                </a:solidFill>
              </a:rPr>
              <a:t>may</a:t>
            </a:r>
            <a:r>
              <a:rPr lang="en-US" sz="2800" dirty="0" smtClean="0"/>
              <a:t> be related, but more tests are needed</a:t>
            </a:r>
          </a:p>
          <a:p>
            <a:pPr>
              <a:defRPr/>
            </a:pPr>
            <a:r>
              <a:rPr lang="en-US" sz="2800" dirty="0" smtClean="0"/>
              <a:t>If two sequences are &lt; 15% identical they are most likely not related (but not always!)</a:t>
            </a:r>
          </a:p>
          <a:p>
            <a:pPr>
              <a:defRPr/>
            </a:pPr>
            <a:r>
              <a:rPr lang="en-US" sz="2800" dirty="0" smtClean="0"/>
              <a:t>If you need more than 1 gap for every 20 residues the alignment is suspicious</a:t>
            </a:r>
          </a:p>
        </p:txBody>
      </p:sp>
    </p:spTree>
    <p:extLst>
      <p:ext uri="{BB962C8B-B14F-4D97-AF65-F5344CB8AC3E}">
        <p14:creationId xmlns:p14="http://schemas.microsoft.com/office/powerpoint/2010/main" val="35735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Doolittle’s Rules of Thumb</a:t>
            </a:r>
            <a:endParaRPr lang="en-US" smtClean="0"/>
          </a:p>
        </p:txBody>
      </p:sp>
      <p:grpSp>
        <p:nvGrpSpPr>
          <p:cNvPr id="2052" name="Group 2052"/>
          <p:cNvGrpSpPr>
            <a:grpSpLocks/>
          </p:cNvGrpSpPr>
          <p:nvPr/>
        </p:nvGrpSpPr>
        <p:grpSpPr bwMode="auto">
          <a:xfrm>
            <a:off x="1219200" y="1600200"/>
            <a:ext cx="6629400" cy="4724400"/>
            <a:chOff x="2198" y="1202"/>
            <a:chExt cx="8235" cy="4605"/>
          </a:xfrm>
        </p:grpSpPr>
        <p:graphicFrame>
          <p:nvGraphicFramePr>
            <p:cNvPr id="2050" name="Object 2053"/>
            <p:cNvGraphicFramePr>
              <a:graphicFrameLocks noChangeAspect="1"/>
            </p:cNvGraphicFramePr>
            <p:nvPr/>
          </p:nvGraphicFramePr>
          <p:xfrm>
            <a:off x="2198" y="1202"/>
            <a:ext cx="8235" cy="4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Worksheet" r:id="rId3" imgW="4276937" imgH="2324100" progId="Excel.Sheet.8">
                    <p:embed/>
                  </p:oleObj>
                </mc:Choice>
                <mc:Fallback>
                  <p:oleObj name="Worksheet" r:id="rId3" imgW="4276937" imgH="23241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8" y="1202"/>
                          <a:ext cx="8235" cy="4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Rectangle 2054"/>
            <p:cNvSpPr>
              <a:spLocks noChangeArrowheads="1"/>
            </p:cNvSpPr>
            <p:nvPr/>
          </p:nvSpPr>
          <p:spPr bwMode="auto">
            <a:xfrm>
              <a:off x="6790" y="4116"/>
              <a:ext cx="3094" cy="38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Text Box 2055"/>
          <p:cNvSpPr txBox="1">
            <a:spLocks noChangeArrowheads="1"/>
          </p:cNvSpPr>
          <p:nvPr/>
        </p:nvSpPr>
        <p:spPr bwMode="auto">
          <a:xfrm>
            <a:off x="4351338" y="4729163"/>
            <a:ext cx="247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“The Twilight Zone”</a:t>
            </a:r>
          </a:p>
        </p:txBody>
      </p:sp>
      <p:sp>
        <p:nvSpPr>
          <p:cNvPr id="2054" name="Rectangle 2056"/>
          <p:cNvSpPr>
            <a:spLocks noChangeArrowheads="1"/>
          </p:cNvSpPr>
          <p:nvPr/>
        </p:nvSpPr>
        <p:spPr bwMode="auto">
          <a:xfrm>
            <a:off x="1952625" y="6278563"/>
            <a:ext cx="5427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latin typeface="Arial" charset="0"/>
              </a:rPr>
              <a:t>Russel Doolittle. Science 1981 Oct 9;214(4517):149-59 </a:t>
            </a:r>
          </a:p>
        </p:txBody>
      </p:sp>
      <p:sp>
        <p:nvSpPr>
          <p:cNvPr id="2055" name="Text Box 2057"/>
          <p:cNvSpPr txBox="1">
            <a:spLocks noChangeArrowheads="1"/>
          </p:cNvSpPr>
          <p:nvPr/>
        </p:nvSpPr>
        <p:spPr bwMode="auto">
          <a:xfrm>
            <a:off x="4346575" y="3452813"/>
            <a:ext cx="1039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Likely related</a:t>
            </a:r>
          </a:p>
        </p:txBody>
      </p:sp>
      <p:sp>
        <p:nvSpPr>
          <p:cNvPr id="2056" name="Text Box 2058"/>
          <p:cNvSpPr txBox="1">
            <a:spLocks noChangeArrowheads="1"/>
          </p:cNvSpPr>
          <p:nvPr/>
        </p:nvSpPr>
        <p:spPr bwMode="auto">
          <a:xfrm>
            <a:off x="3348038" y="4797425"/>
            <a:ext cx="1192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Likely unrelated</a:t>
            </a:r>
          </a:p>
        </p:txBody>
      </p:sp>
    </p:spTree>
    <p:extLst>
      <p:ext uri="{BB962C8B-B14F-4D97-AF65-F5344CB8AC3E}">
        <p14:creationId xmlns:p14="http://schemas.microsoft.com/office/powerpoint/2010/main" val="7841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Questions?</a:t>
            </a:r>
          </a:p>
        </p:txBody>
      </p:sp>
      <p:pic>
        <p:nvPicPr>
          <p:cNvPr id="26628" name="Picture 10" descr="wilk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71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Sequence Alignment - Methods</a:t>
            </a:r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458200" cy="46799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3200" b="1" dirty="0" smtClean="0"/>
              <a:t>Dot Plots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 smtClean="0"/>
              <a:t>Dynamic Programming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 smtClean="0"/>
              <a:t>Heuristic (Approx. but Fast) Local Alignment – FASTA and BLAST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 smtClean="0"/>
              <a:t>Multiple Sequence Alignment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Dot Plots</a:t>
            </a:r>
            <a:endParaRPr lang="en-US" sz="32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168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smtClean="0"/>
              <a:t>Objectives</a:t>
            </a:r>
            <a:endParaRPr lang="en-US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Be aware of the importance of sequence searching and sequence alignment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Appreciate the difference between sequence "similarity" and "homology"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Be familiar with some common algorithms and scoring schemes used in sequence alignment and sequence searching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Understand the benefits and pitfalls of the different methods presented</a:t>
            </a:r>
          </a:p>
        </p:txBody>
      </p:sp>
    </p:spTree>
    <p:extLst>
      <p:ext uri="{BB962C8B-B14F-4D97-AF65-F5344CB8AC3E}">
        <p14:creationId xmlns:p14="http://schemas.microsoft.com/office/powerpoint/2010/main" val="20971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smtClean="0"/>
              <a:t>Dot Plots</a:t>
            </a:r>
            <a:endParaRPr lang="en-US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077200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“Invented” in 1970 by Gibbs &amp; McIntyre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Good for quick graphical overview – any size of sequence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Simplest method for sequence comparison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Inter-sequence comparison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Intra-sequence comparison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 smtClean="0"/>
              <a:t>Identifies internal repeats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 smtClean="0"/>
              <a:t>Identifies domains or “modules”</a:t>
            </a:r>
          </a:p>
        </p:txBody>
      </p:sp>
    </p:spTree>
    <p:extLst>
      <p:ext uri="{BB962C8B-B14F-4D97-AF65-F5344CB8AC3E}">
        <p14:creationId xmlns:p14="http://schemas.microsoft.com/office/powerpoint/2010/main" val="31139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Dot Plot Algorithm</a:t>
            </a:r>
            <a:endParaRPr lang="en-US" sz="2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010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i="1" dirty="0" smtClean="0"/>
              <a:t>Take two sequences (A &amp; B), write sequence A out as a row (length=m) and sequence B as a column (length =n)</a:t>
            </a:r>
          </a:p>
          <a:p>
            <a:pPr>
              <a:defRPr/>
            </a:pPr>
            <a:r>
              <a:rPr lang="en-US" i="1" dirty="0" smtClean="0"/>
              <a:t>Create a table or “matrix” of “m” columns and “n” rows</a:t>
            </a:r>
          </a:p>
          <a:p>
            <a:pPr>
              <a:defRPr/>
            </a:pPr>
            <a:r>
              <a:rPr lang="en-US" i="1" dirty="0" smtClean="0"/>
              <a:t>Compare each letter of sequence A with every letter in sequence B.  If there’s a match mark it with a dot, if not, leave blank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4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Dot Plots &amp; Internal Repeats</a:t>
            </a:r>
            <a:endParaRPr lang="en-US" sz="400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268538" y="1700213"/>
          <a:ext cx="4419600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2575238" imgH="2508259" progId="">
                  <p:embed/>
                </p:oleObj>
              </mc:Choice>
              <mc:Fallback>
                <p:oleObj r:id="rId3" imgW="2575238" imgH="2508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00213"/>
                        <a:ext cx="4419600" cy="430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Dot Plot Algorithm </a:t>
            </a:r>
            <a:br>
              <a:rPr lang="en-US" sz="4000" smtClean="0"/>
            </a:br>
            <a:r>
              <a:rPr lang="en-US" sz="4000" smtClean="0"/>
              <a:t>Direct repeats</a:t>
            </a:r>
            <a:endParaRPr lang="en-US" sz="3200" smtClean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998788" y="1752600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>
                <a:latin typeface="Arial" charset="0"/>
              </a:rPr>
              <a:t>A  C  D  A  C  D  G  H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471738" y="2149475"/>
            <a:ext cx="5000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latin typeface="Arial" charset="0"/>
              </a:rPr>
              <a:t>A</a:t>
            </a:r>
          </a:p>
          <a:p>
            <a:pPr algn="l"/>
            <a:r>
              <a:rPr lang="en-US" sz="3200" b="1">
                <a:latin typeface="Arial" charset="0"/>
              </a:rPr>
              <a:t>C</a:t>
            </a:r>
          </a:p>
          <a:p>
            <a:pPr algn="l"/>
            <a:r>
              <a:rPr lang="en-US" sz="3200" b="1">
                <a:latin typeface="Arial" charset="0"/>
              </a:rPr>
              <a:t>D</a:t>
            </a:r>
          </a:p>
          <a:p>
            <a:pPr algn="l"/>
            <a:r>
              <a:rPr lang="en-US" sz="3200" b="1">
                <a:latin typeface="Arial" charset="0"/>
              </a:rPr>
              <a:t>E</a:t>
            </a:r>
          </a:p>
          <a:p>
            <a:pPr algn="l"/>
            <a:r>
              <a:rPr lang="en-US" sz="3200" b="1">
                <a:latin typeface="Arial" charset="0"/>
              </a:rPr>
              <a:t>F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G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H</a:t>
            </a:r>
          </a:p>
          <a:p>
            <a:pPr algn="l">
              <a:lnSpc>
                <a:spcPct val="90000"/>
              </a:lnSpc>
            </a:pPr>
            <a:endParaRPr lang="en-US" sz="2800" b="1">
              <a:latin typeface="Arial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971800" y="2209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34290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3886200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4343400" y="2205038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4800600" y="26844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5257800" y="31162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5699125" y="45815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6156325" y="50133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Dot Plot Algorithm </a:t>
            </a:r>
            <a:br>
              <a:rPr lang="en-US" sz="4000" smtClean="0"/>
            </a:br>
            <a:r>
              <a:rPr lang="en-US" sz="4000" smtClean="0"/>
              <a:t>and Inverted Repeats</a:t>
            </a:r>
            <a:endParaRPr lang="en-US" sz="3200" smtClean="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998788" y="1752600"/>
            <a:ext cx="4011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>
                <a:latin typeface="Arial" charset="0"/>
              </a:rPr>
              <a:t>A  C  D  E  F  G  H  G  F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471738" y="2149475"/>
            <a:ext cx="500062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latin typeface="Arial" charset="0"/>
              </a:rPr>
              <a:t>A</a:t>
            </a:r>
          </a:p>
          <a:p>
            <a:pPr algn="l"/>
            <a:r>
              <a:rPr lang="en-US" sz="3200" b="1">
                <a:latin typeface="Arial" charset="0"/>
              </a:rPr>
              <a:t>C</a:t>
            </a:r>
          </a:p>
          <a:p>
            <a:pPr algn="l"/>
            <a:r>
              <a:rPr lang="en-US" sz="3200" b="1">
                <a:latin typeface="Arial" charset="0"/>
              </a:rPr>
              <a:t>D</a:t>
            </a:r>
          </a:p>
          <a:p>
            <a:pPr algn="l"/>
            <a:r>
              <a:rPr lang="en-US" sz="3200" b="1">
                <a:latin typeface="Arial" charset="0"/>
              </a:rPr>
              <a:t>E</a:t>
            </a:r>
          </a:p>
          <a:p>
            <a:pPr algn="l"/>
            <a:r>
              <a:rPr lang="en-US" sz="3200" b="1">
                <a:latin typeface="Arial" charset="0"/>
              </a:rPr>
              <a:t>F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G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H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G</a:t>
            </a:r>
          </a:p>
          <a:p>
            <a:pPr algn="l">
              <a:lnSpc>
                <a:spcPct val="90000"/>
              </a:lnSpc>
            </a:pPr>
            <a:r>
              <a:rPr lang="en-US" sz="3200" b="1">
                <a:latin typeface="Arial" charset="0"/>
              </a:rPr>
              <a:t>F</a:t>
            </a:r>
            <a:endParaRPr lang="en-US" sz="2800" b="1">
              <a:latin typeface="Arial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971800" y="2209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4290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886200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4343400" y="35734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4800600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5257800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5715000" y="4953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172200" y="5410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5257800" y="5410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6156325" y="45085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6588125" y="40513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4787900" y="58515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6635750" y="585152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/>
              <a:t>Dot Plots</a:t>
            </a:r>
            <a:endParaRPr lang="en-US" sz="28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 dirty="0" smtClean="0"/>
              <a:t>The most popular freeware package is Dotter </a:t>
            </a: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hlinkClick r:id="rId2"/>
              </a:rPr>
              <a:t>http://sonnhammer.sbc.su.se/Dotter.html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err="1" smtClean="0"/>
              <a:t>Dotlet</a:t>
            </a:r>
            <a:r>
              <a:rPr lang="en-US" b="1" dirty="0" smtClean="0"/>
              <a:t>  - web-based</a:t>
            </a:r>
            <a:br>
              <a:rPr lang="en-US" b="1" dirty="0" smtClean="0"/>
            </a:br>
            <a:r>
              <a:rPr lang="en-US" sz="2000" b="1" dirty="0" smtClean="0">
                <a:solidFill>
                  <a:schemeClr val="accent2"/>
                </a:solidFill>
                <a:hlinkClick r:id="rId3"/>
              </a:rPr>
              <a:t>http://myhits.isb-sib.ch/cgi-bin/dotlet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4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Dynamic Programming</a:t>
            </a:r>
            <a:endParaRPr lang="en-US" sz="3200" smtClean="0"/>
          </a:p>
        </p:txBody>
      </p:sp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685800" y="2362200"/>
            <a:ext cx="7773988" cy="3505200"/>
            <a:chOff x="121" y="1152"/>
            <a:chExt cx="6329" cy="2801"/>
          </a:xfrm>
        </p:grpSpPr>
        <p:graphicFrame>
          <p:nvGraphicFramePr>
            <p:cNvPr id="6146" name="Object 2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338" y="3197"/>
            <a:ext cx="3267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Document" r:id="rId3" imgW="3911400" imgH="914400" progId="Word.Document.6">
                    <p:embed/>
                  </p:oleObj>
                </mc:Choice>
                <mc:Fallback>
                  <p:oleObj name="Document" r:id="rId3" imgW="3911400" imgH="914400" progId="Word.Document.6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3197"/>
                          <a:ext cx="3267" cy="7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0" name="Group 24"/>
            <p:cNvGrpSpPr>
              <a:grpSpLocks/>
            </p:cNvGrpSpPr>
            <p:nvPr/>
          </p:nvGrpSpPr>
          <p:grpSpPr bwMode="auto">
            <a:xfrm>
              <a:off x="121" y="1157"/>
              <a:ext cx="3047" cy="1880"/>
              <a:chOff x="121" y="1157"/>
              <a:chExt cx="3047" cy="1880"/>
            </a:xfrm>
          </p:grpSpPr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>
                <a:off x="467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G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/>
            </p:nvSpPr>
            <p:spPr bwMode="auto">
              <a:xfrm>
                <a:off x="812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/>
            </p:nvSpPr>
            <p:spPr bwMode="auto">
              <a:xfrm>
                <a:off x="1159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N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/>
            </p:nvSpPr>
            <p:spPr bwMode="auto">
              <a:xfrm>
                <a:off x="1505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1854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T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/>
            </p:nvSpPr>
            <p:spPr bwMode="auto">
              <a:xfrm>
                <a:off x="2198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I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2544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C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/>
            </p:nvSpPr>
            <p:spPr bwMode="auto">
              <a:xfrm>
                <a:off x="2892" y="1157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/>
            </p:nvSpPr>
            <p:spPr bwMode="auto">
              <a:xfrm>
                <a:off x="121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G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/>
            </p:nvSpPr>
            <p:spPr bwMode="auto">
              <a:xfrm>
                <a:off x="467" y="138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/>
            </p:nvSpPr>
            <p:spPr bwMode="auto">
              <a:xfrm>
                <a:off x="812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/>
            </p:nvSpPr>
            <p:spPr bwMode="auto">
              <a:xfrm>
                <a:off x="1159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/>
            </p:nvSpPr>
            <p:spPr bwMode="auto">
              <a:xfrm>
                <a:off x="1505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/>
            </p:nvSpPr>
            <p:spPr bwMode="auto">
              <a:xfrm>
                <a:off x="1854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/>
            </p:nvSpPr>
            <p:spPr bwMode="auto">
              <a:xfrm>
                <a:off x="2198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/>
            </p:nvSpPr>
            <p:spPr bwMode="auto">
              <a:xfrm>
                <a:off x="2544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/>
            </p:nvSpPr>
            <p:spPr bwMode="auto">
              <a:xfrm>
                <a:off x="2892" y="138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/>
            </p:nvSpPr>
            <p:spPr bwMode="auto">
              <a:xfrm>
                <a:off x="121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/>
            </p:nvSpPr>
            <p:spPr bwMode="auto">
              <a:xfrm>
                <a:off x="467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/>
            </p:nvSpPr>
            <p:spPr bwMode="auto">
              <a:xfrm>
                <a:off x="812" y="161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/>
            </p:nvSpPr>
            <p:spPr bwMode="auto">
              <a:xfrm>
                <a:off x="1159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/>
            </p:nvSpPr>
            <p:spPr bwMode="auto">
              <a:xfrm>
                <a:off x="1505" y="161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/>
            </p:nvSpPr>
            <p:spPr bwMode="auto">
              <a:xfrm>
                <a:off x="1854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/>
            </p:nvSpPr>
            <p:spPr bwMode="auto">
              <a:xfrm>
                <a:off x="2198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/>
            </p:nvSpPr>
            <p:spPr bwMode="auto">
              <a:xfrm>
                <a:off x="2544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/>
            </p:nvSpPr>
            <p:spPr bwMode="auto">
              <a:xfrm>
                <a:off x="2892" y="161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/>
            </p:nvSpPr>
            <p:spPr bwMode="auto">
              <a:xfrm>
                <a:off x="121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N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/>
            </p:nvSpPr>
            <p:spPr bwMode="auto">
              <a:xfrm>
                <a:off x="467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/>
            </p:nvSpPr>
            <p:spPr bwMode="auto">
              <a:xfrm>
                <a:off x="812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/>
            </p:nvSpPr>
            <p:spPr bwMode="auto">
              <a:xfrm>
                <a:off x="1159" y="184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/>
            </p:nvSpPr>
            <p:spPr bwMode="auto">
              <a:xfrm>
                <a:off x="1505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/>
            </p:nvSpPr>
            <p:spPr bwMode="auto">
              <a:xfrm>
                <a:off x="1854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/>
            </p:nvSpPr>
            <p:spPr bwMode="auto">
              <a:xfrm>
                <a:off x="2198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/>
            </p:nvSpPr>
            <p:spPr bwMode="auto">
              <a:xfrm>
                <a:off x="2544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/>
            </p:nvSpPr>
            <p:spPr bwMode="auto">
              <a:xfrm>
                <a:off x="2892" y="184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/>
            </p:nvSpPr>
            <p:spPr bwMode="auto">
              <a:xfrm>
                <a:off x="121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/>
            </p:nvSpPr>
            <p:spPr bwMode="auto">
              <a:xfrm>
                <a:off x="467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/>
            </p:nvSpPr>
            <p:spPr bwMode="auto">
              <a:xfrm>
                <a:off x="812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/>
            </p:nvSpPr>
            <p:spPr bwMode="auto">
              <a:xfrm>
                <a:off x="1159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/>
            </p:nvSpPr>
            <p:spPr bwMode="auto">
              <a:xfrm>
                <a:off x="1505" y="207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/>
            </p:nvSpPr>
            <p:spPr bwMode="auto">
              <a:xfrm>
                <a:off x="1854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/>
            </p:nvSpPr>
            <p:spPr bwMode="auto">
              <a:xfrm>
                <a:off x="2198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/>
            </p:nvSpPr>
            <p:spPr bwMode="auto">
              <a:xfrm>
                <a:off x="2544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/>
            </p:nvSpPr>
            <p:spPr bwMode="auto">
              <a:xfrm>
                <a:off x="2892" y="207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/>
            </p:nvSpPr>
            <p:spPr bwMode="auto">
              <a:xfrm>
                <a:off x="121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/>
            </p:nvSpPr>
            <p:spPr bwMode="auto">
              <a:xfrm>
                <a:off x="467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/>
            </p:nvSpPr>
            <p:spPr bwMode="auto">
              <a:xfrm>
                <a:off x="812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/>
            </p:nvSpPr>
            <p:spPr bwMode="auto">
              <a:xfrm>
                <a:off x="1159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/>
            </p:nvSpPr>
            <p:spPr bwMode="auto">
              <a:xfrm>
                <a:off x="1505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/>
            </p:nvSpPr>
            <p:spPr bwMode="auto">
              <a:xfrm>
                <a:off x="1854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/>
            </p:nvSpPr>
            <p:spPr bwMode="auto">
              <a:xfrm>
                <a:off x="2198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/>
            </p:nvSpPr>
            <p:spPr bwMode="auto">
              <a:xfrm>
                <a:off x="2544" y="2310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/>
            </p:nvSpPr>
            <p:spPr bwMode="auto">
              <a:xfrm>
                <a:off x="2892" y="2310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/>
            </p:nvSpPr>
            <p:spPr bwMode="auto">
              <a:xfrm>
                <a:off x="121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I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/>
            </p:nvSpPr>
            <p:spPr bwMode="auto">
              <a:xfrm>
                <a:off x="467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/>
            </p:nvSpPr>
            <p:spPr bwMode="auto">
              <a:xfrm>
                <a:off x="812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3" name="Rectangle 81"/>
              <p:cNvSpPr>
                <a:spLocks noChangeArrowheads="1"/>
              </p:cNvSpPr>
              <p:nvPr/>
            </p:nvSpPr>
            <p:spPr bwMode="auto">
              <a:xfrm>
                <a:off x="1159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/>
            </p:nvSpPr>
            <p:spPr bwMode="auto">
              <a:xfrm>
                <a:off x="1505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/>
            </p:nvSpPr>
            <p:spPr bwMode="auto">
              <a:xfrm>
                <a:off x="1854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/>
            </p:nvSpPr>
            <p:spPr bwMode="auto">
              <a:xfrm>
                <a:off x="2198" y="2539"/>
                <a:ext cx="2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/>
            </p:nvSpPr>
            <p:spPr bwMode="auto">
              <a:xfrm>
                <a:off x="2544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/>
            </p:nvSpPr>
            <p:spPr bwMode="auto">
              <a:xfrm>
                <a:off x="2892" y="2539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/>
            </p:nvSpPr>
            <p:spPr bwMode="auto">
              <a:xfrm>
                <a:off x="121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/>
            </p:nvSpPr>
            <p:spPr bwMode="auto">
              <a:xfrm>
                <a:off x="467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/>
            </p:nvSpPr>
            <p:spPr bwMode="auto">
              <a:xfrm>
                <a:off x="812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/>
            </p:nvSpPr>
            <p:spPr bwMode="auto">
              <a:xfrm>
                <a:off x="1159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/>
            </p:nvSpPr>
            <p:spPr bwMode="auto">
              <a:xfrm>
                <a:off x="1505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/>
            </p:nvSpPr>
            <p:spPr bwMode="auto">
              <a:xfrm>
                <a:off x="1854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/>
            </p:nvSpPr>
            <p:spPr bwMode="auto">
              <a:xfrm>
                <a:off x="2198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/>
            </p:nvSpPr>
            <p:spPr bwMode="auto">
              <a:xfrm>
                <a:off x="2544" y="276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/>
            </p:nvSpPr>
            <p:spPr bwMode="auto">
              <a:xfrm>
                <a:off x="2892" y="276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308" name="Rectangle 96"/>
              <p:cNvSpPr>
                <a:spLocks noChangeArrowheads="1"/>
              </p:cNvSpPr>
              <p:nvPr/>
            </p:nvSpPr>
            <p:spPr bwMode="auto">
              <a:xfrm>
                <a:off x="370" y="1360"/>
                <a:ext cx="2798" cy="16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1" name="Group 97"/>
            <p:cNvGrpSpPr>
              <a:grpSpLocks/>
            </p:cNvGrpSpPr>
            <p:nvPr/>
          </p:nvGrpSpPr>
          <p:grpSpPr bwMode="auto">
            <a:xfrm>
              <a:off x="3355" y="1152"/>
              <a:ext cx="3095" cy="1910"/>
              <a:chOff x="3355" y="1189"/>
              <a:chExt cx="3095" cy="1910"/>
            </a:xfrm>
          </p:grpSpPr>
          <p:sp>
            <p:nvSpPr>
              <p:cNvPr id="18530" name="Rectangle 98"/>
              <p:cNvSpPr>
                <a:spLocks noChangeArrowheads="1"/>
              </p:cNvSpPr>
              <p:nvPr/>
            </p:nvSpPr>
            <p:spPr bwMode="auto">
              <a:xfrm>
                <a:off x="3706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G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/>
            </p:nvSpPr>
            <p:spPr bwMode="auto">
              <a:xfrm>
                <a:off x="4059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/>
            </p:nvSpPr>
            <p:spPr bwMode="auto">
              <a:xfrm>
                <a:off x="4413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N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/>
            </p:nvSpPr>
            <p:spPr bwMode="auto">
              <a:xfrm>
                <a:off x="4762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/>
            </p:nvSpPr>
            <p:spPr bwMode="auto">
              <a:xfrm>
                <a:off x="5116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T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/>
            </p:nvSpPr>
            <p:spPr bwMode="auto">
              <a:xfrm>
                <a:off x="5469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I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/>
            </p:nvSpPr>
            <p:spPr bwMode="auto">
              <a:xfrm>
                <a:off x="5823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C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/>
            </p:nvSpPr>
            <p:spPr bwMode="auto">
              <a:xfrm>
                <a:off x="6176" y="118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/>
            </p:nvSpPr>
            <p:spPr bwMode="auto">
              <a:xfrm>
                <a:off x="3355" y="1425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G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3706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60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/>
            </p:nvSpPr>
            <p:spPr bwMode="auto">
              <a:xfrm>
                <a:off x="4059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40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/>
            </p:nvSpPr>
            <p:spPr bwMode="auto">
              <a:xfrm>
                <a:off x="4413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/>
            </p:nvSpPr>
            <p:spPr bwMode="auto">
              <a:xfrm>
                <a:off x="4762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/>
            </p:nvSpPr>
            <p:spPr bwMode="auto">
              <a:xfrm>
                <a:off x="5116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/>
            </p:nvSpPr>
            <p:spPr bwMode="auto">
              <a:xfrm>
                <a:off x="5469" y="1425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/>
            </p:nvSpPr>
            <p:spPr bwMode="auto">
              <a:xfrm>
                <a:off x="5823" y="1425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/>
            </p:nvSpPr>
            <p:spPr bwMode="auto">
              <a:xfrm>
                <a:off x="6176" y="1425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/>
            </p:nvSpPr>
            <p:spPr bwMode="auto">
              <a:xfrm>
                <a:off x="3355" y="165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/>
            </p:nvSpPr>
            <p:spPr bwMode="auto">
              <a:xfrm>
                <a:off x="3706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40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/>
            </p:nvSpPr>
            <p:spPr bwMode="auto">
              <a:xfrm>
                <a:off x="4059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50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/>
            </p:nvSpPr>
            <p:spPr bwMode="auto">
              <a:xfrm>
                <a:off x="4413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/>
            </p:nvSpPr>
            <p:spPr bwMode="auto">
              <a:xfrm>
                <a:off x="4762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/>
            </p:nvSpPr>
            <p:spPr bwMode="auto">
              <a:xfrm>
                <a:off x="5116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/>
            </p:nvSpPr>
            <p:spPr bwMode="auto">
              <a:xfrm>
                <a:off x="5469" y="165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/>
            </p:nvSpPr>
            <p:spPr bwMode="auto">
              <a:xfrm>
                <a:off x="5823" y="165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/>
            </p:nvSpPr>
            <p:spPr bwMode="auto">
              <a:xfrm>
                <a:off x="6176" y="165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/>
            </p:nvSpPr>
            <p:spPr bwMode="auto">
              <a:xfrm>
                <a:off x="3355" y="1894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N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/>
            </p:nvSpPr>
            <p:spPr bwMode="auto">
              <a:xfrm>
                <a:off x="3706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/>
            </p:nvSpPr>
            <p:spPr bwMode="auto">
              <a:xfrm>
                <a:off x="4059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/>
            </p:nvSpPr>
            <p:spPr bwMode="auto">
              <a:xfrm>
                <a:off x="4413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40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/>
            </p:nvSpPr>
            <p:spPr bwMode="auto">
              <a:xfrm>
                <a:off x="4762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/>
            </p:nvSpPr>
            <p:spPr bwMode="auto">
              <a:xfrm>
                <a:off x="5116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/>
            </p:nvSpPr>
            <p:spPr bwMode="auto">
              <a:xfrm>
                <a:off x="5469" y="1894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/>
            </p:nvSpPr>
            <p:spPr bwMode="auto">
              <a:xfrm>
                <a:off x="5823" y="1894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/>
            </p:nvSpPr>
            <p:spPr bwMode="auto">
              <a:xfrm>
                <a:off x="6176" y="1894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/>
            </p:nvSpPr>
            <p:spPr bwMode="auto">
              <a:xfrm>
                <a:off x="3355" y="212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E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/>
            </p:nvSpPr>
            <p:spPr bwMode="auto">
              <a:xfrm>
                <a:off x="3706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/>
            </p:nvSpPr>
            <p:spPr bwMode="auto">
              <a:xfrm>
                <a:off x="4059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/>
            </p:nvSpPr>
            <p:spPr bwMode="auto">
              <a:xfrm>
                <a:off x="4413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/>
            </p:nvSpPr>
            <p:spPr bwMode="auto">
              <a:xfrm>
                <a:off x="4762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30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0" name="Rectangle 138"/>
              <p:cNvSpPr>
                <a:spLocks noChangeArrowheads="1"/>
              </p:cNvSpPr>
              <p:nvPr/>
            </p:nvSpPr>
            <p:spPr bwMode="auto">
              <a:xfrm>
                <a:off x="5116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1" name="Rectangle 139"/>
              <p:cNvSpPr>
                <a:spLocks noChangeArrowheads="1"/>
              </p:cNvSpPr>
              <p:nvPr/>
            </p:nvSpPr>
            <p:spPr bwMode="auto">
              <a:xfrm>
                <a:off x="5469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2" name="Rectangle 140"/>
              <p:cNvSpPr>
                <a:spLocks noChangeArrowheads="1"/>
              </p:cNvSpPr>
              <p:nvPr/>
            </p:nvSpPr>
            <p:spPr bwMode="auto">
              <a:xfrm>
                <a:off x="5823" y="2129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3" name="Rectangle 141"/>
              <p:cNvSpPr>
                <a:spLocks noChangeArrowheads="1"/>
              </p:cNvSpPr>
              <p:nvPr/>
            </p:nvSpPr>
            <p:spPr bwMode="auto">
              <a:xfrm>
                <a:off x="6176" y="2129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4" name="Rectangle 142"/>
              <p:cNvSpPr>
                <a:spLocks noChangeArrowheads="1"/>
              </p:cNvSpPr>
              <p:nvPr/>
            </p:nvSpPr>
            <p:spPr bwMode="auto">
              <a:xfrm>
                <a:off x="3355" y="2361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5" name="Rectangle 143"/>
              <p:cNvSpPr>
                <a:spLocks noChangeArrowheads="1"/>
              </p:cNvSpPr>
              <p:nvPr/>
            </p:nvSpPr>
            <p:spPr bwMode="auto">
              <a:xfrm>
                <a:off x="3706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6" name="Rectangle 144"/>
              <p:cNvSpPr>
                <a:spLocks noChangeArrowheads="1"/>
              </p:cNvSpPr>
              <p:nvPr/>
            </p:nvSpPr>
            <p:spPr bwMode="auto">
              <a:xfrm>
                <a:off x="4059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7" name="Rectangle 145"/>
              <p:cNvSpPr>
                <a:spLocks noChangeArrowheads="1"/>
              </p:cNvSpPr>
              <p:nvPr/>
            </p:nvSpPr>
            <p:spPr bwMode="auto">
              <a:xfrm>
                <a:off x="4413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8" name="Rectangle 146"/>
              <p:cNvSpPr>
                <a:spLocks noChangeArrowheads="1"/>
              </p:cNvSpPr>
              <p:nvPr/>
            </p:nvSpPr>
            <p:spPr bwMode="auto">
              <a:xfrm>
                <a:off x="4762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/>
            </p:nvSpPr>
            <p:spPr bwMode="auto">
              <a:xfrm>
                <a:off x="5116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/>
            </p:nvSpPr>
            <p:spPr bwMode="auto">
              <a:xfrm>
                <a:off x="5469" y="2361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1" name="Rectangle 149"/>
              <p:cNvSpPr>
                <a:spLocks noChangeArrowheads="1"/>
              </p:cNvSpPr>
              <p:nvPr/>
            </p:nvSpPr>
            <p:spPr bwMode="auto">
              <a:xfrm>
                <a:off x="5823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2" name="Rectangle 150"/>
              <p:cNvSpPr>
                <a:spLocks noChangeArrowheads="1"/>
              </p:cNvSpPr>
              <p:nvPr/>
            </p:nvSpPr>
            <p:spPr bwMode="auto">
              <a:xfrm>
                <a:off x="6176" y="2361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3" name="Rectangle 151"/>
              <p:cNvSpPr>
                <a:spLocks noChangeArrowheads="1"/>
              </p:cNvSpPr>
              <p:nvPr/>
            </p:nvSpPr>
            <p:spPr bwMode="auto">
              <a:xfrm>
                <a:off x="3355" y="259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I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4" name="Rectangle 152"/>
              <p:cNvSpPr>
                <a:spLocks noChangeArrowheads="1"/>
              </p:cNvSpPr>
              <p:nvPr/>
            </p:nvSpPr>
            <p:spPr bwMode="auto">
              <a:xfrm>
                <a:off x="3706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5" name="Rectangle 153"/>
              <p:cNvSpPr>
                <a:spLocks noChangeArrowheads="1"/>
              </p:cNvSpPr>
              <p:nvPr/>
            </p:nvSpPr>
            <p:spPr bwMode="auto">
              <a:xfrm>
                <a:off x="4059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6" name="Rectangle 154"/>
              <p:cNvSpPr>
                <a:spLocks noChangeArrowheads="1"/>
              </p:cNvSpPr>
              <p:nvPr/>
            </p:nvSpPr>
            <p:spPr bwMode="auto">
              <a:xfrm>
                <a:off x="4413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7" name="Rectangle 155"/>
              <p:cNvSpPr>
                <a:spLocks noChangeArrowheads="1"/>
              </p:cNvSpPr>
              <p:nvPr/>
            </p:nvSpPr>
            <p:spPr bwMode="auto">
              <a:xfrm>
                <a:off x="4762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8" name="Rectangle 156"/>
              <p:cNvSpPr>
                <a:spLocks noChangeArrowheads="1"/>
              </p:cNvSpPr>
              <p:nvPr/>
            </p:nvSpPr>
            <p:spPr bwMode="auto">
              <a:xfrm>
                <a:off x="5116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89" name="Rectangle 157"/>
              <p:cNvSpPr>
                <a:spLocks noChangeArrowheads="1"/>
              </p:cNvSpPr>
              <p:nvPr/>
            </p:nvSpPr>
            <p:spPr bwMode="auto">
              <a:xfrm>
                <a:off x="5469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20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0" name="Rectangle 158"/>
              <p:cNvSpPr>
                <a:spLocks noChangeArrowheads="1"/>
              </p:cNvSpPr>
              <p:nvPr/>
            </p:nvSpPr>
            <p:spPr bwMode="auto">
              <a:xfrm>
                <a:off x="5823" y="259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1" name="Rectangle 159"/>
              <p:cNvSpPr>
                <a:spLocks noChangeArrowheads="1"/>
              </p:cNvSpPr>
              <p:nvPr/>
            </p:nvSpPr>
            <p:spPr bwMode="auto">
              <a:xfrm>
                <a:off x="6176" y="2598"/>
                <a:ext cx="1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2" name="Rectangle 160"/>
              <p:cNvSpPr>
                <a:spLocks noChangeArrowheads="1"/>
              </p:cNvSpPr>
              <p:nvPr/>
            </p:nvSpPr>
            <p:spPr bwMode="auto">
              <a:xfrm>
                <a:off x="3355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S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3" name="Rectangle 161"/>
              <p:cNvSpPr>
                <a:spLocks noChangeArrowheads="1"/>
              </p:cNvSpPr>
              <p:nvPr/>
            </p:nvSpPr>
            <p:spPr bwMode="auto">
              <a:xfrm>
                <a:off x="3706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4" name="Rectangle 162"/>
              <p:cNvSpPr>
                <a:spLocks noChangeArrowheads="1"/>
              </p:cNvSpPr>
              <p:nvPr/>
            </p:nvSpPr>
            <p:spPr bwMode="auto">
              <a:xfrm>
                <a:off x="4059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5" name="Rectangle 163"/>
              <p:cNvSpPr>
                <a:spLocks noChangeArrowheads="1"/>
              </p:cNvSpPr>
              <p:nvPr/>
            </p:nvSpPr>
            <p:spPr bwMode="auto">
              <a:xfrm>
                <a:off x="4413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6" name="Rectangle 164"/>
              <p:cNvSpPr>
                <a:spLocks noChangeArrowheads="1"/>
              </p:cNvSpPr>
              <p:nvPr/>
            </p:nvSpPr>
            <p:spPr bwMode="auto">
              <a:xfrm>
                <a:off x="4762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7" name="Rectangle 165"/>
              <p:cNvSpPr>
                <a:spLocks noChangeArrowheads="1"/>
              </p:cNvSpPr>
              <p:nvPr/>
            </p:nvSpPr>
            <p:spPr bwMode="auto">
              <a:xfrm>
                <a:off x="5116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8" name="Rectangle 166"/>
              <p:cNvSpPr>
                <a:spLocks noChangeArrowheads="1"/>
              </p:cNvSpPr>
              <p:nvPr/>
            </p:nvSpPr>
            <p:spPr bwMode="auto">
              <a:xfrm>
                <a:off x="5469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599" name="Rectangle 167"/>
              <p:cNvSpPr>
                <a:spLocks noChangeArrowheads="1"/>
              </p:cNvSpPr>
              <p:nvPr/>
            </p:nvSpPr>
            <p:spPr bwMode="auto">
              <a:xfrm>
                <a:off x="5823" y="2832"/>
                <a:ext cx="1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600" name="Rectangle 168"/>
              <p:cNvSpPr>
                <a:spLocks noChangeArrowheads="1"/>
              </p:cNvSpPr>
              <p:nvPr/>
            </p:nvSpPr>
            <p:spPr bwMode="auto">
              <a:xfrm>
                <a:off x="6176" y="2832"/>
                <a:ext cx="274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200" b="1">
                    <a:latin typeface="Courier New" pitchFamily="49" charset="0"/>
                  </a:rPr>
                  <a:t>10</a:t>
                </a:r>
                <a:endParaRPr lang="en-US" sz="32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23" name="Rectangle 169"/>
              <p:cNvSpPr>
                <a:spLocks noChangeArrowheads="1"/>
              </p:cNvSpPr>
              <p:nvPr/>
            </p:nvSpPr>
            <p:spPr bwMode="auto">
              <a:xfrm>
                <a:off x="3637" y="1391"/>
                <a:ext cx="2812" cy="166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Oval 170"/>
              <p:cNvSpPr>
                <a:spLocks noChangeArrowheads="1"/>
              </p:cNvSpPr>
              <p:nvPr/>
            </p:nvSpPr>
            <p:spPr bwMode="auto">
              <a:xfrm>
                <a:off x="3687" y="1394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Oval 171"/>
              <p:cNvSpPr>
                <a:spLocks noChangeArrowheads="1"/>
              </p:cNvSpPr>
              <p:nvPr/>
            </p:nvSpPr>
            <p:spPr bwMode="auto">
              <a:xfrm>
                <a:off x="4050" y="1618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Oval 172"/>
              <p:cNvSpPr>
                <a:spLocks noChangeArrowheads="1"/>
              </p:cNvSpPr>
              <p:nvPr/>
            </p:nvSpPr>
            <p:spPr bwMode="auto">
              <a:xfrm>
                <a:off x="4394" y="1861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Oval 173"/>
              <p:cNvSpPr>
                <a:spLocks noChangeArrowheads="1"/>
              </p:cNvSpPr>
              <p:nvPr/>
            </p:nvSpPr>
            <p:spPr bwMode="auto">
              <a:xfrm>
                <a:off x="4748" y="2086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Oval 174"/>
              <p:cNvSpPr>
                <a:spLocks noChangeArrowheads="1"/>
              </p:cNvSpPr>
              <p:nvPr/>
            </p:nvSpPr>
            <p:spPr bwMode="auto">
              <a:xfrm>
                <a:off x="5102" y="2320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Oval 175"/>
              <p:cNvSpPr>
                <a:spLocks noChangeArrowheads="1"/>
              </p:cNvSpPr>
              <p:nvPr/>
            </p:nvSpPr>
            <p:spPr bwMode="auto">
              <a:xfrm>
                <a:off x="5455" y="2563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Oval 176"/>
              <p:cNvSpPr>
                <a:spLocks noChangeArrowheads="1"/>
              </p:cNvSpPr>
              <p:nvPr/>
            </p:nvSpPr>
            <p:spPr bwMode="auto">
              <a:xfrm>
                <a:off x="6157" y="2779"/>
                <a:ext cx="234" cy="25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Line 177"/>
              <p:cNvSpPr>
                <a:spLocks noChangeShapeType="1"/>
              </p:cNvSpPr>
              <p:nvPr/>
            </p:nvSpPr>
            <p:spPr bwMode="auto">
              <a:xfrm>
                <a:off x="3936" y="1606"/>
                <a:ext cx="95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2" name="Line 178"/>
              <p:cNvSpPr>
                <a:spLocks noChangeShapeType="1"/>
              </p:cNvSpPr>
              <p:nvPr/>
            </p:nvSpPr>
            <p:spPr bwMode="auto">
              <a:xfrm>
                <a:off x="4280" y="1831"/>
                <a:ext cx="95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3" name="Line 179"/>
              <p:cNvSpPr>
                <a:spLocks noChangeShapeType="1"/>
              </p:cNvSpPr>
              <p:nvPr/>
            </p:nvSpPr>
            <p:spPr bwMode="auto">
              <a:xfrm>
                <a:off x="4624" y="2065"/>
                <a:ext cx="95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4" name="Line 180"/>
              <p:cNvSpPr>
                <a:spLocks noChangeShapeType="1"/>
              </p:cNvSpPr>
              <p:nvPr/>
            </p:nvSpPr>
            <p:spPr bwMode="auto">
              <a:xfrm>
                <a:off x="4996" y="2308"/>
                <a:ext cx="95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5" name="Line 181"/>
              <p:cNvSpPr>
                <a:spLocks noChangeShapeType="1"/>
              </p:cNvSpPr>
              <p:nvPr/>
            </p:nvSpPr>
            <p:spPr bwMode="auto">
              <a:xfrm>
                <a:off x="5332" y="2542"/>
                <a:ext cx="95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6" name="Line 182"/>
              <p:cNvSpPr>
                <a:spLocks noChangeShapeType="1"/>
              </p:cNvSpPr>
              <p:nvPr/>
            </p:nvSpPr>
            <p:spPr bwMode="auto">
              <a:xfrm>
                <a:off x="5711" y="2746"/>
                <a:ext cx="435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Dynamic Programming</a:t>
            </a:r>
            <a:endParaRPr lang="en-US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6225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Developed by Needleman &amp; </a:t>
            </a:r>
            <a:r>
              <a:rPr lang="en-US" sz="2400" b="1" dirty="0" err="1" smtClean="0"/>
              <a:t>Wunsch</a:t>
            </a:r>
            <a:r>
              <a:rPr lang="en-US" sz="2400" b="1" dirty="0" smtClean="0"/>
              <a:t> (1970)</a:t>
            </a:r>
          </a:p>
          <a:p>
            <a:pPr>
              <a:defRPr/>
            </a:pPr>
            <a:r>
              <a:rPr lang="en-US" sz="2400" b="1" dirty="0" smtClean="0"/>
              <a:t>Refined by Smith &amp; Waterman (1981)</a:t>
            </a:r>
            <a:br>
              <a:rPr lang="en-US" sz="2400" b="1" dirty="0" smtClean="0"/>
            </a:br>
            <a:r>
              <a:rPr lang="en-US" sz="2400" b="1" dirty="0" smtClean="0"/>
              <a:t>(improvements by </a:t>
            </a:r>
            <a:r>
              <a:rPr lang="en-US" sz="2400" b="1" dirty="0" err="1" smtClean="0"/>
              <a:t>Gotoh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Altschul</a:t>
            </a:r>
            <a:r>
              <a:rPr lang="en-US" sz="2400" b="1" dirty="0" smtClean="0"/>
              <a:t> &amp; Erickson, Pearson…)</a:t>
            </a:r>
          </a:p>
          <a:p>
            <a:pPr>
              <a:defRPr/>
            </a:pPr>
            <a:r>
              <a:rPr lang="en-US" sz="2400" b="1" dirty="0" smtClean="0"/>
              <a:t>Ideal for quantitative assessment</a:t>
            </a:r>
          </a:p>
          <a:p>
            <a:pPr>
              <a:defRPr/>
            </a:pPr>
            <a:r>
              <a:rPr lang="en-US" sz="2400" b="1" dirty="0" smtClean="0"/>
              <a:t>Guaranteed to be mathematically optimal</a:t>
            </a:r>
          </a:p>
          <a:p>
            <a:pPr>
              <a:defRPr/>
            </a:pPr>
            <a:r>
              <a:rPr lang="en-US" sz="2400" b="1" dirty="0" smtClean="0"/>
              <a:t>Slow 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algorithm</a:t>
            </a:r>
          </a:p>
          <a:p>
            <a:pPr>
              <a:defRPr/>
            </a:pPr>
            <a:r>
              <a:rPr lang="en-US" sz="2400" b="1" dirty="0" smtClean="0"/>
              <a:t>Performed in 2 stages</a:t>
            </a:r>
          </a:p>
          <a:p>
            <a:pPr lvl="2">
              <a:defRPr/>
            </a:pPr>
            <a:r>
              <a:rPr lang="en-US" sz="1800" b="1" dirty="0" smtClean="0"/>
              <a:t>Prepare a scoring matrix using recursive function</a:t>
            </a:r>
          </a:p>
          <a:p>
            <a:pPr lvl="2">
              <a:defRPr/>
            </a:pPr>
            <a:r>
              <a:rPr lang="en-US" sz="1800" b="1" dirty="0" smtClean="0"/>
              <a:t>Scan matrix diagonally using </a:t>
            </a:r>
            <a:r>
              <a:rPr lang="en-US" sz="1800" b="1" dirty="0" err="1" smtClean="0"/>
              <a:t>traceback</a:t>
            </a:r>
            <a:r>
              <a:rPr lang="en-US" sz="1800" b="1" dirty="0" smtClean="0"/>
              <a:t> protocol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70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34EE06-E49D-4156-BE36-0DE8B1A5B03A}" type="slidenum">
              <a:rPr lang="en-US" altLang="en-US" sz="1400" smtClean="0">
                <a:latin typeface="Arial" charset="0"/>
              </a:rPr>
              <a:pPr/>
              <a:t>28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Recursive Function</a:t>
            </a:r>
            <a:br>
              <a:rPr lang="en-US" sz="3200" dirty="0" smtClean="0"/>
            </a:br>
            <a:r>
              <a:rPr lang="en-US" sz="3200" dirty="0" smtClean="0"/>
              <a:t>(ACK!) </a:t>
            </a:r>
            <a:endParaRPr lang="en-US" sz="2000" dirty="0" smtClean="0"/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990600" y="2619375"/>
            <a:ext cx="320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b="1">
                <a:latin typeface="Arial" charset="0"/>
              </a:rPr>
              <a:t>S</a:t>
            </a:r>
            <a:r>
              <a:rPr lang="en-US" sz="2000" b="1">
                <a:latin typeface="Arial" charset="0"/>
              </a:rPr>
              <a:t>ij</a:t>
            </a:r>
            <a:r>
              <a:rPr lang="en-US" sz="4000">
                <a:latin typeface="Arial" charset="0"/>
              </a:rPr>
              <a:t> = </a:t>
            </a:r>
            <a:r>
              <a:rPr lang="en-US" sz="4000" b="1">
                <a:latin typeface="Arial" charset="0"/>
              </a:rPr>
              <a:t>s</a:t>
            </a:r>
            <a:r>
              <a:rPr lang="en-US" sz="2000" b="1">
                <a:latin typeface="Arial" charset="0"/>
              </a:rPr>
              <a:t>ij</a:t>
            </a:r>
            <a:r>
              <a:rPr lang="en-US" sz="4000">
                <a:latin typeface="Arial" charset="0"/>
              </a:rPr>
              <a:t> + max</a:t>
            </a:r>
            <a:endParaRPr lang="en-US" sz="4400">
              <a:latin typeface="Arial" charset="0"/>
            </a:endParaRP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4189413" y="1704975"/>
            <a:ext cx="40449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latin typeface="Arial" charset="0"/>
              </a:rPr>
              <a:t>S</a:t>
            </a:r>
            <a:r>
              <a:rPr lang="en-US" sz="2000" b="1">
                <a:latin typeface="Arial" charset="0"/>
              </a:rPr>
              <a:t>i-1,j-1</a:t>
            </a:r>
            <a:r>
              <a:rPr lang="en-US" sz="3200" b="1">
                <a:latin typeface="Arial" charset="0"/>
              </a:rPr>
              <a:t>		      </a:t>
            </a:r>
            <a:r>
              <a:rPr lang="en-US" sz="3200" b="1">
                <a:solidFill>
                  <a:schemeClr val="accent2"/>
                </a:solidFill>
                <a:latin typeface="Arial" charset="0"/>
              </a:rPr>
              <a:t>or</a:t>
            </a:r>
            <a:endParaRPr lang="en-US" sz="3200" b="1">
              <a:latin typeface="Arial" charset="0"/>
            </a:endParaRPr>
          </a:p>
          <a:p>
            <a:pPr algn="l"/>
            <a:endParaRPr lang="en-US" sz="3200" b="1">
              <a:latin typeface="Arial" charset="0"/>
            </a:endParaRPr>
          </a:p>
          <a:p>
            <a:pPr algn="l"/>
            <a:r>
              <a:rPr lang="en-US" sz="3200" b="1">
                <a:latin typeface="Arial" charset="0"/>
              </a:rPr>
              <a:t>max S</a:t>
            </a:r>
            <a:r>
              <a:rPr lang="en-US" sz="2000" b="1">
                <a:latin typeface="Arial" charset="0"/>
              </a:rPr>
              <a:t>i-x,j-1</a:t>
            </a:r>
            <a:r>
              <a:rPr lang="en-US" sz="3200" b="1">
                <a:latin typeface="Arial" charset="0"/>
              </a:rPr>
              <a:t> + w</a:t>
            </a:r>
            <a:r>
              <a:rPr lang="en-US" sz="2000" b="1">
                <a:latin typeface="Arial" charset="0"/>
              </a:rPr>
              <a:t>x-1</a:t>
            </a:r>
            <a:r>
              <a:rPr lang="en-US" sz="3200" b="1">
                <a:latin typeface="Arial" charset="0"/>
              </a:rPr>
              <a:t>    </a:t>
            </a:r>
            <a:r>
              <a:rPr lang="en-US" sz="3200" b="1">
                <a:solidFill>
                  <a:schemeClr val="accent2"/>
                </a:solidFill>
                <a:latin typeface="Arial" charset="0"/>
              </a:rPr>
              <a:t>or</a:t>
            </a:r>
            <a:endParaRPr lang="en-US" sz="3200" b="1">
              <a:latin typeface="Arial" charset="0"/>
            </a:endParaRPr>
          </a:p>
          <a:p>
            <a:pPr algn="l"/>
            <a:endParaRPr lang="en-US" sz="3200" b="1">
              <a:latin typeface="Arial" charset="0"/>
            </a:endParaRPr>
          </a:p>
          <a:p>
            <a:pPr algn="l"/>
            <a:r>
              <a:rPr lang="en-US" sz="3200" b="1">
                <a:latin typeface="Arial" charset="0"/>
              </a:rPr>
              <a:t>max S</a:t>
            </a:r>
            <a:r>
              <a:rPr lang="en-US" sz="2000" b="1">
                <a:latin typeface="Arial" charset="0"/>
              </a:rPr>
              <a:t>i-1,j-y</a:t>
            </a:r>
            <a:r>
              <a:rPr lang="en-US" sz="3200" b="1">
                <a:latin typeface="Arial" charset="0"/>
              </a:rPr>
              <a:t> + w</a:t>
            </a:r>
            <a:r>
              <a:rPr lang="en-US" sz="2000" b="1">
                <a:latin typeface="Arial" charset="0"/>
              </a:rPr>
              <a:t>y-1</a:t>
            </a:r>
            <a:endParaRPr lang="en-US" sz="3200">
              <a:latin typeface="Arial" charset="0"/>
            </a:endParaRPr>
          </a:p>
        </p:txBody>
      </p:sp>
      <p:grpSp>
        <p:nvGrpSpPr>
          <p:cNvPr id="36870" name="Group 16"/>
          <p:cNvGrpSpPr>
            <a:grpSpLocks/>
          </p:cNvGrpSpPr>
          <p:nvPr/>
        </p:nvGrpSpPr>
        <p:grpSpPr bwMode="auto">
          <a:xfrm>
            <a:off x="4191000" y="1628775"/>
            <a:ext cx="228600" cy="2895600"/>
            <a:chOff x="2832" y="1776"/>
            <a:chExt cx="96" cy="1680"/>
          </a:xfrm>
        </p:grpSpPr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2832" y="1776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2832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4267200" y="309086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>
                <a:latin typeface="Arial" charset="0"/>
              </a:rPr>
              <a:t>2&lt;x&lt;i</a:t>
            </a:r>
            <a:endParaRPr lang="en-US" sz="160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4267200" y="408146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>
                <a:latin typeface="Arial" charset="0"/>
              </a:rPr>
              <a:t>2&lt;y&lt;i</a:t>
            </a:r>
            <a:endParaRPr lang="en-US" sz="1800">
              <a:latin typeface="Arial" charset="0"/>
            </a:endParaRPr>
          </a:p>
        </p:txBody>
      </p:sp>
      <p:sp>
        <p:nvSpPr>
          <p:cNvPr id="36873" name="Text Box 20"/>
          <p:cNvSpPr txBox="1">
            <a:spLocks noChangeArrowheads="1"/>
          </p:cNvSpPr>
          <p:nvPr/>
        </p:nvSpPr>
        <p:spPr bwMode="auto">
          <a:xfrm>
            <a:off x="3352800" y="4752975"/>
            <a:ext cx="307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W = gap penalty</a:t>
            </a:r>
          </a:p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S = alignment score</a:t>
            </a:r>
            <a:endParaRPr lang="en-US" sz="280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25" y="6021388"/>
            <a:ext cx="8637588" cy="830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</a:rPr>
              <a:t>Note: This is a classic, simple Smith-Waterman implementation. For dynamic programming you will also see other implementations on the web such as Needleman &amp; </a:t>
            </a:r>
            <a:r>
              <a:rPr lang="en-US" sz="1600" i="1" dirty="0" err="1">
                <a:latin typeface="+mj-lt"/>
              </a:rPr>
              <a:t>Wunsch</a:t>
            </a:r>
            <a:r>
              <a:rPr lang="en-US" sz="1600" i="1" dirty="0">
                <a:latin typeface="+mj-lt"/>
              </a:rPr>
              <a:t> and more advanced implementations of Smith-Waterman</a:t>
            </a:r>
          </a:p>
        </p:txBody>
      </p:sp>
    </p:spTree>
    <p:extLst>
      <p:ext uri="{BB962C8B-B14F-4D97-AF65-F5344CB8AC3E}">
        <p14:creationId xmlns:p14="http://schemas.microsoft.com/office/powerpoint/2010/main" val="2632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4"/>
          <p:cNvSpPr>
            <a:spLocks noChangeArrowheads="1"/>
          </p:cNvSpPr>
          <p:nvPr/>
        </p:nvSpPr>
        <p:spPr bwMode="auto">
          <a:xfrm>
            <a:off x="5867400" y="1196975"/>
            <a:ext cx="360363" cy="360363"/>
          </a:xfrm>
          <a:prstGeom prst="rect">
            <a:avLst/>
          </a:prstGeom>
          <a:solidFill>
            <a:srgbClr val="FF0707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23"/>
          <p:cNvSpPr>
            <a:spLocks noChangeArrowheads="1"/>
          </p:cNvSpPr>
          <p:nvPr/>
        </p:nvSpPr>
        <p:spPr bwMode="auto">
          <a:xfrm>
            <a:off x="5076825" y="1196975"/>
            <a:ext cx="790575" cy="3603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22"/>
          <p:cNvSpPr>
            <a:spLocks noChangeArrowheads="1"/>
          </p:cNvSpPr>
          <p:nvPr/>
        </p:nvSpPr>
        <p:spPr bwMode="auto">
          <a:xfrm>
            <a:off x="5867400" y="476250"/>
            <a:ext cx="360363" cy="7207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38300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An Example... What is the Matrix?</a:t>
            </a:r>
            <a:endParaRPr lang="en-US" sz="2400" smtClean="0"/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1143000" y="2565400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3444875" y="2589213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</a:t>
            </a:r>
            <a:r>
              <a:rPr lang="en-US" sz="2400" b="1">
                <a:latin typeface="Arial" charset="0"/>
              </a:rPr>
              <a:t> 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5807075" y="2601913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898" name="Text Box 6"/>
          <p:cNvSpPr txBox="1">
            <a:spLocks noChangeArrowheads="1"/>
          </p:cNvSpPr>
          <p:nvPr/>
        </p:nvSpPr>
        <p:spPr bwMode="auto">
          <a:xfrm>
            <a:off x="1158875" y="4787900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899" name="Text Box 7"/>
          <p:cNvSpPr txBox="1">
            <a:spLocks noChangeArrowheads="1"/>
          </p:cNvSpPr>
          <p:nvPr/>
        </p:nvSpPr>
        <p:spPr bwMode="auto">
          <a:xfrm>
            <a:off x="3460750" y="4811713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5822950" y="4824413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88900" y="1143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S</a:t>
            </a:r>
            <a:r>
              <a:rPr lang="en-US" b="1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= </a:t>
            </a:r>
            <a:r>
              <a:rPr lang="en-US" sz="2400" b="1">
                <a:latin typeface="Arial" charset="0"/>
              </a:rPr>
              <a:t>s</a:t>
            </a:r>
            <a:r>
              <a:rPr lang="en-US" b="1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+ max</a:t>
            </a:r>
            <a:endParaRPr lang="en-US" sz="2800">
              <a:latin typeface="Arial" charset="0"/>
            </a:endParaRPr>
          </a:p>
        </p:txBody>
      </p:sp>
      <p:sp>
        <p:nvSpPr>
          <p:cNvPr id="37902" name="Text Box 10"/>
          <p:cNvSpPr txBox="1">
            <a:spLocks noChangeArrowheads="1"/>
          </p:cNvSpPr>
          <p:nvPr/>
        </p:nvSpPr>
        <p:spPr bwMode="auto">
          <a:xfrm>
            <a:off x="2106613" y="152400"/>
            <a:ext cx="2432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>
                <a:solidFill>
                  <a:srgbClr val="CC3300"/>
                </a:solidFill>
                <a:latin typeface="Arial" charset="0"/>
              </a:rPr>
              <a:t>S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i-1,j-1</a:t>
            </a:r>
            <a:r>
              <a:rPr lang="en-US" sz="1800" b="1">
                <a:latin typeface="Arial" charset="0"/>
              </a:rPr>
              <a:t>		  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or</a:t>
            </a:r>
            <a:endParaRPr lang="en-US" sz="1800" b="1">
              <a:latin typeface="Arial" charset="0"/>
            </a:endParaRPr>
          </a:p>
          <a:p>
            <a:pPr algn="l"/>
            <a:endParaRPr lang="en-US" sz="1800" b="1">
              <a:latin typeface="Arial" charset="0"/>
            </a:endParaRPr>
          </a:p>
          <a:p>
            <a:pPr algn="l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max S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i-x,j-1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 + w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x-1</a:t>
            </a:r>
            <a:r>
              <a:rPr lang="en-US" sz="1800" b="1">
                <a:latin typeface="Arial" charset="0"/>
              </a:rPr>
              <a:t>    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or</a:t>
            </a:r>
            <a:endParaRPr lang="en-US" sz="1800" b="1">
              <a:latin typeface="Arial" charset="0"/>
            </a:endParaRPr>
          </a:p>
          <a:p>
            <a:pPr algn="l"/>
            <a:endParaRPr lang="en-US" sz="1800" b="1">
              <a:latin typeface="Arial" charset="0"/>
            </a:endParaRPr>
          </a:p>
          <a:p>
            <a:pPr algn="l"/>
            <a:r>
              <a:rPr lang="en-US" sz="1800" b="1">
                <a:solidFill>
                  <a:srgbClr val="008000"/>
                </a:solidFill>
                <a:latin typeface="Arial" charset="0"/>
              </a:rPr>
              <a:t>max S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i-1,j-y</a:t>
            </a:r>
            <a:r>
              <a:rPr lang="en-US" sz="1800" b="1">
                <a:solidFill>
                  <a:srgbClr val="008000"/>
                </a:solidFill>
                <a:latin typeface="Arial" charset="0"/>
              </a:rPr>
              <a:t> + w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y-1</a:t>
            </a: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37903" name="Group 11"/>
          <p:cNvGrpSpPr>
            <a:grpSpLocks/>
          </p:cNvGrpSpPr>
          <p:nvPr/>
        </p:nvGrpSpPr>
        <p:grpSpPr bwMode="auto">
          <a:xfrm>
            <a:off x="2108200" y="187325"/>
            <a:ext cx="214313" cy="1511300"/>
            <a:chOff x="2832" y="1776"/>
            <a:chExt cx="96" cy="1680"/>
          </a:xfrm>
        </p:grpSpPr>
        <p:sp>
          <p:nvSpPr>
            <p:cNvPr id="37910" name="Line 12"/>
            <p:cNvSpPr>
              <a:spLocks noChangeShapeType="1"/>
            </p:cNvSpPr>
            <p:nvPr/>
          </p:nvSpPr>
          <p:spPr bwMode="auto">
            <a:xfrm>
              <a:off x="2832" y="1776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911" name="Line 1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912" name="Line 14"/>
            <p:cNvSpPr>
              <a:spLocks noChangeShapeType="1"/>
            </p:cNvSpPr>
            <p:nvPr/>
          </p:nvSpPr>
          <p:spPr bwMode="auto">
            <a:xfrm>
              <a:off x="2832" y="17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2184400" y="950913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>
                <a:solidFill>
                  <a:srgbClr val="333399"/>
                </a:solidFill>
                <a:latin typeface="Arial" charset="0"/>
              </a:rPr>
              <a:t>2&lt;x&lt;i</a:t>
            </a:r>
            <a:endParaRPr lang="en-US" sz="9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2173288" y="1482725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>
                <a:solidFill>
                  <a:srgbClr val="008000"/>
                </a:solidFill>
                <a:latin typeface="Arial" charset="0"/>
              </a:rPr>
              <a:t>2&lt;y&lt;i</a:t>
            </a:r>
            <a:endParaRPr lang="en-US" sz="10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948488" y="760413"/>
            <a:ext cx="2130425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1">
                <a:solidFill>
                  <a:schemeClr val="accent2"/>
                </a:solidFill>
                <a:latin typeface="Arial" charset="0"/>
              </a:rPr>
              <a:t>W = gap penalty</a:t>
            </a:r>
          </a:p>
          <a:p>
            <a:pPr algn="l"/>
            <a:r>
              <a:rPr lang="en-US" sz="1600" b="1">
                <a:solidFill>
                  <a:schemeClr val="accent2"/>
                </a:solidFill>
                <a:latin typeface="Arial" charset="0"/>
              </a:rPr>
              <a:t>S = alignment score</a:t>
            </a:r>
            <a:endParaRPr lang="en-US" sz="1800">
              <a:latin typeface="Arial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554538" y="52388"/>
            <a:ext cx="2393950" cy="1936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Courier New" pitchFamily="49" charset="0"/>
              </a:rPr>
              <a:t>   X X X X X</a:t>
            </a:r>
          </a:p>
          <a:p>
            <a:pPr algn="l"/>
            <a:r>
              <a:rPr lang="en-US" sz="2400" b="1">
                <a:latin typeface="Courier New" pitchFamily="49" charset="0"/>
              </a:rPr>
              <a:t>X  - - </a:t>
            </a:r>
            <a:r>
              <a:rPr lang="en-US" sz="2400" b="1">
                <a:solidFill>
                  <a:srgbClr val="008000"/>
                </a:solidFill>
                <a:latin typeface="Courier New" pitchFamily="49" charset="0"/>
              </a:rPr>
              <a:t>-</a:t>
            </a:r>
            <a:r>
              <a:rPr lang="en-US" sz="2400" b="1">
                <a:latin typeface="Courier New" pitchFamily="49" charset="0"/>
              </a:rPr>
              <a:t> - -</a:t>
            </a:r>
          </a:p>
          <a:p>
            <a:pPr algn="l"/>
            <a:r>
              <a:rPr lang="en-US" sz="2400" b="1">
                <a:latin typeface="Courier New" pitchFamily="49" charset="0"/>
              </a:rPr>
              <a:t>X  - - </a:t>
            </a:r>
            <a:r>
              <a:rPr lang="en-US" sz="2400" b="1">
                <a:solidFill>
                  <a:srgbClr val="008000"/>
                </a:solidFill>
                <a:latin typeface="Courier New" pitchFamily="49" charset="0"/>
              </a:rPr>
              <a:t>-</a:t>
            </a:r>
            <a:r>
              <a:rPr lang="en-US" sz="2400" b="1">
                <a:latin typeface="Courier New" pitchFamily="49" charset="0"/>
              </a:rPr>
              <a:t> - -</a:t>
            </a:r>
          </a:p>
          <a:p>
            <a:pPr algn="l"/>
            <a:r>
              <a:rPr lang="en-US" sz="2400" b="1">
                <a:latin typeface="Courier New" pitchFamily="49" charset="0"/>
              </a:rPr>
              <a:t>X  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-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-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urier New" pitchFamily="49" charset="0"/>
              </a:rPr>
              <a:t>-</a:t>
            </a:r>
            <a:r>
              <a:rPr lang="en-US" sz="2400" b="1">
                <a:latin typeface="Courier New" pitchFamily="49" charset="0"/>
              </a:rPr>
              <a:t> - -</a:t>
            </a:r>
          </a:p>
          <a:p>
            <a:pPr algn="l"/>
            <a:r>
              <a:rPr lang="en-US" sz="2400" b="1">
                <a:latin typeface="Courier New" pitchFamily="49" charset="0"/>
              </a:rPr>
              <a:t>X  - - - ? -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88900" y="42863"/>
            <a:ext cx="4465638" cy="172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smtClean="0"/>
              <a:t>“It’s a Fact”</a:t>
            </a:r>
            <a:endParaRPr lang="en-US" smtClean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483768" y="2060848"/>
            <a:ext cx="5011308" cy="29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b="1" i="1" dirty="0">
                <a:latin typeface="Arial" charset="0"/>
              </a:rPr>
              <a:t>Sequence comparisons, 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atin typeface="Arial" charset="0"/>
              </a:rPr>
              <a:t>which are based on 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atin typeface="Arial" charset="0"/>
              </a:rPr>
              <a:t>evolutionary theory,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atin typeface="Arial" charset="0"/>
              </a:rPr>
              <a:t>are the foundation of 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atin typeface="Arial" charset="0"/>
              </a:rPr>
              <a:t>bioinformatics</a:t>
            </a:r>
            <a:endParaRPr 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85775"/>
            <a:ext cx="925195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An Example...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>
                <a:solidFill>
                  <a:schemeClr val="tx1"/>
                </a:solidFill>
              </a:rPr>
              <a:t>Filling in the Matrix…     Traceback through the Matrix…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581400" y="2133600"/>
            <a:ext cx="1908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latin typeface="Arial" charset="0"/>
              </a:rPr>
              <a:t>    A A T V D</a:t>
            </a:r>
          </a:p>
          <a:p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0  1 1 2 1</a:t>
            </a:r>
            <a:endParaRPr lang="en-US" sz="2400" b="1">
              <a:latin typeface="Arial" charset="0"/>
            </a:endParaRPr>
          </a:p>
          <a:p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0  1 1 2 2</a:t>
            </a:r>
            <a:endParaRPr lang="en-US" sz="2400" b="1">
              <a:latin typeface="Arial" charset="0"/>
            </a:endParaRPr>
          </a:p>
          <a:p>
            <a:r>
              <a:rPr lang="en-US" sz="2400" b="1">
                <a:latin typeface="Arial" charset="0"/>
              </a:rPr>
              <a:t>D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0  1 1 1 3</a:t>
            </a:r>
          </a:p>
          <a:p>
            <a:endParaRPr lang="en-US" sz="2400" b="1">
              <a:latin typeface="Arial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940425" y="2133600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1  1 0 0 0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0  1 1 2 2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D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0  1 1 1 3</a:t>
            </a:r>
          </a:p>
        </p:txBody>
      </p:sp>
      <p:sp>
        <p:nvSpPr>
          <p:cNvPr id="38919" name="Oval 6"/>
          <p:cNvSpPr>
            <a:spLocks noChangeArrowheads="1"/>
          </p:cNvSpPr>
          <p:nvPr/>
        </p:nvSpPr>
        <p:spPr bwMode="auto">
          <a:xfrm>
            <a:off x="7467600" y="3657600"/>
            <a:ext cx="304800" cy="304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7"/>
          <p:cNvSpPr>
            <a:spLocks noChangeArrowheads="1"/>
          </p:cNvSpPr>
          <p:nvPr/>
        </p:nvSpPr>
        <p:spPr bwMode="auto">
          <a:xfrm>
            <a:off x="7162800" y="3276600"/>
            <a:ext cx="304800" cy="304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8"/>
          <p:cNvSpPr>
            <a:spLocks noChangeArrowheads="1"/>
          </p:cNvSpPr>
          <p:nvPr/>
        </p:nvSpPr>
        <p:spPr bwMode="auto">
          <a:xfrm>
            <a:off x="6705600" y="2971800"/>
            <a:ext cx="304800" cy="304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9"/>
          <p:cNvSpPr>
            <a:spLocks noChangeArrowheads="1"/>
          </p:cNvSpPr>
          <p:nvPr/>
        </p:nvSpPr>
        <p:spPr bwMode="auto">
          <a:xfrm>
            <a:off x="6324600" y="2590800"/>
            <a:ext cx="304800" cy="304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 flipH="1" flipV="1">
            <a:off x="7391400" y="3505200"/>
            <a:ext cx="152400" cy="152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7010400" y="3200400"/>
            <a:ext cx="228600" cy="152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 flipH="1" flipV="1">
            <a:off x="6553200" y="2895600"/>
            <a:ext cx="152400" cy="152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6156325" y="4581525"/>
            <a:ext cx="1571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A A T V D</a:t>
            </a:r>
          </a:p>
          <a:p>
            <a:pPr algn="l"/>
            <a:r>
              <a:rPr lang="en-US" sz="2400" b="1">
                <a:latin typeface="Arial" charset="0"/>
              </a:rPr>
              <a:t> |         |   |</a:t>
            </a:r>
          </a:p>
          <a:p>
            <a:pPr algn="l"/>
            <a:r>
              <a:rPr lang="en-US" sz="2400" b="1">
                <a:latin typeface="Arial" charset="0"/>
              </a:rPr>
              <a:t>A V  - V D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1384300" y="143668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Could We Do Better?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Dynamic Programming always gives the mathematically correct answer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Dynamic Programming does not always give the biologically correct answer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Key to the performance of Dynamic Programming is the scoring function – The Scoring Matrix</a:t>
            </a:r>
          </a:p>
        </p:txBody>
      </p:sp>
    </p:spTree>
    <p:extLst>
      <p:ext uri="{BB962C8B-B14F-4D97-AF65-F5344CB8AC3E}">
        <p14:creationId xmlns:p14="http://schemas.microsoft.com/office/powerpoint/2010/main" val="2314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Identity Scoring Matrix (S</a:t>
            </a:r>
            <a:r>
              <a:rPr lang="en-US" sz="4400" baseline="-25000" smtClean="0"/>
              <a:t>ij</a:t>
            </a:r>
            <a:r>
              <a:rPr lang="en-US" sz="4400" smtClean="0"/>
              <a:t>)</a:t>
            </a:r>
            <a:endParaRPr lang="en-US" smtClean="0"/>
          </a:p>
        </p:txBody>
      </p:sp>
      <p:grpSp>
        <p:nvGrpSpPr>
          <p:cNvPr id="43011" name="Group 5"/>
          <p:cNvGrpSpPr>
            <a:grpSpLocks noChangeAspect="1"/>
          </p:cNvGrpSpPr>
          <p:nvPr/>
        </p:nvGrpSpPr>
        <p:grpSpPr bwMode="auto">
          <a:xfrm>
            <a:off x="2119313" y="1903413"/>
            <a:ext cx="5286375" cy="4610100"/>
            <a:chOff x="1335" y="1199"/>
            <a:chExt cx="3330" cy="2904"/>
          </a:xfrm>
        </p:grpSpPr>
        <p:sp>
          <p:nvSpPr>
            <p:cNvPr id="430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44" y="1207"/>
              <a:ext cx="3312" cy="2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43013" name="Group 206"/>
            <p:cNvGrpSpPr>
              <a:grpSpLocks/>
            </p:cNvGrpSpPr>
            <p:nvPr/>
          </p:nvGrpSpPr>
          <p:grpSpPr bwMode="auto">
            <a:xfrm>
              <a:off x="1344" y="1207"/>
              <a:ext cx="3312" cy="2888"/>
              <a:chOff x="1344" y="1207"/>
              <a:chExt cx="3312" cy="2888"/>
            </a:xfrm>
          </p:grpSpPr>
          <p:sp>
            <p:nvSpPr>
              <p:cNvPr id="43633" name="Line 6"/>
              <p:cNvSpPr>
                <a:spLocks noChangeShapeType="1"/>
              </p:cNvSpPr>
              <p:nvPr/>
            </p:nvSpPr>
            <p:spPr bwMode="auto">
              <a:xfrm>
                <a:off x="1344" y="1207"/>
                <a:ext cx="33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34" name="Rectangle 7"/>
              <p:cNvSpPr>
                <a:spLocks noChangeArrowheads="1"/>
              </p:cNvSpPr>
              <p:nvPr/>
            </p:nvSpPr>
            <p:spPr bwMode="auto">
              <a:xfrm>
                <a:off x="1344" y="1207"/>
                <a:ext cx="33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5" name="Line 8"/>
              <p:cNvSpPr>
                <a:spLocks noChangeShapeType="1"/>
              </p:cNvSpPr>
              <p:nvPr/>
            </p:nvSpPr>
            <p:spPr bwMode="auto">
              <a:xfrm>
                <a:off x="1344" y="1207"/>
                <a:ext cx="1" cy="2888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36" name="Rectangle 9"/>
              <p:cNvSpPr>
                <a:spLocks noChangeArrowheads="1"/>
              </p:cNvSpPr>
              <p:nvPr/>
            </p:nvSpPr>
            <p:spPr bwMode="auto">
              <a:xfrm>
                <a:off x="1344" y="1207"/>
                <a:ext cx="9" cy="288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7" name="Rectangle 10"/>
              <p:cNvSpPr>
                <a:spLocks noChangeArrowheads="1"/>
              </p:cNvSpPr>
              <p:nvPr/>
            </p:nvSpPr>
            <p:spPr bwMode="auto">
              <a:xfrm>
                <a:off x="1542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43638" name="Rectangle 11"/>
              <p:cNvSpPr>
                <a:spLocks noChangeArrowheads="1"/>
              </p:cNvSpPr>
              <p:nvPr/>
            </p:nvSpPr>
            <p:spPr bwMode="auto">
              <a:xfrm>
                <a:off x="1698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43639" name="Rectangle 12"/>
              <p:cNvSpPr>
                <a:spLocks noChangeArrowheads="1"/>
              </p:cNvSpPr>
              <p:nvPr/>
            </p:nvSpPr>
            <p:spPr bwMode="auto">
              <a:xfrm>
                <a:off x="1853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43640" name="Rectangle 13"/>
              <p:cNvSpPr>
                <a:spLocks noChangeArrowheads="1"/>
              </p:cNvSpPr>
              <p:nvPr/>
            </p:nvSpPr>
            <p:spPr bwMode="auto">
              <a:xfrm>
                <a:off x="2008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sp>
            <p:nvSpPr>
              <p:cNvPr id="43641" name="Rectangle 14"/>
              <p:cNvSpPr>
                <a:spLocks noChangeArrowheads="1"/>
              </p:cNvSpPr>
              <p:nvPr/>
            </p:nvSpPr>
            <p:spPr bwMode="auto">
              <a:xfrm>
                <a:off x="2163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43642" name="Rectangle 15"/>
              <p:cNvSpPr>
                <a:spLocks noChangeArrowheads="1"/>
              </p:cNvSpPr>
              <p:nvPr/>
            </p:nvSpPr>
            <p:spPr bwMode="auto">
              <a:xfrm>
                <a:off x="2319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sp>
            <p:nvSpPr>
              <p:cNvPr id="43643" name="Rectangle 16"/>
              <p:cNvSpPr>
                <a:spLocks noChangeArrowheads="1"/>
              </p:cNvSpPr>
              <p:nvPr/>
            </p:nvSpPr>
            <p:spPr bwMode="auto">
              <a:xfrm>
                <a:off x="2474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43644" name="Rectangle 17"/>
              <p:cNvSpPr>
                <a:spLocks noChangeArrowheads="1"/>
              </p:cNvSpPr>
              <p:nvPr/>
            </p:nvSpPr>
            <p:spPr bwMode="auto">
              <a:xfrm>
                <a:off x="2629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endParaRPr lang="en-US"/>
              </a:p>
            </p:txBody>
          </p:sp>
          <p:sp>
            <p:nvSpPr>
              <p:cNvPr id="43645" name="Rectangle 18"/>
              <p:cNvSpPr>
                <a:spLocks noChangeArrowheads="1"/>
              </p:cNvSpPr>
              <p:nvPr/>
            </p:nvSpPr>
            <p:spPr bwMode="auto">
              <a:xfrm>
                <a:off x="2784" y="123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/>
              </a:p>
            </p:txBody>
          </p:sp>
          <p:sp>
            <p:nvSpPr>
              <p:cNvPr id="43646" name="Rectangle 19"/>
              <p:cNvSpPr>
                <a:spLocks noChangeArrowheads="1"/>
              </p:cNvSpPr>
              <p:nvPr/>
            </p:nvSpPr>
            <p:spPr bwMode="auto">
              <a:xfrm>
                <a:off x="2940" y="1231"/>
                <a:ext cx="6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43647" name="Rectangle 20"/>
              <p:cNvSpPr>
                <a:spLocks noChangeArrowheads="1"/>
              </p:cNvSpPr>
              <p:nvPr/>
            </p:nvSpPr>
            <p:spPr bwMode="auto">
              <a:xfrm>
                <a:off x="3095" y="123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43648" name="Rectangle 21"/>
              <p:cNvSpPr>
                <a:spLocks noChangeArrowheads="1"/>
              </p:cNvSpPr>
              <p:nvPr/>
            </p:nvSpPr>
            <p:spPr bwMode="auto">
              <a:xfrm>
                <a:off x="3250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43649" name="Rectangle 22"/>
              <p:cNvSpPr>
                <a:spLocks noChangeArrowheads="1"/>
              </p:cNvSpPr>
              <p:nvPr/>
            </p:nvSpPr>
            <p:spPr bwMode="auto">
              <a:xfrm>
                <a:off x="3405" y="1231"/>
                <a:ext cx="12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US"/>
              </a:p>
            </p:txBody>
          </p:sp>
          <p:sp>
            <p:nvSpPr>
              <p:cNvPr id="43650" name="Rectangle 23"/>
              <p:cNvSpPr>
                <a:spLocks noChangeArrowheads="1"/>
              </p:cNvSpPr>
              <p:nvPr/>
            </p:nvSpPr>
            <p:spPr bwMode="auto">
              <a:xfrm>
                <a:off x="3561" y="123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sp>
            <p:nvSpPr>
              <p:cNvPr id="43651" name="Rectangle 24"/>
              <p:cNvSpPr>
                <a:spLocks noChangeArrowheads="1"/>
              </p:cNvSpPr>
              <p:nvPr/>
            </p:nvSpPr>
            <p:spPr bwMode="auto">
              <a:xfrm>
                <a:off x="3716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43652" name="Rectangle 25"/>
              <p:cNvSpPr>
                <a:spLocks noChangeArrowheads="1"/>
              </p:cNvSpPr>
              <p:nvPr/>
            </p:nvSpPr>
            <p:spPr bwMode="auto">
              <a:xfrm>
                <a:off x="3871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43653" name="Rectangle 26"/>
              <p:cNvSpPr>
                <a:spLocks noChangeArrowheads="1"/>
              </p:cNvSpPr>
              <p:nvPr/>
            </p:nvSpPr>
            <p:spPr bwMode="auto">
              <a:xfrm>
                <a:off x="4026" y="123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43654" name="Rectangle 27"/>
              <p:cNvSpPr>
                <a:spLocks noChangeArrowheads="1"/>
              </p:cNvSpPr>
              <p:nvPr/>
            </p:nvSpPr>
            <p:spPr bwMode="auto">
              <a:xfrm>
                <a:off x="4182" y="1231"/>
                <a:ext cx="138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W</a:t>
                </a:r>
                <a:endParaRPr lang="en-US"/>
              </a:p>
            </p:txBody>
          </p:sp>
          <p:sp>
            <p:nvSpPr>
              <p:cNvPr id="43655" name="Rectangle 28"/>
              <p:cNvSpPr>
                <a:spLocks noChangeArrowheads="1"/>
              </p:cNvSpPr>
              <p:nvPr/>
            </p:nvSpPr>
            <p:spPr bwMode="auto">
              <a:xfrm>
                <a:off x="4363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Y</a:t>
                </a:r>
                <a:endParaRPr lang="en-US"/>
              </a:p>
            </p:txBody>
          </p:sp>
          <p:sp>
            <p:nvSpPr>
              <p:cNvPr id="43656" name="Rectangle 29"/>
              <p:cNvSpPr>
                <a:spLocks noChangeArrowheads="1"/>
              </p:cNvSpPr>
              <p:nvPr/>
            </p:nvSpPr>
            <p:spPr bwMode="auto">
              <a:xfrm>
                <a:off x="4544" y="1231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V</a:t>
                </a:r>
                <a:endParaRPr lang="en-US"/>
              </a:p>
            </p:txBody>
          </p:sp>
          <p:sp>
            <p:nvSpPr>
              <p:cNvPr id="43657" name="Rectangle 30"/>
              <p:cNvSpPr>
                <a:spLocks noChangeArrowheads="1"/>
              </p:cNvSpPr>
              <p:nvPr/>
            </p:nvSpPr>
            <p:spPr bwMode="auto">
              <a:xfrm>
                <a:off x="1370" y="1368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43658" name="Rectangle 31"/>
              <p:cNvSpPr>
                <a:spLocks noChangeArrowheads="1"/>
              </p:cNvSpPr>
              <p:nvPr/>
            </p:nvSpPr>
            <p:spPr bwMode="auto">
              <a:xfrm>
                <a:off x="1603" y="136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59" name="Rectangle 32"/>
              <p:cNvSpPr>
                <a:spLocks noChangeArrowheads="1"/>
              </p:cNvSpPr>
              <p:nvPr/>
            </p:nvSpPr>
            <p:spPr bwMode="auto">
              <a:xfrm>
                <a:off x="1370" y="150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43660" name="Rectangle 33"/>
              <p:cNvSpPr>
                <a:spLocks noChangeArrowheads="1"/>
              </p:cNvSpPr>
              <p:nvPr/>
            </p:nvSpPr>
            <p:spPr bwMode="auto">
              <a:xfrm>
                <a:off x="1603" y="150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61" name="Rectangle 34"/>
              <p:cNvSpPr>
                <a:spLocks noChangeArrowheads="1"/>
              </p:cNvSpPr>
              <p:nvPr/>
            </p:nvSpPr>
            <p:spPr bwMode="auto">
              <a:xfrm>
                <a:off x="1758" y="150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62" name="Rectangle 35"/>
              <p:cNvSpPr>
                <a:spLocks noChangeArrowheads="1"/>
              </p:cNvSpPr>
              <p:nvPr/>
            </p:nvSpPr>
            <p:spPr bwMode="auto">
              <a:xfrm>
                <a:off x="1370" y="1641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43663" name="Rectangle 36"/>
              <p:cNvSpPr>
                <a:spLocks noChangeArrowheads="1"/>
              </p:cNvSpPr>
              <p:nvPr/>
            </p:nvSpPr>
            <p:spPr bwMode="auto">
              <a:xfrm>
                <a:off x="1603" y="164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64" name="Rectangle 37"/>
              <p:cNvSpPr>
                <a:spLocks noChangeArrowheads="1"/>
              </p:cNvSpPr>
              <p:nvPr/>
            </p:nvSpPr>
            <p:spPr bwMode="auto">
              <a:xfrm>
                <a:off x="1758" y="164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65" name="Rectangle 38"/>
              <p:cNvSpPr>
                <a:spLocks noChangeArrowheads="1"/>
              </p:cNvSpPr>
              <p:nvPr/>
            </p:nvSpPr>
            <p:spPr bwMode="auto">
              <a:xfrm>
                <a:off x="1913" y="1641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66" name="Rectangle 39"/>
              <p:cNvSpPr>
                <a:spLocks noChangeArrowheads="1"/>
              </p:cNvSpPr>
              <p:nvPr/>
            </p:nvSpPr>
            <p:spPr bwMode="auto">
              <a:xfrm>
                <a:off x="1370" y="1778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sp>
            <p:nvSpPr>
              <p:cNvPr id="43667" name="Rectangle 40"/>
              <p:cNvSpPr>
                <a:spLocks noChangeArrowheads="1"/>
              </p:cNvSpPr>
              <p:nvPr/>
            </p:nvSpPr>
            <p:spPr bwMode="auto">
              <a:xfrm>
                <a:off x="1603" y="177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68" name="Rectangle 41"/>
              <p:cNvSpPr>
                <a:spLocks noChangeArrowheads="1"/>
              </p:cNvSpPr>
              <p:nvPr/>
            </p:nvSpPr>
            <p:spPr bwMode="auto">
              <a:xfrm>
                <a:off x="1758" y="177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69" name="Rectangle 42"/>
              <p:cNvSpPr>
                <a:spLocks noChangeArrowheads="1"/>
              </p:cNvSpPr>
              <p:nvPr/>
            </p:nvSpPr>
            <p:spPr bwMode="auto">
              <a:xfrm>
                <a:off x="1913" y="177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0" name="Rectangle 43"/>
              <p:cNvSpPr>
                <a:spLocks noChangeArrowheads="1"/>
              </p:cNvSpPr>
              <p:nvPr/>
            </p:nvSpPr>
            <p:spPr bwMode="auto">
              <a:xfrm>
                <a:off x="2069" y="177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71" name="Rectangle 44"/>
              <p:cNvSpPr>
                <a:spLocks noChangeArrowheads="1"/>
              </p:cNvSpPr>
              <p:nvPr/>
            </p:nvSpPr>
            <p:spPr bwMode="auto">
              <a:xfrm>
                <a:off x="1370" y="191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43672" name="Rectangle 45"/>
              <p:cNvSpPr>
                <a:spLocks noChangeArrowheads="1"/>
              </p:cNvSpPr>
              <p:nvPr/>
            </p:nvSpPr>
            <p:spPr bwMode="auto">
              <a:xfrm>
                <a:off x="1603" y="191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3" name="Rectangle 46"/>
              <p:cNvSpPr>
                <a:spLocks noChangeArrowheads="1"/>
              </p:cNvSpPr>
              <p:nvPr/>
            </p:nvSpPr>
            <p:spPr bwMode="auto">
              <a:xfrm>
                <a:off x="1758" y="191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4" name="Rectangle 47"/>
              <p:cNvSpPr>
                <a:spLocks noChangeArrowheads="1"/>
              </p:cNvSpPr>
              <p:nvPr/>
            </p:nvSpPr>
            <p:spPr bwMode="auto">
              <a:xfrm>
                <a:off x="1913" y="191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5" name="Rectangle 48"/>
              <p:cNvSpPr>
                <a:spLocks noChangeArrowheads="1"/>
              </p:cNvSpPr>
              <p:nvPr/>
            </p:nvSpPr>
            <p:spPr bwMode="auto">
              <a:xfrm>
                <a:off x="2069" y="191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6" name="Rectangle 49"/>
              <p:cNvSpPr>
                <a:spLocks noChangeArrowheads="1"/>
              </p:cNvSpPr>
              <p:nvPr/>
            </p:nvSpPr>
            <p:spPr bwMode="auto">
              <a:xfrm>
                <a:off x="2224" y="191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77" name="Rectangle 50"/>
              <p:cNvSpPr>
                <a:spLocks noChangeArrowheads="1"/>
              </p:cNvSpPr>
              <p:nvPr/>
            </p:nvSpPr>
            <p:spPr bwMode="auto">
              <a:xfrm>
                <a:off x="1370" y="2052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sp>
            <p:nvSpPr>
              <p:cNvPr id="43678" name="Rectangle 51"/>
              <p:cNvSpPr>
                <a:spLocks noChangeArrowheads="1"/>
              </p:cNvSpPr>
              <p:nvPr/>
            </p:nvSpPr>
            <p:spPr bwMode="auto">
              <a:xfrm>
                <a:off x="1603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79" name="Rectangle 52"/>
              <p:cNvSpPr>
                <a:spLocks noChangeArrowheads="1"/>
              </p:cNvSpPr>
              <p:nvPr/>
            </p:nvSpPr>
            <p:spPr bwMode="auto">
              <a:xfrm>
                <a:off x="1758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0" name="Rectangle 53"/>
              <p:cNvSpPr>
                <a:spLocks noChangeArrowheads="1"/>
              </p:cNvSpPr>
              <p:nvPr/>
            </p:nvSpPr>
            <p:spPr bwMode="auto">
              <a:xfrm>
                <a:off x="1913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1" name="Rectangle 54"/>
              <p:cNvSpPr>
                <a:spLocks noChangeArrowheads="1"/>
              </p:cNvSpPr>
              <p:nvPr/>
            </p:nvSpPr>
            <p:spPr bwMode="auto">
              <a:xfrm>
                <a:off x="2069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2" name="Rectangle 55"/>
              <p:cNvSpPr>
                <a:spLocks noChangeArrowheads="1"/>
              </p:cNvSpPr>
              <p:nvPr/>
            </p:nvSpPr>
            <p:spPr bwMode="auto">
              <a:xfrm>
                <a:off x="2224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3" name="Rectangle 56"/>
              <p:cNvSpPr>
                <a:spLocks noChangeArrowheads="1"/>
              </p:cNvSpPr>
              <p:nvPr/>
            </p:nvSpPr>
            <p:spPr bwMode="auto">
              <a:xfrm>
                <a:off x="2379" y="205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84" name="Rectangle 57"/>
              <p:cNvSpPr>
                <a:spLocks noChangeArrowheads="1"/>
              </p:cNvSpPr>
              <p:nvPr/>
            </p:nvSpPr>
            <p:spPr bwMode="auto">
              <a:xfrm>
                <a:off x="1370" y="2188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43685" name="Rectangle 58"/>
              <p:cNvSpPr>
                <a:spLocks noChangeArrowheads="1"/>
              </p:cNvSpPr>
              <p:nvPr/>
            </p:nvSpPr>
            <p:spPr bwMode="auto">
              <a:xfrm>
                <a:off x="1603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6" name="Rectangle 59"/>
              <p:cNvSpPr>
                <a:spLocks noChangeArrowheads="1"/>
              </p:cNvSpPr>
              <p:nvPr/>
            </p:nvSpPr>
            <p:spPr bwMode="auto">
              <a:xfrm>
                <a:off x="1758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7" name="Rectangle 60"/>
              <p:cNvSpPr>
                <a:spLocks noChangeArrowheads="1"/>
              </p:cNvSpPr>
              <p:nvPr/>
            </p:nvSpPr>
            <p:spPr bwMode="auto">
              <a:xfrm>
                <a:off x="1913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8" name="Rectangle 61"/>
              <p:cNvSpPr>
                <a:spLocks noChangeArrowheads="1"/>
              </p:cNvSpPr>
              <p:nvPr/>
            </p:nvSpPr>
            <p:spPr bwMode="auto">
              <a:xfrm>
                <a:off x="2069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89" name="Rectangle 62"/>
              <p:cNvSpPr>
                <a:spLocks noChangeArrowheads="1"/>
              </p:cNvSpPr>
              <p:nvPr/>
            </p:nvSpPr>
            <p:spPr bwMode="auto">
              <a:xfrm>
                <a:off x="2224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0" name="Rectangle 63"/>
              <p:cNvSpPr>
                <a:spLocks noChangeArrowheads="1"/>
              </p:cNvSpPr>
              <p:nvPr/>
            </p:nvSpPr>
            <p:spPr bwMode="auto">
              <a:xfrm>
                <a:off x="2379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1" name="Rectangle 64"/>
              <p:cNvSpPr>
                <a:spLocks noChangeArrowheads="1"/>
              </p:cNvSpPr>
              <p:nvPr/>
            </p:nvSpPr>
            <p:spPr bwMode="auto">
              <a:xfrm>
                <a:off x="2534" y="218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692" name="Rectangle 65"/>
              <p:cNvSpPr>
                <a:spLocks noChangeArrowheads="1"/>
              </p:cNvSpPr>
              <p:nvPr/>
            </p:nvSpPr>
            <p:spPr bwMode="auto">
              <a:xfrm>
                <a:off x="1370" y="232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endParaRPr lang="en-US"/>
              </a:p>
            </p:txBody>
          </p:sp>
          <p:sp>
            <p:nvSpPr>
              <p:cNvPr id="43693" name="Rectangle 66"/>
              <p:cNvSpPr>
                <a:spLocks noChangeArrowheads="1"/>
              </p:cNvSpPr>
              <p:nvPr/>
            </p:nvSpPr>
            <p:spPr bwMode="auto">
              <a:xfrm>
                <a:off x="1603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4" name="Rectangle 67"/>
              <p:cNvSpPr>
                <a:spLocks noChangeArrowheads="1"/>
              </p:cNvSpPr>
              <p:nvPr/>
            </p:nvSpPr>
            <p:spPr bwMode="auto">
              <a:xfrm>
                <a:off x="1758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5" name="Rectangle 68"/>
              <p:cNvSpPr>
                <a:spLocks noChangeArrowheads="1"/>
              </p:cNvSpPr>
              <p:nvPr/>
            </p:nvSpPr>
            <p:spPr bwMode="auto">
              <a:xfrm>
                <a:off x="1913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6" name="Rectangle 69"/>
              <p:cNvSpPr>
                <a:spLocks noChangeArrowheads="1"/>
              </p:cNvSpPr>
              <p:nvPr/>
            </p:nvSpPr>
            <p:spPr bwMode="auto">
              <a:xfrm>
                <a:off x="2069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7" name="Rectangle 70"/>
              <p:cNvSpPr>
                <a:spLocks noChangeArrowheads="1"/>
              </p:cNvSpPr>
              <p:nvPr/>
            </p:nvSpPr>
            <p:spPr bwMode="auto">
              <a:xfrm>
                <a:off x="2224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8" name="Rectangle 71"/>
              <p:cNvSpPr>
                <a:spLocks noChangeArrowheads="1"/>
              </p:cNvSpPr>
              <p:nvPr/>
            </p:nvSpPr>
            <p:spPr bwMode="auto">
              <a:xfrm>
                <a:off x="2379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699" name="Rectangle 72"/>
              <p:cNvSpPr>
                <a:spLocks noChangeArrowheads="1"/>
              </p:cNvSpPr>
              <p:nvPr/>
            </p:nvSpPr>
            <p:spPr bwMode="auto">
              <a:xfrm>
                <a:off x="2534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0" name="Rectangle 73"/>
              <p:cNvSpPr>
                <a:spLocks noChangeArrowheads="1"/>
              </p:cNvSpPr>
              <p:nvPr/>
            </p:nvSpPr>
            <p:spPr bwMode="auto">
              <a:xfrm>
                <a:off x="2690" y="232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01" name="Rectangle 74"/>
              <p:cNvSpPr>
                <a:spLocks noChangeArrowheads="1"/>
              </p:cNvSpPr>
              <p:nvPr/>
            </p:nvSpPr>
            <p:spPr bwMode="auto">
              <a:xfrm>
                <a:off x="1370" y="2462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/>
              </a:p>
            </p:txBody>
          </p:sp>
          <p:sp>
            <p:nvSpPr>
              <p:cNvPr id="43702" name="Rectangle 75"/>
              <p:cNvSpPr>
                <a:spLocks noChangeArrowheads="1"/>
              </p:cNvSpPr>
              <p:nvPr/>
            </p:nvSpPr>
            <p:spPr bwMode="auto">
              <a:xfrm>
                <a:off x="1603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3" name="Rectangle 76"/>
              <p:cNvSpPr>
                <a:spLocks noChangeArrowheads="1"/>
              </p:cNvSpPr>
              <p:nvPr/>
            </p:nvSpPr>
            <p:spPr bwMode="auto">
              <a:xfrm>
                <a:off x="1758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4" name="Rectangle 77"/>
              <p:cNvSpPr>
                <a:spLocks noChangeArrowheads="1"/>
              </p:cNvSpPr>
              <p:nvPr/>
            </p:nvSpPr>
            <p:spPr bwMode="auto">
              <a:xfrm>
                <a:off x="1913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5" name="Rectangle 78"/>
              <p:cNvSpPr>
                <a:spLocks noChangeArrowheads="1"/>
              </p:cNvSpPr>
              <p:nvPr/>
            </p:nvSpPr>
            <p:spPr bwMode="auto">
              <a:xfrm>
                <a:off x="2069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6" name="Rectangle 79"/>
              <p:cNvSpPr>
                <a:spLocks noChangeArrowheads="1"/>
              </p:cNvSpPr>
              <p:nvPr/>
            </p:nvSpPr>
            <p:spPr bwMode="auto">
              <a:xfrm>
                <a:off x="2224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7" name="Rectangle 80"/>
              <p:cNvSpPr>
                <a:spLocks noChangeArrowheads="1"/>
              </p:cNvSpPr>
              <p:nvPr/>
            </p:nvSpPr>
            <p:spPr bwMode="auto">
              <a:xfrm>
                <a:off x="2379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8" name="Rectangle 81"/>
              <p:cNvSpPr>
                <a:spLocks noChangeArrowheads="1"/>
              </p:cNvSpPr>
              <p:nvPr/>
            </p:nvSpPr>
            <p:spPr bwMode="auto">
              <a:xfrm>
                <a:off x="2534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09" name="Rectangle 82"/>
              <p:cNvSpPr>
                <a:spLocks noChangeArrowheads="1"/>
              </p:cNvSpPr>
              <p:nvPr/>
            </p:nvSpPr>
            <p:spPr bwMode="auto">
              <a:xfrm>
                <a:off x="2690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0" name="Rectangle 83"/>
              <p:cNvSpPr>
                <a:spLocks noChangeArrowheads="1"/>
              </p:cNvSpPr>
              <p:nvPr/>
            </p:nvSpPr>
            <p:spPr bwMode="auto">
              <a:xfrm>
                <a:off x="2845" y="246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11" name="Rectangle 84"/>
              <p:cNvSpPr>
                <a:spLocks noChangeArrowheads="1"/>
              </p:cNvSpPr>
              <p:nvPr/>
            </p:nvSpPr>
            <p:spPr bwMode="auto">
              <a:xfrm>
                <a:off x="1370" y="2599"/>
                <a:ext cx="6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43712" name="Rectangle 85"/>
              <p:cNvSpPr>
                <a:spLocks noChangeArrowheads="1"/>
              </p:cNvSpPr>
              <p:nvPr/>
            </p:nvSpPr>
            <p:spPr bwMode="auto">
              <a:xfrm>
                <a:off x="1603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3" name="Rectangle 86"/>
              <p:cNvSpPr>
                <a:spLocks noChangeArrowheads="1"/>
              </p:cNvSpPr>
              <p:nvPr/>
            </p:nvSpPr>
            <p:spPr bwMode="auto">
              <a:xfrm>
                <a:off x="1758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4" name="Rectangle 87"/>
              <p:cNvSpPr>
                <a:spLocks noChangeArrowheads="1"/>
              </p:cNvSpPr>
              <p:nvPr/>
            </p:nvSpPr>
            <p:spPr bwMode="auto">
              <a:xfrm>
                <a:off x="1913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5" name="Rectangle 88"/>
              <p:cNvSpPr>
                <a:spLocks noChangeArrowheads="1"/>
              </p:cNvSpPr>
              <p:nvPr/>
            </p:nvSpPr>
            <p:spPr bwMode="auto">
              <a:xfrm>
                <a:off x="2069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6" name="Rectangle 89"/>
              <p:cNvSpPr>
                <a:spLocks noChangeArrowheads="1"/>
              </p:cNvSpPr>
              <p:nvPr/>
            </p:nvSpPr>
            <p:spPr bwMode="auto">
              <a:xfrm>
                <a:off x="2224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7" name="Rectangle 90"/>
              <p:cNvSpPr>
                <a:spLocks noChangeArrowheads="1"/>
              </p:cNvSpPr>
              <p:nvPr/>
            </p:nvSpPr>
            <p:spPr bwMode="auto">
              <a:xfrm>
                <a:off x="2379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8" name="Rectangle 91"/>
              <p:cNvSpPr>
                <a:spLocks noChangeArrowheads="1"/>
              </p:cNvSpPr>
              <p:nvPr/>
            </p:nvSpPr>
            <p:spPr bwMode="auto">
              <a:xfrm>
                <a:off x="2534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19" name="Rectangle 92"/>
              <p:cNvSpPr>
                <a:spLocks noChangeArrowheads="1"/>
              </p:cNvSpPr>
              <p:nvPr/>
            </p:nvSpPr>
            <p:spPr bwMode="auto">
              <a:xfrm>
                <a:off x="2690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0" name="Rectangle 93"/>
              <p:cNvSpPr>
                <a:spLocks noChangeArrowheads="1"/>
              </p:cNvSpPr>
              <p:nvPr/>
            </p:nvSpPr>
            <p:spPr bwMode="auto">
              <a:xfrm>
                <a:off x="2845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1" name="Rectangle 94"/>
              <p:cNvSpPr>
                <a:spLocks noChangeArrowheads="1"/>
              </p:cNvSpPr>
              <p:nvPr/>
            </p:nvSpPr>
            <p:spPr bwMode="auto">
              <a:xfrm>
                <a:off x="3000" y="259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22" name="Rectangle 95"/>
              <p:cNvSpPr>
                <a:spLocks noChangeArrowheads="1"/>
              </p:cNvSpPr>
              <p:nvPr/>
            </p:nvSpPr>
            <p:spPr bwMode="auto">
              <a:xfrm>
                <a:off x="1370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43723" name="Rectangle 96"/>
              <p:cNvSpPr>
                <a:spLocks noChangeArrowheads="1"/>
              </p:cNvSpPr>
              <p:nvPr/>
            </p:nvSpPr>
            <p:spPr bwMode="auto">
              <a:xfrm>
                <a:off x="1603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4" name="Rectangle 97"/>
              <p:cNvSpPr>
                <a:spLocks noChangeArrowheads="1"/>
              </p:cNvSpPr>
              <p:nvPr/>
            </p:nvSpPr>
            <p:spPr bwMode="auto">
              <a:xfrm>
                <a:off x="1758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5" name="Rectangle 98"/>
              <p:cNvSpPr>
                <a:spLocks noChangeArrowheads="1"/>
              </p:cNvSpPr>
              <p:nvPr/>
            </p:nvSpPr>
            <p:spPr bwMode="auto">
              <a:xfrm>
                <a:off x="1913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6" name="Rectangle 99"/>
              <p:cNvSpPr>
                <a:spLocks noChangeArrowheads="1"/>
              </p:cNvSpPr>
              <p:nvPr/>
            </p:nvSpPr>
            <p:spPr bwMode="auto">
              <a:xfrm>
                <a:off x="2069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7" name="Rectangle 100"/>
              <p:cNvSpPr>
                <a:spLocks noChangeArrowheads="1"/>
              </p:cNvSpPr>
              <p:nvPr/>
            </p:nvSpPr>
            <p:spPr bwMode="auto">
              <a:xfrm>
                <a:off x="2224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8" name="Rectangle 101"/>
              <p:cNvSpPr>
                <a:spLocks noChangeArrowheads="1"/>
              </p:cNvSpPr>
              <p:nvPr/>
            </p:nvSpPr>
            <p:spPr bwMode="auto">
              <a:xfrm>
                <a:off x="2379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29" name="Rectangle 102"/>
              <p:cNvSpPr>
                <a:spLocks noChangeArrowheads="1"/>
              </p:cNvSpPr>
              <p:nvPr/>
            </p:nvSpPr>
            <p:spPr bwMode="auto">
              <a:xfrm>
                <a:off x="2534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0" name="Rectangle 103"/>
              <p:cNvSpPr>
                <a:spLocks noChangeArrowheads="1"/>
              </p:cNvSpPr>
              <p:nvPr/>
            </p:nvSpPr>
            <p:spPr bwMode="auto">
              <a:xfrm>
                <a:off x="2690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1" name="Rectangle 104"/>
              <p:cNvSpPr>
                <a:spLocks noChangeArrowheads="1"/>
              </p:cNvSpPr>
              <p:nvPr/>
            </p:nvSpPr>
            <p:spPr bwMode="auto">
              <a:xfrm>
                <a:off x="2845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2" name="Rectangle 105"/>
              <p:cNvSpPr>
                <a:spLocks noChangeArrowheads="1"/>
              </p:cNvSpPr>
              <p:nvPr/>
            </p:nvSpPr>
            <p:spPr bwMode="auto">
              <a:xfrm>
                <a:off x="3000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3" name="Rectangle 106"/>
              <p:cNvSpPr>
                <a:spLocks noChangeArrowheads="1"/>
              </p:cNvSpPr>
              <p:nvPr/>
            </p:nvSpPr>
            <p:spPr bwMode="auto">
              <a:xfrm>
                <a:off x="3155" y="2735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34" name="Rectangle 107"/>
              <p:cNvSpPr>
                <a:spLocks noChangeArrowheads="1"/>
              </p:cNvSpPr>
              <p:nvPr/>
            </p:nvSpPr>
            <p:spPr bwMode="auto">
              <a:xfrm>
                <a:off x="1370" y="2872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43735" name="Rectangle 108"/>
              <p:cNvSpPr>
                <a:spLocks noChangeArrowheads="1"/>
              </p:cNvSpPr>
              <p:nvPr/>
            </p:nvSpPr>
            <p:spPr bwMode="auto">
              <a:xfrm>
                <a:off x="1603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6" name="Rectangle 109"/>
              <p:cNvSpPr>
                <a:spLocks noChangeArrowheads="1"/>
              </p:cNvSpPr>
              <p:nvPr/>
            </p:nvSpPr>
            <p:spPr bwMode="auto">
              <a:xfrm>
                <a:off x="1758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7" name="Rectangle 110"/>
              <p:cNvSpPr>
                <a:spLocks noChangeArrowheads="1"/>
              </p:cNvSpPr>
              <p:nvPr/>
            </p:nvSpPr>
            <p:spPr bwMode="auto">
              <a:xfrm>
                <a:off x="1913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8" name="Rectangle 111"/>
              <p:cNvSpPr>
                <a:spLocks noChangeArrowheads="1"/>
              </p:cNvSpPr>
              <p:nvPr/>
            </p:nvSpPr>
            <p:spPr bwMode="auto">
              <a:xfrm>
                <a:off x="2069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39" name="Rectangle 112"/>
              <p:cNvSpPr>
                <a:spLocks noChangeArrowheads="1"/>
              </p:cNvSpPr>
              <p:nvPr/>
            </p:nvSpPr>
            <p:spPr bwMode="auto">
              <a:xfrm>
                <a:off x="2224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0" name="Rectangle 113"/>
              <p:cNvSpPr>
                <a:spLocks noChangeArrowheads="1"/>
              </p:cNvSpPr>
              <p:nvPr/>
            </p:nvSpPr>
            <p:spPr bwMode="auto">
              <a:xfrm>
                <a:off x="2379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1" name="Rectangle 114"/>
              <p:cNvSpPr>
                <a:spLocks noChangeArrowheads="1"/>
              </p:cNvSpPr>
              <p:nvPr/>
            </p:nvSpPr>
            <p:spPr bwMode="auto">
              <a:xfrm>
                <a:off x="2534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2" name="Rectangle 115"/>
              <p:cNvSpPr>
                <a:spLocks noChangeArrowheads="1"/>
              </p:cNvSpPr>
              <p:nvPr/>
            </p:nvSpPr>
            <p:spPr bwMode="auto">
              <a:xfrm>
                <a:off x="2690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3" name="Rectangle 116"/>
              <p:cNvSpPr>
                <a:spLocks noChangeArrowheads="1"/>
              </p:cNvSpPr>
              <p:nvPr/>
            </p:nvSpPr>
            <p:spPr bwMode="auto">
              <a:xfrm>
                <a:off x="2845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4" name="Rectangle 117"/>
              <p:cNvSpPr>
                <a:spLocks noChangeArrowheads="1"/>
              </p:cNvSpPr>
              <p:nvPr/>
            </p:nvSpPr>
            <p:spPr bwMode="auto">
              <a:xfrm>
                <a:off x="3000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5" name="Rectangle 118"/>
              <p:cNvSpPr>
                <a:spLocks noChangeArrowheads="1"/>
              </p:cNvSpPr>
              <p:nvPr/>
            </p:nvSpPr>
            <p:spPr bwMode="auto">
              <a:xfrm>
                <a:off x="3155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6" name="Rectangle 119"/>
              <p:cNvSpPr>
                <a:spLocks noChangeArrowheads="1"/>
              </p:cNvSpPr>
              <p:nvPr/>
            </p:nvSpPr>
            <p:spPr bwMode="auto">
              <a:xfrm>
                <a:off x="3311" y="287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47" name="Rectangle 120"/>
              <p:cNvSpPr>
                <a:spLocks noChangeArrowheads="1"/>
              </p:cNvSpPr>
              <p:nvPr/>
            </p:nvSpPr>
            <p:spPr bwMode="auto">
              <a:xfrm>
                <a:off x="1370" y="3009"/>
                <a:ext cx="12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US"/>
              </a:p>
            </p:txBody>
          </p:sp>
          <p:sp>
            <p:nvSpPr>
              <p:cNvPr id="43748" name="Rectangle 121"/>
              <p:cNvSpPr>
                <a:spLocks noChangeArrowheads="1"/>
              </p:cNvSpPr>
              <p:nvPr/>
            </p:nvSpPr>
            <p:spPr bwMode="auto">
              <a:xfrm>
                <a:off x="1603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49" name="Rectangle 122"/>
              <p:cNvSpPr>
                <a:spLocks noChangeArrowheads="1"/>
              </p:cNvSpPr>
              <p:nvPr/>
            </p:nvSpPr>
            <p:spPr bwMode="auto">
              <a:xfrm>
                <a:off x="1758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0" name="Rectangle 123"/>
              <p:cNvSpPr>
                <a:spLocks noChangeArrowheads="1"/>
              </p:cNvSpPr>
              <p:nvPr/>
            </p:nvSpPr>
            <p:spPr bwMode="auto">
              <a:xfrm>
                <a:off x="1913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1" name="Rectangle 124"/>
              <p:cNvSpPr>
                <a:spLocks noChangeArrowheads="1"/>
              </p:cNvSpPr>
              <p:nvPr/>
            </p:nvSpPr>
            <p:spPr bwMode="auto">
              <a:xfrm>
                <a:off x="2069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2" name="Rectangle 125"/>
              <p:cNvSpPr>
                <a:spLocks noChangeArrowheads="1"/>
              </p:cNvSpPr>
              <p:nvPr/>
            </p:nvSpPr>
            <p:spPr bwMode="auto">
              <a:xfrm>
                <a:off x="2224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3" name="Rectangle 126"/>
              <p:cNvSpPr>
                <a:spLocks noChangeArrowheads="1"/>
              </p:cNvSpPr>
              <p:nvPr/>
            </p:nvSpPr>
            <p:spPr bwMode="auto">
              <a:xfrm>
                <a:off x="2379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4" name="Rectangle 127"/>
              <p:cNvSpPr>
                <a:spLocks noChangeArrowheads="1"/>
              </p:cNvSpPr>
              <p:nvPr/>
            </p:nvSpPr>
            <p:spPr bwMode="auto">
              <a:xfrm>
                <a:off x="2534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5" name="Rectangle 128"/>
              <p:cNvSpPr>
                <a:spLocks noChangeArrowheads="1"/>
              </p:cNvSpPr>
              <p:nvPr/>
            </p:nvSpPr>
            <p:spPr bwMode="auto">
              <a:xfrm>
                <a:off x="2690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6" name="Rectangle 129"/>
              <p:cNvSpPr>
                <a:spLocks noChangeArrowheads="1"/>
              </p:cNvSpPr>
              <p:nvPr/>
            </p:nvSpPr>
            <p:spPr bwMode="auto">
              <a:xfrm>
                <a:off x="2845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7" name="Rectangle 130"/>
              <p:cNvSpPr>
                <a:spLocks noChangeArrowheads="1"/>
              </p:cNvSpPr>
              <p:nvPr/>
            </p:nvSpPr>
            <p:spPr bwMode="auto">
              <a:xfrm>
                <a:off x="3000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8" name="Rectangle 131"/>
              <p:cNvSpPr>
                <a:spLocks noChangeArrowheads="1"/>
              </p:cNvSpPr>
              <p:nvPr/>
            </p:nvSpPr>
            <p:spPr bwMode="auto">
              <a:xfrm>
                <a:off x="3155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59" name="Rectangle 132"/>
              <p:cNvSpPr>
                <a:spLocks noChangeArrowheads="1"/>
              </p:cNvSpPr>
              <p:nvPr/>
            </p:nvSpPr>
            <p:spPr bwMode="auto">
              <a:xfrm>
                <a:off x="3311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0" name="Rectangle 133"/>
              <p:cNvSpPr>
                <a:spLocks noChangeArrowheads="1"/>
              </p:cNvSpPr>
              <p:nvPr/>
            </p:nvSpPr>
            <p:spPr bwMode="auto">
              <a:xfrm>
                <a:off x="3466" y="300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61" name="Rectangle 134"/>
              <p:cNvSpPr>
                <a:spLocks noChangeArrowheads="1"/>
              </p:cNvSpPr>
              <p:nvPr/>
            </p:nvSpPr>
            <p:spPr bwMode="auto">
              <a:xfrm>
                <a:off x="1370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sp>
            <p:nvSpPr>
              <p:cNvPr id="43762" name="Rectangle 135"/>
              <p:cNvSpPr>
                <a:spLocks noChangeArrowheads="1"/>
              </p:cNvSpPr>
              <p:nvPr/>
            </p:nvSpPr>
            <p:spPr bwMode="auto">
              <a:xfrm>
                <a:off x="1603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3" name="Rectangle 136"/>
              <p:cNvSpPr>
                <a:spLocks noChangeArrowheads="1"/>
              </p:cNvSpPr>
              <p:nvPr/>
            </p:nvSpPr>
            <p:spPr bwMode="auto">
              <a:xfrm>
                <a:off x="1758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4" name="Rectangle 137"/>
              <p:cNvSpPr>
                <a:spLocks noChangeArrowheads="1"/>
              </p:cNvSpPr>
              <p:nvPr/>
            </p:nvSpPr>
            <p:spPr bwMode="auto">
              <a:xfrm>
                <a:off x="1913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5" name="Rectangle 138"/>
              <p:cNvSpPr>
                <a:spLocks noChangeArrowheads="1"/>
              </p:cNvSpPr>
              <p:nvPr/>
            </p:nvSpPr>
            <p:spPr bwMode="auto">
              <a:xfrm>
                <a:off x="2069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6" name="Rectangle 139"/>
              <p:cNvSpPr>
                <a:spLocks noChangeArrowheads="1"/>
              </p:cNvSpPr>
              <p:nvPr/>
            </p:nvSpPr>
            <p:spPr bwMode="auto">
              <a:xfrm>
                <a:off x="2224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7" name="Rectangle 140"/>
              <p:cNvSpPr>
                <a:spLocks noChangeArrowheads="1"/>
              </p:cNvSpPr>
              <p:nvPr/>
            </p:nvSpPr>
            <p:spPr bwMode="auto">
              <a:xfrm>
                <a:off x="2379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8" name="Rectangle 141"/>
              <p:cNvSpPr>
                <a:spLocks noChangeArrowheads="1"/>
              </p:cNvSpPr>
              <p:nvPr/>
            </p:nvSpPr>
            <p:spPr bwMode="auto">
              <a:xfrm>
                <a:off x="2534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69" name="Rectangle 142"/>
              <p:cNvSpPr>
                <a:spLocks noChangeArrowheads="1"/>
              </p:cNvSpPr>
              <p:nvPr/>
            </p:nvSpPr>
            <p:spPr bwMode="auto">
              <a:xfrm>
                <a:off x="2690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0" name="Rectangle 143"/>
              <p:cNvSpPr>
                <a:spLocks noChangeArrowheads="1"/>
              </p:cNvSpPr>
              <p:nvPr/>
            </p:nvSpPr>
            <p:spPr bwMode="auto">
              <a:xfrm>
                <a:off x="2845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1" name="Rectangle 144"/>
              <p:cNvSpPr>
                <a:spLocks noChangeArrowheads="1"/>
              </p:cNvSpPr>
              <p:nvPr/>
            </p:nvSpPr>
            <p:spPr bwMode="auto">
              <a:xfrm>
                <a:off x="3000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2" name="Rectangle 145"/>
              <p:cNvSpPr>
                <a:spLocks noChangeArrowheads="1"/>
              </p:cNvSpPr>
              <p:nvPr/>
            </p:nvSpPr>
            <p:spPr bwMode="auto">
              <a:xfrm>
                <a:off x="3155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3" name="Rectangle 146"/>
              <p:cNvSpPr>
                <a:spLocks noChangeArrowheads="1"/>
              </p:cNvSpPr>
              <p:nvPr/>
            </p:nvSpPr>
            <p:spPr bwMode="auto">
              <a:xfrm>
                <a:off x="3311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4" name="Rectangle 147"/>
              <p:cNvSpPr>
                <a:spLocks noChangeArrowheads="1"/>
              </p:cNvSpPr>
              <p:nvPr/>
            </p:nvSpPr>
            <p:spPr bwMode="auto">
              <a:xfrm>
                <a:off x="3466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5" name="Rectangle 148"/>
              <p:cNvSpPr>
                <a:spLocks noChangeArrowheads="1"/>
              </p:cNvSpPr>
              <p:nvPr/>
            </p:nvSpPr>
            <p:spPr bwMode="auto">
              <a:xfrm>
                <a:off x="3621" y="314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76" name="Rectangle 149"/>
              <p:cNvSpPr>
                <a:spLocks noChangeArrowheads="1"/>
              </p:cNvSpPr>
              <p:nvPr/>
            </p:nvSpPr>
            <p:spPr bwMode="auto">
              <a:xfrm>
                <a:off x="1370" y="3282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43777" name="Rectangle 150"/>
              <p:cNvSpPr>
                <a:spLocks noChangeArrowheads="1"/>
              </p:cNvSpPr>
              <p:nvPr/>
            </p:nvSpPr>
            <p:spPr bwMode="auto">
              <a:xfrm>
                <a:off x="1603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8" name="Rectangle 151"/>
              <p:cNvSpPr>
                <a:spLocks noChangeArrowheads="1"/>
              </p:cNvSpPr>
              <p:nvPr/>
            </p:nvSpPr>
            <p:spPr bwMode="auto">
              <a:xfrm>
                <a:off x="1758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79" name="Rectangle 152"/>
              <p:cNvSpPr>
                <a:spLocks noChangeArrowheads="1"/>
              </p:cNvSpPr>
              <p:nvPr/>
            </p:nvSpPr>
            <p:spPr bwMode="auto">
              <a:xfrm>
                <a:off x="1913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0" name="Rectangle 153"/>
              <p:cNvSpPr>
                <a:spLocks noChangeArrowheads="1"/>
              </p:cNvSpPr>
              <p:nvPr/>
            </p:nvSpPr>
            <p:spPr bwMode="auto">
              <a:xfrm>
                <a:off x="2069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1" name="Rectangle 154"/>
              <p:cNvSpPr>
                <a:spLocks noChangeArrowheads="1"/>
              </p:cNvSpPr>
              <p:nvPr/>
            </p:nvSpPr>
            <p:spPr bwMode="auto">
              <a:xfrm>
                <a:off x="2224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2" name="Rectangle 155"/>
              <p:cNvSpPr>
                <a:spLocks noChangeArrowheads="1"/>
              </p:cNvSpPr>
              <p:nvPr/>
            </p:nvSpPr>
            <p:spPr bwMode="auto">
              <a:xfrm>
                <a:off x="2379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3" name="Rectangle 156"/>
              <p:cNvSpPr>
                <a:spLocks noChangeArrowheads="1"/>
              </p:cNvSpPr>
              <p:nvPr/>
            </p:nvSpPr>
            <p:spPr bwMode="auto">
              <a:xfrm>
                <a:off x="2534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4" name="Rectangle 157"/>
              <p:cNvSpPr>
                <a:spLocks noChangeArrowheads="1"/>
              </p:cNvSpPr>
              <p:nvPr/>
            </p:nvSpPr>
            <p:spPr bwMode="auto">
              <a:xfrm>
                <a:off x="2690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5" name="Rectangle 158"/>
              <p:cNvSpPr>
                <a:spLocks noChangeArrowheads="1"/>
              </p:cNvSpPr>
              <p:nvPr/>
            </p:nvSpPr>
            <p:spPr bwMode="auto">
              <a:xfrm>
                <a:off x="2845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6" name="Rectangle 159"/>
              <p:cNvSpPr>
                <a:spLocks noChangeArrowheads="1"/>
              </p:cNvSpPr>
              <p:nvPr/>
            </p:nvSpPr>
            <p:spPr bwMode="auto">
              <a:xfrm>
                <a:off x="3000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7" name="Rectangle 160"/>
              <p:cNvSpPr>
                <a:spLocks noChangeArrowheads="1"/>
              </p:cNvSpPr>
              <p:nvPr/>
            </p:nvSpPr>
            <p:spPr bwMode="auto">
              <a:xfrm>
                <a:off x="3155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8" name="Rectangle 161"/>
              <p:cNvSpPr>
                <a:spLocks noChangeArrowheads="1"/>
              </p:cNvSpPr>
              <p:nvPr/>
            </p:nvSpPr>
            <p:spPr bwMode="auto">
              <a:xfrm>
                <a:off x="3311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89" name="Rectangle 162"/>
              <p:cNvSpPr>
                <a:spLocks noChangeArrowheads="1"/>
              </p:cNvSpPr>
              <p:nvPr/>
            </p:nvSpPr>
            <p:spPr bwMode="auto">
              <a:xfrm>
                <a:off x="3466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0" name="Rectangle 163"/>
              <p:cNvSpPr>
                <a:spLocks noChangeArrowheads="1"/>
              </p:cNvSpPr>
              <p:nvPr/>
            </p:nvSpPr>
            <p:spPr bwMode="auto">
              <a:xfrm>
                <a:off x="3621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1" name="Rectangle 164"/>
              <p:cNvSpPr>
                <a:spLocks noChangeArrowheads="1"/>
              </p:cNvSpPr>
              <p:nvPr/>
            </p:nvSpPr>
            <p:spPr bwMode="auto">
              <a:xfrm>
                <a:off x="3776" y="3282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792" name="Rectangle 165"/>
              <p:cNvSpPr>
                <a:spLocks noChangeArrowheads="1"/>
              </p:cNvSpPr>
              <p:nvPr/>
            </p:nvSpPr>
            <p:spPr bwMode="auto">
              <a:xfrm>
                <a:off x="1370" y="3419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43793" name="Rectangle 166"/>
              <p:cNvSpPr>
                <a:spLocks noChangeArrowheads="1"/>
              </p:cNvSpPr>
              <p:nvPr/>
            </p:nvSpPr>
            <p:spPr bwMode="auto">
              <a:xfrm>
                <a:off x="1603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4" name="Rectangle 167"/>
              <p:cNvSpPr>
                <a:spLocks noChangeArrowheads="1"/>
              </p:cNvSpPr>
              <p:nvPr/>
            </p:nvSpPr>
            <p:spPr bwMode="auto">
              <a:xfrm>
                <a:off x="1758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5" name="Rectangle 168"/>
              <p:cNvSpPr>
                <a:spLocks noChangeArrowheads="1"/>
              </p:cNvSpPr>
              <p:nvPr/>
            </p:nvSpPr>
            <p:spPr bwMode="auto">
              <a:xfrm>
                <a:off x="1913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6" name="Rectangle 169"/>
              <p:cNvSpPr>
                <a:spLocks noChangeArrowheads="1"/>
              </p:cNvSpPr>
              <p:nvPr/>
            </p:nvSpPr>
            <p:spPr bwMode="auto">
              <a:xfrm>
                <a:off x="2069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7" name="Rectangle 170"/>
              <p:cNvSpPr>
                <a:spLocks noChangeArrowheads="1"/>
              </p:cNvSpPr>
              <p:nvPr/>
            </p:nvSpPr>
            <p:spPr bwMode="auto">
              <a:xfrm>
                <a:off x="2224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8" name="Rectangle 171"/>
              <p:cNvSpPr>
                <a:spLocks noChangeArrowheads="1"/>
              </p:cNvSpPr>
              <p:nvPr/>
            </p:nvSpPr>
            <p:spPr bwMode="auto">
              <a:xfrm>
                <a:off x="2379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799" name="Rectangle 172"/>
              <p:cNvSpPr>
                <a:spLocks noChangeArrowheads="1"/>
              </p:cNvSpPr>
              <p:nvPr/>
            </p:nvSpPr>
            <p:spPr bwMode="auto">
              <a:xfrm>
                <a:off x="2534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0" name="Rectangle 173"/>
              <p:cNvSpPr>
                <a:spLocks noChangeArrowheads="1"/>
              </p:cNvSpPr>
              <p:nvPr/>
            </p:nvSpPr>
            <p:spPr bwMode="auto">
              <a:xfrm>
                <a:off x="2690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1" name="Rectangle 174"/>
              <p:cNvSpPr>
                <a:spLocks noChangeArrowheads="1"/>
              </p:cNvSpPr>
              <p:nvPr/>
            </p:nvSpPr>
            <p:spPr bwMode="auto">
              <a:xfrm>
                <a:off x="2845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2" name="Rectangle 175"/>
              <p:cNvSpPr>
                <a:spLocks noChangeArrowheads="1"/>
              </p:cNvSpPr>
              <p:nvPr/>
            </p:nvSpPr>
            <p:spPr bwMode="auto">
              <a:xfrm>
                <a:off x="3000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3" name="Rectangle 176"/>
              <p:cNvSpPr>
                <a:spLocks noChangeArrowheads="1"/>
              </p:cNvSpPr>
              <p:nvPr/>
            </p:nvSpPr>
            <p:spPr bwMode="auto">
              <a:xfrm>
                <a:off x="3155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4" name="Rectangle 177"/>
              <p:cNvSpPr>
                <a:spLocks noChangeArrowheads="1"/>
              </p:cNvSpPr>
              <p:nvPr/>
            </p:nvSpPr>
            <p:spPr bwMode="auto">
              <a:xfrm>
                <a:off x="3311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5" name="Rectangle 178"/>
              <p:cNvSpPr>
                <a:spLocks noChangeArrowheads="1"/>
              </p:cNvSpPr>
              <p:nvPr/>
            </p:nvSpPr>
            <p:spPr bwMode="auto">
              <a:xfrm>
                <a:off x="3466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6" name="Rectangle 179"/>
              <p:cNvSpPr>
                <a:spLocks noChangeArrowheads="1"/>
              </p:cNvSpPr>
              <p:nvPr/>
            </p:nvSpPr>
            <p:spPr bwMode="auto">
              <a:xfrm>
                <a:off x="3621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7" name="Rectangle 180"/>
              <p:cNvSpPr>
                <a:spLocks noChangeArrowheads="1"/>
              </p:cNvSpPr>
              <p:nvPr/>
            </p:nvSpPr>
            <p:spPr bwMode="auto">
              <a:xfrm>
                <a:off x="3776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08" name="Rectangle 181"/>
              <p:cNvSpPr>
                <a:spLocks noChangeArrowheads="1"/>
              </p:cNvSpPr>
              <p:nvPr/>
            </p:nvSpPr>
            <p:spPr bwMode="auto">
              <a:xfrm>
                <a:off x="3932" y="341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809" name="Rectangle 182"/>
              <p:cNvSpPr>
                <a:spLocks noChangeArrowheads="1"/>
              </p:cNvSpPr>
              <p:nvPr/>
            </p:nvSpPr>
            <p:spPr bwMode="auto">
              <a:xfrm>
                <a:off x="1370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43810" name="Rectangle 183"/>
              <p:cNvSpPr>
                <a:spLocks noChangeArrowheads="1"/>
              </p:cNvSpPr>
              <p:nvPr/>
            </p:nvSpPr>
            <p:spPr bwMode="auto">
              <a:xfrm>
                <a:off x="1603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1" name="Rectangle 184"/>
              <p:cNvSpPr>
                <a:spLocks noChangeArrowheads="1"/>
              </p:cNvSpPr>
              <p:nvPr/>
            </p:nvSpPr>
            <p:spPr bwMode="auto">
              <a:xfrm>
                <a:off x="1758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2" name="Rectangle 185"/>
              <p:cNvSpPr>
                <a:spLocks noChangeArrowheads="1"/>
              </p:cNvSpPr>
              <p:nvPr/>
            </p:nvSpPr>
            <p:spPr bwMode="auto">
              <a:xfrm>
                <a:off x="1913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3" name="Rectangle 186"/>
              <p:cNvSpPr>
                <a:spLocks noChangeArrowheads="1"/>
              </p:cNvSpPr>
              <p:nvPr/>
            </p:nvSpPr>
            <p:spPr bwMode="auto">
              <a:xfrm>
                <a:off x="2069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4" name="Rectangle 187"/>
              <p:cNvSpPr>
                <a:spLocks noChangeArrowheads="1"/>
              </p:cNvSpPr>
              <p:nvPr/>
            </p:nvSpPr>
            <p:spPr bwMode="auto">
              <a:xfrm>
                <a:off x="2224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5" name="Rectangle 188"/>
              <p:cNvSpPr>
                <a:spLocks noChangeArrowheads="1"/>
              </p:cNvSpPr>
              <p:nvPr/>
            </p:nvSpPr>
            <p:spPr bwMode="auto">
              <a:xfrm>
                <a:off x="2379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6" name="Rectangle 189"/>
              <p:cNvSpPr>
                <a:spLocks noChangeArrowheads="1"/>
              </p:cNvSpPr>
              <p:nvPr/>
            </p:nvSpPr>
            <p:spPr bwMode="auto">
              <a:xfrm>
                <a:off x="2534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7" name="Rectangle 190"/>
              <p:cNvSpPr>
                <a:spLocks noChangeArrowheads="1"/>
              </p:cNvSpPr>
              <p:nvPr/>
            </p:nvSpPr>
            <p:spPr bwMode="auto">
              <a:xfrm>
                <a:off x="2690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8" name="Rectangle 191"/>
              <p:cNvSpPr>
                <a:spLocks noChangeArrowheads="1"/>
              </p:cNvSpPr>
              <p:nvPr/>
            </p:nvSpPr>
            <p:spPr bwMode="auto">
              <a:xfrm>
                <a:off x="2845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19" name="Rectangle 192"/>
              <p:cNvSpPr>
                <a:spLocks noChangeArrowheads="1"/>
              </p:cNvSpPr>
              <p:nvPr/>
            </p:nvSpPr>
            <p:spPr bwMode="auto">
              <a:xfrm>
                <a:off x="3000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0" name="Rectangle 193"/>
              <p:cNvSpPr>
                <a:spLocks noChangeArrowheads="1"/>
              </p:cNvSpPr>
              <p:nvPr/>
            </p:nvSpPr>
            <p:spPr bwMode="auto">
              <a:xfrm>
                <a:off x="3155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1" name="Rectangle 194"/>
              <p:cNvSpPr>
                <a:spLocks noChangeArrowheads="1"/>
              </p:cNvSpPr>
              <p:nvPr/>
            </p:nvSpPr>
            <p:spPr bwMode="auto">
              <a:xfrm>
                <a:off x="3311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2" name="Rectangle 195"/>
              <p:cNvSpPr>
                <a:spLocks noChangeArrowheads="1"/>
              </p:cNvSpPr>
              <p:nvPr/>
            </p:nvSpPr>
            <p:spPr bwMode="auto">
              <a:xfrm>
                <a:off x="3466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3" name="Rectangle 196"/>
              <p:cNvSpPr>
                <a:spLocks noChangeArrowheads="1"/>
              </p:cNvSpPr>
              <p:nvPr/>
            </p:nvSpPr>
            <p:spPr bwMode="auto">
              <a:xfrm>
                <a:off x="3621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4" name="Rectangle 197"/>
              <p:cNvSpPr>
                <a:spLocks noChangeArrowheads="1"/>
              </p:cNvSpPr>
              <p:nvPr/>
            </p:nvSpPr>
            <p:spPr bwMode="auto">
              <a:xfrm>
                <a:off x="3776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5" name="Rectangle 198"/>
              <p:cNvSpPr>
                <a:spLocks noChangeArrowheads="1"/>
              </p:cNvSpPr>
              <p:nvPr/>
            </p:nvSpPr>
            <p:spPr bwMode="auto">
              <a:xfrm>
                <a:off x="3932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6" name="Rectangle 199"/>
              <p:cNvSpPr>
                <a:spLocks noChangeArrowheads="1"/>
              </p:cNvSpPr>
              <p:nvPr/>
            </p:nvSpPr>
            <p:spPr bwMode="auto">
              <a:xfrm>
                <a:off x="4087" y="3556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827" name="Rectangle 200"/>
              <p:cNvSpPr>
                <a:spLocks noChangeArrowheads="1"/>
              </p:cNvSpPr>
              <p:nvPr/>
            </p:nvSpPr>
            <p:spPr bwMode="auto">
              <a:xfrm>
                <a:off x="1370" y="3693"/>
                <a:ext cx="138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W</a:t>
                </a:r>
                <a:endParaRPr lang="en-US"/>
              </a:p>
            </p:txBody>
          </p:sp>
          <p:sp>
            <p:nvSpPr>
              <p:cNvPr id="43828" name="Rectangle 201"/>
              <p:cNvSpPr>
                <a:spLocks noChangeArrowheads="1"/>
              </p:cNvSpPr>
              <p:nvPr/>
            </p:nvSpPr>
            <p:spPr bwMode="auto">
              <a:xfrm>
                <a:off x="1603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29" name="Rectangle 202"/>
              <p:cNvSpPr>
                <a:spLocks noChangeArrowheads="1"/>
              </p:cNvSpPr>
              <p:nvPr/>
            </p:nvSpPr>
            <p:spPr bwMode="auto">
              <a:xfrm>
                <a:off x="1758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30" name="Rectangle 203"/>
              <p:cNvSpPr>
                <a:spLocks noChangeArrowheads="1"/>
              </p:cNvSpPr>
              <p:nvPr/>
            </p:nvSpPr>
            <p:spPr bwMode="auto">
              <a:xfrm>
                <a:off x="1913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31" name="Rectangle 204"/>
              <p:cNvSpPr>
                <a:spLocks noChangeArrowheads="1"/>
              </p:cNvSpPr>
              <p:nvPr/>
            </p:nvSpPr>
            <p:spPr bwMode="auto">
              <a:xfrm>
                <a:off x="2069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832" name="Rectangle 205"/>
              <p:cNvSpPr>
                <a:spLocks noChangeArrowheads="1"/>
              </p:cNvSpPr>
              <p:nvPr/>
            </p:nvSpPr>
            <p:spPr bwMode="auto">
              <a:xfrm>
                <a:off x="2224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</p:grpSp>
        <p:grpSp>
          <p:nvGrpSpPr>
            <p:cNvPr id="43014" name="Group 407"/>
            <p:cNvGrpSpPr>
              <a:grpSpLocks/>
            </p:cNvGrpSpPr>
            <p:nvPr/>
          </p:nvGrpSpPr>
          <p:grpSpPr bwMode="auto">
            <a:xfrm>
              <a:off x="1344" y="1199"/>
              <a:ext cx="3312" cy="2880"/>
              <a:chOff x="1344" y="1199"/>
              <a:chExt cx="3312" cy="2880"/>
            </a:xfrm>
          </p:grpSpPr>
          <p:sp>
            <p:nvSpPr>
              <p:cNvPr id="43433" name="Rectangle 207"/>
              <p:cNvSpPr>
                <a:spLocks noChangeArrowheads="1"/>
              </p:cNvSpPr>
              <p:nvPr/>
            </p:nvSpPr>
            <p:spPr bwMode="auto">
              <a:xfrm>
                <a:off x="2379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4" name="Rectangle 208"/>
              <p:cNvSpPr>
                <a:spLocks noChangeArrowheads="1"/>
              </p:cNvSpPr>
              <p:nvPr/>
            </p:nvSpPr>
            <p:spPr bwMode="auto">
              <a:xfrm>
                <a:off x="2534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5" name="Rectangle 209"/>
              <p:cNvSpPr>
                <a:spLocks noChangeArrowheads="1"/>
              </p:cNvSpPr>
              <p:nvPr/>
            </p:nvSpPr>
            <p:spPr bwMode="auto">
              <a:xfrm>
                <a:off x="2690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6" name="Rectangle 210"/>
              <p:cNvSpPr>
                <a:spLocks noChangeArrowheads="1"/>
              </p:cNvSpPr>
              <p:nvPr/>
            </p:nvSpPr>
            <p:spPr bwMode="auto">
              <a:xfrm>
                <a:off x="2845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7" name="Rectangle 211"/>
              <p:cNvSpPr>
                <a:spLocks noChangeArrowheads="1"/>
              </p:cNvSpPr>
              <p:nvPr/>
            </p:nvSpPr>
            <p:spPr bwMode="auto">
              <a:xfrm>
                <a:off x="3000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8" name="Rectangle 212"/>
              <p:cNvSpPr>
                <a:spLocks noChangeArrowheads="1"/>
              </p:cNvSpPr>
              <p:nvPr/>
            </p:nvSpPr>
            <p:spPr bwMode="auto">
              <a:xfrm>
                <a:off x="3155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39" name="Rectangle 213"/>
              <p:cNvSpPr>
                <a:spLocks noChangeArrowheads="1"/>
              </p:cNvSpPr>
              <p:nvPr/>
            </p:nvSpPr>
            <p:spPr bwMode="auto">
              <a:xfrm>
                <a:off x="3311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0" name="Rectangle 214"/>
              <p:cNvSpPr>
                <a:spLocks noChangeArrowheads="1"/>
              </p:cNvSpPr>
              <p:nvPr/>
            </p:nvSpPr>
            <p:spPr bwMode="auto">
              <a:xfrm>
                <a:off x="3466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1" name="Rectangle 215"/>
              <p:cNvSpPr>
                <a:spLocks noChangeArrowheads="1"/>
              </p:cNvSpPr>
              <p:nvPr/>
            </p:nvSpPr>
            <p:spPr bwMode="auto">
              <a:xfrm>
                <a:off x="3621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2" name="Rectangle 216"/>
              <p:cNvSpPr>
                <a:spLocks noChangeArrowheads="1"/>
              </p:cNvSpPr>
              <p:nvPr/>
            </p:nvSpPr>
            <p:spPr bwMode="auto">
              <a:xfrm>
                <a:off x="3776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3" name="Rectangle 217"/>
              <p:cNvSpPr>
                <a:spLocks noChangeArrowheads="1"/>
              </p:cNvSpPr>
              <p:nvPr/>
            </p:nvSpPr>
            <p:spPr bwMode="auto">
              <a:xfrm>
                <a:off x="3932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4" name="Rectangle 218"/>
              <p:cNvSpPr>
                <a:spLocks noChangeArrowheads="1"/>
              </p:cNvSpPr>
              <p:nvPr/>
            </p:nvSpPr>
            <p:spPr bwMode="auto">
              <a:xfrm>
                <a:off x="4087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5" name="Rectangle 219"/>
              <p:cNvSpPr>
                <a:spLocks noChangeArrowheads="1"/>
              </p:cNvSpPr>
              <p:nvPr/>
            </p:nvSpPr>
            <p:spPr bwMode="auto">
              <a:xfrm>
                <a:off x="4268" y="3693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446" name="Rectangle 220"/>
              <p:cNvSpPr>
                <a:spLocks noChangeArrowheads="1"/>
              </p:cNvSpPr>
              <p:nvPr/>
            </p:nvSpPr>
            <p:spPr bwMode="auto">
              <a:xfrm>
                <a:off x="1370" y="3829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Y</a:t>
                </a:r>
                <a:endParaRPr lang="en-US"/>
              </a:p>
            </p:txBody>
          </p:sp>
          <p:sp>
            <p:nvSpPr>
              <p:cNvPr id="43447" name="Rectangle 221"/>
              <p:cNvSpPr>
                <a:spLocks noChangeArrowheads="1"/>
              </p:cNvSpPr>
              <p:nvPr/>
            </p:nvSpPr>
            <p:spPr bwMode="auto">
              <a:xfrm>
                <a:off x="1603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8" name="Rectangle 222"/>
              <p:cNvSpPr>
                <a:spLocks noChangeArrowheads="1"/>
              </p:cNvSpPr>
              <p:nvPr/>
            </p:nvSpPr>
            <p:spPr bwMode="auto">
              <a:xfrm>
                <a:off x="1758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49" name="Rectangle 223"/>
              <p:cNvSpPr>
                <a:spLocks noChangeArrowheads="1"/>
              </p:cNvSpPr>
              <p:nvPr/>
            </p:nvSpPr>
            <p:spPr bwMode="auto">
              <a:xfrm>
                <a:off x="1913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0" name="Rectangle 224"/>
              <p:cNvSpPr>
                <a:spLocks noChangeArrowheads="1"/>
              </p:cNvSpPr>
              <p:nvPr/>
            </p:nvSpPr>
            <p:spPr bwMode="auto">
              <a:xfrm>
                <a:off x="2069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1" name="Rectangle 225"/>
              <p:cNvSpPr>
                <a:spLocks noChangeArrowheads="1"/>
              </p:cNvSpPr>
              <p:nvPr/>
            </p:nvSpPr>
            <p:spPr bwMode="auto">
              <a:xfrm>
                <a:off x="2224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2" name="Rectangle 226"/>
              <p:cNvSpPr>
                <a:spLocks noChangeArrowheads="1"/>
              </p:cNvSpPr>
              <p:nvPr/>
            </p:nvSpPr>
            <p:spPr bwMode="auto">
              <a:xfrm>
                <a:off x="2379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3" name="Rectangle 227"/>
              <p:cNvSpPr>
                <a:spLocks noChangeArrowheads="1"/>
              </p:cNvSpPr>
              <p:nvPr/>
            </p:nvSpPr>
            <p:spPr bwMode="auto">
              <a:xfrm>
                <a:off x="2534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4" name="Rectangle 228"/>
              <p:cNvSpPr>
                <a:spLocks noChangeArrowheads="1"/>
              </p:cNvSpPr>
              <p:nvPr/>
            </p:nvSpPr>
            <p:spPr bwMode="auto">
              <a:xfrm>
                <a:off x="2690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5" name="Rectangle 229"/>
              <p:cNvSpPr>
                <a:spLocks noChangeArrowheads="1"/>
              </p:cNvSpPr>
              <p:nvPr/>
            </p:nvSpPr>
            <p:spPr bwMode="auto">
              <a:xfrm>
                <a:off x="2845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6" name="Rectangle 230"/>
              <p:cNvSpPr>
                <a:spLocks noChangeArrowheads="1"/>
              </p:cNvSpPr>
              <p:nvPr/>
            </p:nvSpPr>
            <p:spPr bwMode="auto">
              <a:xfrm>
                <a:off x="3000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7" name="Rectangle 231"/>
              <p:cNvSpPr>
                <a:spLocks noChangeArrowheads="1"/>
              </p:cNvSpPr>
              <p:nvPr/>
            </p:nvSpPr>
            <p:spPr bwMode="auto">
              <a:xfrm>
                <a:off x="3155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8" name="Rectangle 232"/>
              <p:cNvSpPr>
                <a:spLocks noChangeArrowheads="1"/>
              </p:cNvSpPr>
              <p:nvPr/>
            </p:nvSpPr>
            <p:spPr bwMode="auto">
              <a:xfrm>
                <a:off x="3311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59" name="Rectangle 233"/>
              <p:cNvSpPr>
                <a:spLocks noChangeArrowheads="1"/>
              </p:cNvSpPr>
              <p:nvPr/>
            </p:nvSpPr>
            <p:spPr bwMode="auto">
              <a:xfrm>
                <a:off x="3466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0" name="Rectangle 234"/>
              <p:cNvSpPr>
                <a:spLocks noChangeArrowheads="1"/>
              </p:cNvSpPr>
              <p:nvPr/>
            </p:nvSpPr>
            <p:spPr bwMode="auto">
              <a:xfrm>
                <a:off x="3621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1" name="Rectangle 235"/>
              <p:cNvSpPr>
                <a:spLocks noChangeArrowheads="1"/>
              </p:cNvSpPr>
              <p:nvPr/>
            </p:nvSpPr>
            <p:spPr bwMode="auto">
              <a:xfrm>
                <a:off x="3776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2" name="Rectangle 236"/>
              <p:cNvSpPr>
                <a:spLocks noChangeArrowheads="1"/>
              </p:cNvSpPr>
              <p:nvPr/>
            </p:nvSpPr>
            <p:spPr bwMode="auto">
              <a:xfrm>
                <a:off x="3932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3" name="Rectangle 237"/>
              <p:cNvSpPr>
                <a:spLocks noChangeArrowheads="1"/>
              </p:cNvSpPr>
              <p:nvPr/>
            </p:nvSpPr>
            <p:spPr bwMode="auto">
              <a:xfrm>
                <a:off x="4087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4" name="Rectangle 238"/>
              <p:cNvSpPr>
                <a:spLocks noChangeArrowheads="1"/>
              </p:cNvSpPr>
              <p:nvPr/>
            </p:nvSpPr>
            <p:spPr bwMode="auto">
              <a:xfrm>
                <a:off x="4268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5" name="Rectangle 239"/>
              <p:cNvSpPr>
                <a:spLocks noChangeArrowheads="1"/>
              </p:cNvSpPr>
              <p:nvPr/>
            </p:nvSpPr>
            <p:spPr bwMode="auto">
              <a:xfrm>
                <a:off x="4449" y="3829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466" name="Rectangle 240"/>
              <p:cNvSpPr>
                <a:spLocks noChangeArrowheads="1"/>
              </p:cNvSpPr>
              <p:nvPr/>
            </p:nvSpPr>
            <p:spPr bwMode="auto">
              <a:xfrm>
                <a:off x="1370" y="3958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V</a:t>
                </a:r>
                <a:endParaRPr lang="en-US"/>
              </a:p>
            </p:txBody>
          </p:sp>
          <p:sp>
            <p:nvSpPr>
              <p:cNvPr id="43467" name="Rectangle 241"/>
              <p:cNvSpPr>
                <a:spLocks noChangeArrowheads="1"/>
              </p:cNvSpPr>
              <p:nvPr/>
            </p:nvSpPr>
            <p:spPr bwMode="auto">
              <a:xfrm>
                <a:off x="1603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8" name="Rectangle 242"/>
              <p:cNvSpPr>
                <a:spLocks noChangeArrowheads="1"/>
              </p:cNvSpPr>
              <p:nvPr/>
            </p:nvSpPr>
            <p:spPr bwMode="auto">
              <a:xfrm>
                <a:off x="1758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69" name="Rectangle 243"/>
              <p:cNvSpPr>
                <a:spLocks noChangeArrowheads="1"/>
              </p:cNvSpPr>
              <p:nvPr/>
            </p:nvSpPr>
            <p:spPr bwMode="auto">
              <a:xfrm>
                <a:off x="1913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0" name="Rectangle 244"/>
              <p:cNvSpPr>
                <a:spLocks noChangeArrowheads="1"/>
              </p:cNvSpPr>
              <p:nvPr/>
            </p:nvSpPr>
            <p:spPr bwMode="auto">
              <a:xfrm>
                <a:off x="2069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1" name="Rectangle 245"/>
              <p:cNvSpPr>
                <a:spLocks noChangeArrowheads="1"/>
              </p:cNvSpPr>
              <p:nvPr/>
            </p:nvSpPr>
            <p:spPr bwMode="auto">
              <a:xfrm>
                <a:off x="2224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2" name="Rectangle 246"/>
              <p:cNvSpPr>
                <a:spLocks noChangeArrowheads="1"/>
              </p:cNvSpPr>
              <p:nvPr/>
            </p:nvSpPr>
            <p:spPr bwMode="auto">
              <a:xfrm>
                <a:off x="2379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3" name="Rectangle 247"/>
              <p:cNvSpPr>
                <a:spLocks noChangeArrowheads="1"/>
              </p:cNvSpPr>
              <p:nvPr/>
            </p:nvSpPr>
            <p:spPr bwMode="auto">
              <a:xfrm>
                <a:off x="2534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4" name="Rectangle 248"/>
              <p:cNvSpPr>
                <a:spLocks noChangeArrowheads="1"/>
              </p:cNvSpPr>
              <p:nvPr/>
            </p:nvSpPr>
            <p:spPr bwMode="auto">
              <a:xfrm>
                <a:off x="2690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5" name="Rectangle 249"/>
              <p:cNvSpPr>
                <a:spLocks noChangeArrowheads="1"/>
              </p:cNvSpPr>
              <p:nvPr/>
            </p:nvSpPr>
            <p:spPr bwMode="auto">
              <a:xfrm>
                <a:off x="2845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6" name="Rectangle 250"/>
              <p:cNvSpPr>
                <a:spLocks noChangeArrowheads="1"/>
              </p:cNvSpPr>
              <p:nvPr/>
            </p:nvSpPr>
            <p:spPr bwMode="auto">
              <a:xfrm>
                <a:off x="3000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7" name="Rectangle 251"/>
              <p:cNvSpPr>
                <a:spLocks noChangeArrowheads="1"/>
              </p:cNvSpPr>
              <p:nvPr/>
            </p:nvSpPr>
            <p:spPr bwMode="auto">
              <a:xfrm>
                <a:off x="3155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8" name="Rectangle 252"/>
              <p:cNvSpPr>
                <a:spLocks noChangeArrowheads="1"/>
              </p:cNvSpPr>
              <p:nvPr/>
            </p:nvSpPr>
            <p:spPr bwMode="auto">
              <a:xfrm>
                <a:off x="3311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79" name="Rectangle 253"/>
              <p:cNvSpPr>
                <a:spLocks noChangeArrowheads="1"/>
              </p:cNvSpPr>
              <p:nvPr/>
            </p:nvSpPr>
            <p:spPr bwMode="auto">
              <a:xfrm>
                <a:off x="3466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0" name="Rectangle 254"/>
              <p:cNvSpPr>
                <a:spLocks noChangeArrowheads="1"/>
              </p:cNvSpPr>
              <p:nvPr/>
            </p:nvSpPr>
            <p:spPr bwMode="auto">
              <a:xfrm>
                <a:off x="3621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1" name="Rectangle 255"/>
              <p:cNvSpPr>
                <a:spLocks noChangeArrowheads="1"/>
              </p:cNvSpPr>
              <p:nvPr/>
            </p:nvSpPr>
            <p:spPr bwMode="auto">
              <a:xfrm>
                <a:off x="3776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2" name="Rectangle 256"/>
              <p:cNvSpPr>
                <a:spLocks noChangeArrowheads="1"/>
              </p:cNvSpPr>
              <p:nvPr/>
            </p:nvSpPr>
            <p:spPr bwMode="auto">
              <a:xfrm>
                <a:off x="3932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3" name="Rectangle 257"/>
              <p:cNvSpPr>
                <a:spLocks noChangeArrowheads="1"/>
              </p:cNvSpPr>
              <p:nvPr/>
            </p:nvSpPr>
            <p:spPr bwMode="auto">
              <a:xfrm>
                <a:off x="4087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4" name="Rectangle 258"/>
              <p:cNvSpPr>
                <a:spLocks noChangeArrowheads="1"/>
              </p:cNvSpPr>
              <p:nvPr/>
            </p:nvSpPr>
            <p:spPr bwMode="auto">
              <a:xfrm>
                <a:off x="4268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5" name="Rectangle 259"/>
              <p:cNvSpPr>
                <a:spLocks noChangeArrowheads="1"/>
              </p:cNvSpPr>
              <p:nvPr/>
            </p:nvSpPr>
            <p:spPr bwMode="auto">
              <a:xfrm>
                <a:off x="4449" y="3958"/>
                <a:ext cx="10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43486" name="Rectangle 260"/>
              <p:cNvSpPr>
                <a:spLocks noChangeArrowheads="1"/>
              </p:cNvSpPr>
              <p:nvPr/>
            </p:nvSpPr>
            <p:spPr bwMode="auto">
              <a:xfrm>
                <a:off x="4605" y="3958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43487" name="Line 261"/>
              <p:cNvSpPr>
                <a:spLocks noChangeShapeType="1"/>
              </p:cNvSpPr>
              <p:nvPr/>
            </p:nvSpPr>
            <p:spPr bwMode="auto">
              <a:xfrm flipV="1">
                <a:off x="1344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88" name="Rectangle 262"/>
              <p:cNvSpPr>
                <a:spLocks noChangeArrowheads="1"/>
              </p:cNvSpPr>
              <p:nvPr/>
            </p:nvSpPr>
            <p:spPr bwMode="auto">
              <a:xfrm>
                <a:off x="1344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9" name="Line 263"/>
              <p:cNvSpPr>
                <a:spLocks noChangeShapeType="1"/>
              </p:cNvSpPr>
              <p:nvPr/>
            </p:nvSpPr>
            <p:spPr bwMode="auto">
              <a:xfrm flipV="1">
                <a:off x="1517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90" name="Rectangle 264"/>
              <p:cNvSpPr>
                <a:spLocks noChangeArrowheads="1"/>
              </p:cNvSpPr>
              <p:nvPr/>
            </p:nvSpPr>
            <p:spPr bwMode="auto">
              <a:xfrm>
                <a:off x="1517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1" name="Line 265"/>
              <p:cNvSpPr>
                <a:spLocks noChangeShapeType="1"/>
              </p:cNvSpPr>
              <p:nvPr/>
            </p:nvSpPr>
            <p:spPr bwMode="auto">
              <a:xfrm flipV="1">
                <a:off x="1672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92" name="Rectangle 266"/>
              <p:cNvSpPr>
                <a:spLocks noChangeArrowheads="1"/>
              </p:cNvSpPr>
              <p:nvPr/>
            </p:nvSpPr>
            <p:spPr bwMode="auto">
              <a:xfrm>
                <a:off x="1672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3" name="Line 267"/>
              <p:cNvSpPr>
                <a:spLocks noChangeShapeType="1"/>
              </p:cNvSpPr>
              <p:nvPr/>
            </p:nvSpPr>
            <p:spPr bwMode="auto">
              <a:xfrm flipV="1">
                <a:off x="1827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94" name="Rectangle 268"/>
              <p:cNvSpPr>
                <a:spLocks noChangeArrowheads="1"/>
              </p:cNvSpPr>
              <p:nvPr/>
            </p:nvSpPr>
            <p:spPr bwMode="auto">
              <a:xfrm>
                <a:off x="1827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5" name="Line 269"/>
              <p:cNvSpPr>
                <a:spLocks noChangeShapeType="1"/>
              </p:cNvSpPr>
              <p:nvPr/>
            </p:nvSpPr>
            <p:spPr bwMode="auto">
              <a:xfrm flipV="1">
                <a:off x="1982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96" name="Rectangle 270"/>
              <p:cNvSpPr>
                <a:spLocks noChangeArrowheads="1"/>
              </p:cNvSpPr>
              <p:nvPr/>
            </p:nvSpPr>
            <p:spPr bwMode="auto">
              <a:xfrm>
                <a:off x="1982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7" name="Line 271"/>
              <p:cNvSpPr>
                <a:spLocks noChangeShapeType="1"/>
              </p:cNvSpPr>
              <p:nvPr/>
            </p:nvSpPr>
            <p:spPr bwMode="auto">
              <a:xfrm flipV="1">
                <a:off x="2138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98" name="Rectangle 272"/>
              <p:cNvSpPr>
                <a:spLocks noChangeArrowheads="1"/>
              </p:cNvSpPr>
              <p:nvPr/>
            </p:nvSpPr>
            <p:spPr bwMode="auto">
              <a:xfrm>
                <a:off x="2138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9" name="Line 273"/>
              <p:cNvSpPr>
                <a:spLocks noChangeShapeType="1"/>
              </p:cNvSpPr>
              <p:nvPr/>
            </p:nvSpPr>
            <p:spPr bwMode="auto">
              <a:xfrm flipV="1">
                <a:off x="2293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00" name="Rectangle 274"/>
              <p:cNvSpPr>
                <a:spLocks noChangeArrowheads="1"/>
              </p:cNvSpPr>
              <p:nvPr/>
            </p:nvSpPr>
            <p:spPr bwMode="auto">
              <a:xfrm>
                <a:off x="2293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1" name="Line 275"/>
              <p:cNvSpPr>
                <a:spLocks noChangeShapeType="1"/>
              </p:cNvSpPr>
              <p:nvPr/>
            </p:nvSpPr>
            <p:spPr bwMode="auto">
              <a:xfrm flipV="1">
                <a:off x="2448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02" name="Rectangle 276"/>
              <p:cNvSpPr>
                <a:spLocks noChangeArrowheads="1"/>
              </p:cNvSpPr>
              <p:nvPr/>
            </p:nvSpPr>
            <p:spPr bwMode="auto">
              <a:xfrm>
                <a:off x="2448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3" name="Line 277"/>
              <p:cNvSpPr>
                <a:spLocks noChangeShapeType="1"/>
              </p:cNvSpPr>
              <p:nvPr/>
            </p:nvSpPr>
            <p:spPr bwMode="auto">
              <a:xfrm flipV="1">
                <a:off x="2603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04" name="Rectangle 278"/>
              <p:cNvSpPr>
                <a:spLocks noChangeArrowheads="1"/>
              </p:cNvSpPr>
              <p:nvPr/>
            </p:nvSpPr>
            <p:spPr bwMode="auto">
              <a:xfrm>
                <a:off x="2603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5" name="Line 279"/>
              <p:cNvSpPr>
                <a:spLocks noChangeShapeType="1"/>
              </p:cNvSpPr>
              <p:nvPr/>
            </p:nvSpPr>
            <p:spPr bwMode="auto">
              <a:xfrm flipV="1">
                <a:off x="2759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06" name="Rectangle 280"/>
              <p:cNvSpPr>
                <a:spLocks noChangeArrowheads="1"/>
              </p:cNvSpPr>
              <p:nvPr/>
            </p:nvSpPr>
            <p:spPr bwMode="auto">
              <a:xfrm>
                <a:off x="2759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7" name="Line 281"/>
              <p:cNvSpPr>
                <a:spLocks noChangeShapeType="1"/>
              </p:cNvSpPr>
              <p:nvPr/>
            </p:nvSpPr>
            <p:spPr bwMode="auto">
              <a:xfrm flipV="1">
                <a:off x="2914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08" name="Rectangle 282"/>
              <p:cNvSpPr>
                <a:spLocks noChangeArrowheads="1"/>
              </p:cNvSpPr>
              <p:nvPr/>
            </p:nvSpPr>
            <p:spPr bwMode="auto">
              <a:xfrm>
                <a:off x="2914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9" name="Line 283"/>
              <p:cNvSpPr>
                <a:spLocks noChangeShapeType="1"/>
              </p:cNvSpPr>
              <p:nvPr/>
            </p:nvSpPr>
            <p:spPr bwMode="auto">
              <a:xfrm flipV="1">
                <a:off x="3069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10" name="Rectangle 284"/>
              <p:cNvSpPr>
                <a:spLocks noChangeArrowheads="1"/>
              </p:cNvSpPr>
              <p:nvPr/>
            </p:nvSpPr>
            <p:spPr bwMode="auto">
              <a:xfrm>
                <a:off x="3069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1" name="Line 285"/>
              <p:cNvSpPr>
                <a:spLocks noChangeShapeType="1"/>
              </p:cNvSpPr>
              <p:nvPr/>
            </p:nvSpPr>
            <p:spPr bwMode="auto">
              <a:xfrm flipV="1">
                <a:off x="3224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12" name="Rectangle 286"/>
              <p:cNvSpPr>
                <a:spLocks noChangeArrowheads="1"/>
              </p:cNvSpPr>
              <p:nvPr/>
            </p:nvSpPr>
            <p:spPr bwMode="auto">
              <a:xfrm>
                <a:off x="3224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3" name="Line 287"/>
              <p:cNvSpPr>
                <a:spLocks noChangeShapeType="1"/>
              </p:cNvSpPr>
              <p:nvPr/>
            </p:nvSpPr>
            <p:spPr bwMode="auto">
              <a:xfrm flipV="1">
                <a:off x="3380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14" name="Rectangle 288"/>
              <p:cNvSpPr>
                <a:spLocks noChangeArrowheads="1"/>
              </p:cNvSpPr>
              <p:nvPr/>
            </p:nvSpPr>
            <p:spPr bwMode="auto">
              <a:xfrm>
                <a:off x="3380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5" name="Line 289"/>
              <p:cNvSpPr>
                <a:spLocks noChangeShapeType="1"/>
              </p:cNvSpPr>
              <p:nvPr/>
            </p:nvSpPr>
            <p:spPr bwMode="auto">
              <a:xfrm flipV="1">
                <a:off x="3535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16" name="Rectangle 290"/>
              <p:cNvSpPr>
                <a:spLocks noChangeArrowheads="1"/>
              </p:cNvSpPr>
              <p:nvPr/>
            </p:nvSpPr>
            <p:spPr bwMode="auto">
              <a:xfrm>
                <a:off x="3535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7" name="Line 291"/>
              <p:cNvSpPr>
                <a:spLocks noChangeShapeType="1"/>
              </p:cNvSpPr>
              <p:nvPr/>
            </p:nvSpPr>
            <p:spPr bwMode="auto">
              <a:xfrm flipV="1">
                <a:off x="3690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18" name="Rectangle 292"/>
              <p:cNvSpPr>
                <a:spLocks noChangeArrowheads="1"/>
              </p:cNvSpPr>
              <p:nvPr/>
            </p:nvSpPr>
            <p:spPr bwMode="auto">
              <a:xfrm>
                <a:off x="3690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9" name="Line 293"/>
              <p:cNvSpPr>
                <a:spLocks noChangeShapeType="1"/>
              </p:cNvSpPr>
              <p:nvPr/>
            </p:nvSpPr>
            <p:spPr bwMode="auto">
              <a:xfrm flipV="1">
                <a:off x="3845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20" name="Rectangle 294"/>
              <p:cNvSpPr>
                <a:spLocks noChangeArrowheads="1"/>
              </p:cNvSpPr>
              <p:nvPr/>
            </p:nvSpPr>
            <p:spPr bwMode="auto">
              <a:xfrm>
                <a:off x="3845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1" name="Line 295"/>
              <p:cNvSpPr>
                <a:spLocks noChangeShapeType="1"/>
              </p:cNvSpPr>
              <p:nvPr/>
            </p:nvSpPr>
            <p:spPr bwMode="auto">
              <a:xfrm flipV="1">
                <a:off x="4001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22" name="Rectangle 296"/>
              <p:cNvSpPr>
                <a:spLocks noChangeArrowheads="1"/>
              </p:cNvSpPr>
              <p:nvPr/>
            </p:nvSpPr>
            <p:spPr bwMode="auto">
              <a:xfrm>
                <a:off x="4001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" name="Line 297"/>
              <p:cNvSpPr>
                <a:spLocks noChangeShapeType="1"/>
              </p:cNvSpPr>
              <p:nvPr/>
            </p:nvSpPr>
            <p:spPr bwMode="auto">
              <a:xfrm flipV="1">
                <a:off x="4156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24" name="Rectangle 298"/>
              <p:cNvSpPr>
                <a:spLocks noChangeArrowheads="1"/>
              </p:cNvSpPr>
              <p:nvPr/>
            </p:nvSpPr>
            <p:spPr bwMode="auto">
              <a:xfrm>
                <a:off x="4156" y="1199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" name="Line 299"/>
              <p:cNvSpPr>
                <a:spLocks noChangeShapeType="1"/>
              </p:cNvSpPr>
              <p:nvPr/>
            </p:nvSpPr>
            <p:spPr bwMode="auto">
              <a:xfrm flipV="1">
                <a:off x="4337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26" name="Rectangle 300"/>
              <p:cNvSpPr>
                <a:spLocks noChangeArrowheads="1"/>
              </p:cNvSpPr>
              <p:nvPr/>
            </p:nvSpPr>
            <p:spPr bwMode="auto">
              <a:xfrm>
                <a:off x="4337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" name="Line 301"/>
              <p:cNvSpPr>
                <a:spLocks noChangeShapeType="1"/>
              </p:cNvSpPr>
              <p:nvPr/>
            </p:nvSpPr>
            <p:spPr bwMode="auto">
              <a:xfrm flipV="1">
                <a:off x="4518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28" name="Rectangle 302"/>
              <p:cNvSpPr>
                <a:spLocks noChangeArrowheads="1"/>
              </p:cNvSpPr>
              <p:nvPr/>
            </p:nvSpPr>
            <p:spPr bwMode="auto">
              <a:xfrm>
                <a:off x="4518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" name="Rectangle 303"/>
              <p:cNvSpPr>
                <a:spLocks noChangeArrowheads="1"/>
              </p:cNvSpPr>
              <p:nvPr/>
            </p:nvSpPr>
            <p:spPr bwMode="auto">
              <a:xfrm>
                <a:off x="1353" y="1199"/>
                <a:ext cx="330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0" name="Line 304"/>
              <p:cNvSpPr>
                <a:spLocks noChangeShapeType="1"/>
              </p:cNvSpPr>
              <p:nvPr/>
            </p:nvSpPr>
            <p:spPr bwMode="auto">
              <a:xfrm flipV="1">
                <a:off x="4647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31" name="Rectangle 305"/>
              <p:cNvSpPr>
                <a:spLocks noChangeArrowheads="1"/>
              </p:cNvSpPr>
              <p:nvPr/>
            </p:nvSpPr>
            <p:spPr bwMode="auto">
              <a:xfrm>
                <a:off x="4647" y="1199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2" name="Line 306"/>
              <p:cNvSpPr>
                <a:spLocks noChangeShapeType="1"/>
              </p:cNvSpPr>
              <p:nvPr/>
            </p:nvSpPr>
            <p:spPr bwMode="auto">
              <a:xfrm>
                <a:off x="1353" y="1344"/>
                <a:ext cx="32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33" name="Rectangle 307"/>
              <p:cNvSpPr>
                <a:spLocks noChangeArrowheads="1"/>
              </p:cNvSpPr>
              <p:nvPr/>
            </p:nvSpPr>
            <p:spPr bwMode="auto">
              <a:xfrm>
                <a:off x="1353" y="1344"/>
                <a:ext cx="328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4" name="Line 308"/>
              <p:cNvSpPr>
                <a:spLocks noChangeShapeType="1"/>
              </p:cNvSpPr>
              <p:nvPr/>
            </p:nvSpPr>
            <p:spPr bwMode="auto">
              <a:xfrm>
                <a:off x="1353" y="1481"/>
                <a:ext cx="4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35" name="Rectangle 309"/>
              <p:cNvSpPr>
                <a:spLocks noChangeArrowheads="1"/>
              </p:cNvSpPr>
              <p:nvPr/>
            </p:nvSpPr>
            <p:spPr bwMode="auto">
              <a:xfrm>
                <a:off x="1353" y="1481"/>
                <a:ext cx="4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6" name="Line 310"/>
              <p:cNvSpPr>
                <a:spLocks noChangeShapeType="1"/>
              </p:cNvSpPr>
              <p:nvPr/>
            </p:nvSpPr>
            <p:spPr bwMode="auto">
              <a:xfrm>
                <a:off x="1836" y="148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37" name="Rectangle 311"/>
              <p:cNvSpPr>
                <a:spLocks noChangeArrowheads="1"/>
              </p:cNvSpPr>
              <p:nvPr/>
            </p:nvSpPr>
            <p:spPr bwMode="auto">
              <a:xfrm>
                <a:off x="1836" y="148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8" name="Line 312"/>
              <p:cNvSpPr>
                <a:spLocks noChangeShapeType="1"/>
              </p:cNvSpPr>
              <p:nvPr/>
            </p:nvSpPr>
            <p:spPr bwMode="auto">
              <a:xfrm>
                <a:off x="1991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39" name="Rectangle 313"/>
              <p:cNvSpPr>
                <a:spLocks noChangeArrowheads="1"/>
              </p:cNvSpPr>
              <p:nvPr/>
            </p:nvSpPr>
            <p:spPr bwMode="auto">
              <a:xfrm>
                <a:off x="1991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0" name="Line 314"/>
              <p:cNvSpPr>
                <a:spLocks noChangeShapeType="1"/>
              </p:cNvSpPr>
              <p:nvPr/>
            </p:nvSpPr>
            <p:spPr bwMode="auto">
              <a:xfrm>
                <a:off x="2146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41" name="Rectangle 315"/>
              <p:cNvSpPr>
                <a:spLocks noChangeArrowheads="1"/>
              </p:cNvSpPr>
              <p:nvPr/>
            </p:nvSpPr>
            <p:spPr bwMode="auto">
              <a:xfrm>
                <a:off x="2146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2" name="Line 316"/>
              <p:cNvSpPr>
                <a:spLocks noChangeShapeType="1"/>
              </p:cNvSpPr>
              <p:nvPr/>
            </p:nvSpPr>
            <p:spPr bwMode="auto">
              <a:xfrm>
                <a:off x="2301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43" name="Rectangle 317"/>
              <p:cNvSpPr>
                <a:spLocks noChangeArrowheads="1"/>
              </p:cNvSpPr>
              <p:nvPr/>
            </p:nvSpPr>
            <p:spPr bwMode="auto">
              <a:xfrm>
                <a:off x="2301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4" name="Line 318"/>
              <p:cNvSpPr>
                <a:spLocks noChangeShapeType="1"/>
              </p:cNvSpPr>
              <p:nvPr/>
            </p:nvSpPr>
            <p:spPr bwMode="auto">
              <a:xfrm>
                <a:off x="2457" y="148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45" name="Rectangle 319"/>
              <p:cNvSpPr>
                <a:spLocks noChangeArrowheads="1"/>
              </p:cNvSpPr>
              <p:nvPr/>
            </p:nvSpPr>
            <p:spPr bwMode="auto">
              <a:xfrm>
                <a:off x="2457" y="148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6" name="Line 320"/>
              <p:cNvSpPr>
                <a:spLocks noChangeShapeType="1"/>
              </p:cNvSpPr>
              <p:nvPr/>
            </p:nvSpPr>
            <p:spPr bwMode="auto">
              <a:xfrm>
                <a:off x="2612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47" name="Rectangle 321"/>
              <p:cNvSpPr>
                <a:spLocks noChangeArrowheads="1"/>
              </p:cNvSpPr>
              <p:nvPr/>
            </p:nvSpPr>
            <p:spPr bwMode="auto">
              <a:xfrm>
                <a:off x="2612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8" name="Line 322"/>
              <p:cNvSpPr>
                <a:spLocks noChangeShapeType="1"/>
              </p:cNvSpPr>
              <p:nvPr/>
            </p:nvSpPr>
            <p:spPr bwMode="auto">
              <a:xfrm>
                <a:off x="2767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49" name="Rectangle 323"/>
              <p:cNvSpPr>
                <a:spLocks noChangeArrowheads="1"/>
              </p:cNvSpPr>
              <p:nvPr/>
            </p:nvSpPr>
            <p:spPr bwMode="auto">
              <a:xfrm>
                <a:off x="2767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0" name="Line 324"/>
              <p:cNvSpPr>
                <a:spLocks noChangeShapeType="1"/>
              </p:cNvSpPr>
              <p:nvPr/>
            </p:nvSpPr>
            <p:spPr bwMode="auto">
              <a:xfrm>
                <a:off x="2922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51" name="Rectangle 325"/>
              <p:cNvSpPr>
                <a:spLocks noChangeArrowheads="1"/>
              </p:cNvSpPr>
              <p:nvPr/>
            </p:nvSpPr>
            <p:spPr bwMode="auto">
              <a:xfrm>
                <a:off x="2922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2" name="Line 326"/>
              <p:cNvSpPr>
                <a:spLocks noChangeShapeType="1"/>
              </p:cNvSpPr>
              <p:nvPr/>
            </p:nvSpPr>
            <p:spPr bwMode="auto">
              <a:xfrm>
                <a:off x="3078" y="148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53" name="Rectangle 327"/>
              <p:cNvSpPr>
                <a:spLocks noChangeArrowheads="1"/>
              </p:cNvSpPr>
              <p:nvPr/>
            </p:nvSpPr>
            <p:spPr bwMode="auto">
              <a:xfrm>
                <a:off x="3078" y="148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4" name="Line 328"/>
              <p:cNvSpPr>
                <a:spLocks noChangeShapeType="1"/>
              </p:cNvSpPr>
              <p:nvPr/>
            </p:nvSpPr>
            <p:spPr bwMode="auto">
              <a:xfrm>
                <a:off x="3233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55" name="Rectangle 329"/>
              <p:cNvSpPr>
                <a:spLocks noChangeArrowheads="1"/>
              </p:cNvSpPr>
              <p:nvPr/>
            </p:nvSpPr>
            <p:spPr bwMode="auto">
              <a:xfrm>
                <a:off x="3233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6" name="Line 330"/>
              <p:cNvSpPr>
                <a:spLocks noChangeShapeType="1"/>
              </p:cNvSpPr>
              <p:nvPr/>
            </p:nvSpPr>
            <p:spPr bwMode="auto">
              <a:xfrm>
                <a:off x="3388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57" name="Rectangle 331"/>
              <p:cNvSpPr>
                <a:spLocks noChangeArrowheads="1"/>
              </p:cNvSpPr>
              <p:nvPr/>
            </p:nvSpPr>
            <p:spPr bwMode="auto">
              <a:xfrm>
                <a:off x="3388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8" name="Line 332"/>
              <p:cNvSpPr>
                <a:spLocks noChangeShapeType="1"/>
              </p:cNvSpPr>
              <p:nvPr/>
            </p:nvSpPr>
            <p:spPr bwMode="auto">
              <a:xfrm>
                <a:off x="3543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59" name="Rectangle 333"/>
              <p:cNvSpPr>
                <a:spLocks noChangeArrowheads="1"/>
              </p:cNvSpPr>
              <p:nvPr/>
            </p:nvSpPr>
            <p:spPr bwMode="auto">
              <a:xfrm>
                <a:off x="3543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0" name="Line 334"/>
              <p:cNvSpPr>
                <a:spLocks noChangeShapeType="1"/>
              </p:cNvSpPr>
              <p:nvPr/>
            </p:nvSpPr>
            <p:spPr bwMode="auto">
              <a:xfrm>
                <a:off x="3699" y="148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61" name="Rectangle 335"/>
              <p:cNvSpPr>
                <a:spLocks noChangeArrowheads="1"/>
              </p:cNvSpPr>
              <p:nvPr/>
            </p:nvSpPr>
            <p:spPr bwMode="auto">
              <a:xfrm>
                <a:off x="3699" y="148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2" name="Line 336"/>
              <p:cNvSpPr>
                <a:spLocks noChangeShapeType="1"/>
              </p:cNvSpPr>
              <p:nvPr/>
            </p:nvSpPr>
            <p:spPr bwMode="auto">
              <a:xfrm>
                <a:off x="3854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63" name="Rectangle 337"/>
              <p:cNvSpPr>
                <a:spLocks noChangeArrowheads="1"/>
              </p:cNvSpPr>
              <p:nvPr/>
            </p:nvSpPr>
            <p:spPr bwMode="auto">
              <a:xfrm>
                <a:off x="3854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4" name="Line 338"/>
              <p:cNvSpPr>
                <a:spLocks noChangeShapeType="1"/>
              </p:cNvSpPr>
              <p:nvPr/>
            </p:nvSpPr>
            <p:spPr bwMode="auto">
              <a:xfrm>
                <a:off x="4009" y="148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65" name="Rectangle 339"/>
              <p:cNvSpPr>
                <a:spLocks noChangeArrowheads="1"/>
              </p:cNvSpPr>
              <p:nvPr/>
            </p:nvSpPr>
            <p:spPr bwMode="auto">
              <a:xfrm>
                <a:off x="4009" y="148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6" name="Line 340"/>
              <p:cNvSpPr>
                <a:spLocks noChangeShapeType="1"/>
              </p:cNvSpPr>
              <p:nvPr/>
            </p:nvSpPr>
            <p:spPr bwMode="auto">
              <a:xfrm>
                <a:off x="4164" y="1481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67" name="Rectangle 341"/>
              <p:cNvSpPr>
                <a:spLocks noChangeArrowheads="1"/>
              </p:cNvSpPr>
              <p:nvPr/>
            </p:nvSpPr>
            <p:spPr bwMode="auto">
              <a:xfrm>
                <a:off x="4164" y="1481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8" name="Line 342"/>
              <p:cNvSpPr>
                <a:spLocks noChangeShapeType="1"/>
              </p:cNvSpPr>
              <p:nvPr/>
            </p:nvSpPr>
            <p:spPr bwMode="auto">
              <a:xfrm>
                <a:off x="4346" y="1481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69" name="Rectangle 343"/>
              <p:cNvSpPr>
                <a:spLocks noChangeArrowheads="1"/>
              </p:cNvSpPr>
              <p:nvPr/>
            </p:nvSpPr>
            <p:spPr bwMode="auto">
              <a:xfrm>
                <a:off x="4346" y="1481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0" name="Line 344"/>
              <p:cNvSpPr>
                <a:spLocks noChangeShapeType="1"/>
              </p:cNvSpPr>
              <p:nvPr/>
            </p:nvSpPr>
            <p:spPr bwMode="auto">
              <a:xfrm>
                <a:off x="4527" y="148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71" name="Rectangle 345"/>
              <p:cNvSpPr>
                <a:spLocks noChangeArrowheads="1"/>
              </p:cNvSpPr>
              <p:nvPr/>
            </p:nvSpPr>
            <p:spPr bwMode="auto">
              <a:xfrm>
                <a:off x="4527" y="1481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2" name="Line 346"/>
              <p:cNvSpPr>
                <a:spLocks noChangeShapeType="1"/>
              </p:cNvSpPr>
              <p:nvPr/>
            </p:nvSpPr>
            <p:spPr bwMode="auto">
              <a:xfrm>
                <a:off x="1353" y="1617"/>
                <a:ext cx="6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73" name="Rectangle 347"/>
              <p:cNvSpPr>
                <a:spLocks noChangeArrowheads="1"/>
              </p:cNvSpPr>
              <p:nvPr/>
            </p:nvSpPr>
            <p:spPr bwMode="auto">
              <a:xfrm>
                <a:off x="1353" y="1617"/>
                <a:ext cx="63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4" name="Line 348"/>
              <p:cNvSpPr>
                <a:spLocks noChangeShapeType="1"/>
              </p:cNvSpPr>
              <p:nvPr/>
            </p:nvSpPr>
            <p:spPr bwMode="auto">
              <a:xfrm>
                <a:off x="1991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75" name="Rectangle 349"/>
              <p:cNvSpPr>
                <a:spLocks noChangeArrowheads="1"/>
              </p:cNvSpPr>
              <p:nvPr/>
            </p:nvSpPr>
            <p:spPr bwMode="auto">
              <a:xfrm>
                <a:off x="1991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6" name="Line 350"/>
              <p:cNvSpPr>
                <a:spLocks noChangeShapeType="1"/>
              </p:cNvSpPr>
              <p:nvPr/>
            </p:nvSpPr>
            <p:spPr bwMode="auto">
              <a:xfrm>
                <a:off x="2146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77" name="Rectangle 351"/>
              <p:cNvSpPr>
                <a:spLocks noChangeArrowheads="1"/>
              </p:cNvSpPr>
              <p:nvPr/>
            </p:nvSpPr>
            <p:spPr bwMode="auto">
              <a:xfrm>
                <a:off x="2146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8" name="Line 352"/>
              <p:cNvSpPr>
                <a:spLocks noChangeShapeType="1"/>
              </p:cNvSpPr>
              <p:nvPr/>
            </p:nvSpPr>
            <p:spPr bwMode="auto">
              <a:xfrm>
                <a:off x="2301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79" name="Rectangle 353"/>
              <p:cNvSpPr>
                <a:spLocks noChangeArrowheads="1"/>
              </p:cNvSpPr>
              <p:nvPr/>
            </p:nvSpPr>
            <p:spPr bwMode="auto">
              <a:xfrm>
                <a:off x="2301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0" name="Line 354"/>
              <p:cNvSpPr>
                <a:spLocks noChangeShapeType="1"/>
              </p:cNvSpPr>
              <p:nvPr/>
            </p:nvSpPr>
            <p:spPr bwMode="auto">
              <a:xfrm>
                <a:off x="2457" y="1617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81" name="Rectangle 355"/>
              <p:cNvSpPr>
                <a:spLocks noChangeArrowheads="1"/>
              </p:cNvSpPr>
              <p:nvPr/>
            </p:nvSpPr>
            <p:spPr bwMode="auto">
              <a:xfrm>
                <a:off x="2457" y="1617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2" name="Line 356"/>
              <p:cNvSpPr>
                <a:spLocks noChangeShapeType="1"/>
              </p:cNvSpPr>
              <p:nvPr/>
            </p:nvSpPr>
            <p:spPr bwMode="auto">
              <a:xfrm>
                <a:off x="2612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83" name="Rectangle 357"/>
              <p:cNvSpPr>
                <a:spLocks noChangeArrowheads="1"/>
              </p:cNvSpPr>
              <p:nvPr/>
            </p:nvSpPr>
            <p:spPr bwMode="auto">
              <a:xfrm>
                <a:off x="2612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4" name="Line 358"/>
              <p:cNvSpPr>
                <a:spLocks noChangeShapeType="1"/>
              </p:cNvSpPr>
              <p:nvPr/>
            </p:nvSpPr>
            <p:spPr bwMode="auto">
              <a:xfrm>
                <a:off x="2767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85" name="Rectangle 359"/>
              <p:cNvSpPr>
                <a:spLocks noChangeArrowheads="1"/>
              </p:cNvSpPr>
              <p:nvPr/>
            </p:nvSpPr>
            <p:spPr bwMode="auto">
              <a:xfrm>
                <a:off x="2767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6" name="Line 360"/>
              <p:cNvSpPr>
                <a:spLocks noChangeShapeType="1"/>
              </p:cNvSpPr>
              <p:nvPr/>
            </p:nvSpPr>
            <p:spPr bwMode="auto">
              <a:xfrm>
                <a:off x="2922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87" name="Rectangle 361"/>
              <p:cNvSpPr>
                <a:spLocks noChangeArrowheads="1"/>
              </p:cNvSpPr>
              <p:nvPr/>
            </p:nvSpPr>
            <p:spPr bwMode="auto">
              <a:xfrm>
                <a:off x="2922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8" name="Line 362"/>
              <p:cNvSpPr>
                <a:spLocks noChangeShapeType="1"/>
              </p:cNvSpPr>
              <p:nvPr/>
            </p:nvSpPr>
            <p:spPr bwMode="auto">
              <a:xfrm>
                <a:off x="3078" y="1617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89" name="Rectangle 363"/>
              <p:cNvSpPr>
                <a:spLocks noChangeArrowheads="1"/>
              </p:cNvSpPr>
              <p:nvPr/>
            </p:nvSpPr>
            <p:spPr bwMode="auto">
              <a:xfrm>
                <a:off x="3078" y="1617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0" name="Line 364"/>
              <p:cNvSpPr>
                <a:spLocks noChangeShapeType="1"/>
              </p:cNvSpPr>
              <p:nvPr/>
            </p:nvSpPr>
            <p:spPr bwMode="auto">
              <a:xfrm>
                <a:off x="3233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91" name="Rectangle 365"/>
              <p:cNvSpPr>
                <a:spLocks noChangeArrowheads="1"/>
              </p:cNvSpPr>
              <p:nvPr/>
            </p:nvSpPr>
            <p:spPr bwMode="auto">
              <a:xfrm>
                <a:off x="3233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2" name="Line 366"/>
              <p:cNvSpPr>
                <a:spLocks noChangeShapeType="1"/>
              </p:cNvSpPr>
              <p:nvPr/>
            </p:nvSpPr>
            <p:spPr bwMode="auto">
              <a:xfrm>
                <a:off x="3388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93" name="Rectangle 367"/>
              <p:cNvSpPr>
                <a:spLocks noChangeArrowheads="1"/>
              </p:cNvSpPr>
              <p:nvPr/>
            </p:nvSpPr>
            <p:spPr bwMode="auto">
              <a:xfrm>
                <a:off x="3388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4" name="Line 368"/>
              <p:cNvSpPr>
                <a:spLocks noChangeShapeType="1"/>
              </p:cNvSpPr>
              <p:nvPr/>
            </p:nvSpPr>
            <p:spPr bwMode="auto">
              <a:xfrm>
                <a:off x="3543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95" name="Rectangle 369"/>
              <p:cNvSpPr>
                <a:spLocks noChangeArrowheads="1"/>
              </p:cNvSpPr>
              <p:nvPr/>
            </p:nvSpPr>
            <p:spPr bwMode="auto">
              <a:xfrm>
                <a:off x="3543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6" name="Line 370"/>
              <p:cNvSpPr>
                <a:spLocks noChangeShapeType="1"/>
              </p:cNvSpPr>
              <p:nvPr/>
            </p:nvSpPr>
            <p:spPr bwMode="auto">
              <a:xfrm>
                <a:off x="3699" y="1617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97" name="Rectangle 371"/>
              <p:cNvSpPr>
                <a:spLocks noChangeArrowheads="1"/>
              </p:cNvSpPr>
              <p:nvPr/>
            </p:nvSpPr>
            <p:spPr bwMode="auto">
              <a:xfrm>
                <a:off x="3699" y="1617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8" name="Line 372"/>
              <p:cNvSpPr>
                <a:spLocks noChangeShapeType="1"/>
              </p:cNvSpPr>
              <p:nvPr/>
            </p:nvSpPr>
            <p:spPr bwMode="auto">
              <a:xfrm>
                <a:off x="3854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599" name="Rectangle 373"/>
              <p:cNvSpPr>
                <a:spLocks noChangeArrowheads="1"/>
              </p:cNvSpPr>
              <p:nvPr/>
            </p:nvSpPr>
            <p:spPr bwMode="auto">
              <a:xfrm>
                <a:off x="3854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0" name="Line 374"/>
              <p:cNvSpPr>
                <a:spLocks noChangeShapeType="1"/>
              </p:cNvSpPr>
              <p:nvPr/>
            </p:nvSpPr>
            <p:spPr bwMode="auto">
              <a:xfrm>
                <a:off x="4009" y="1617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01" name="Rectangle 375"/>
              <p:cNvSpPr>
                <a:spLocks noChangeArrowheads="1"/>
              </p:cNvSpPr>
              <p:nvPr/>
            </p:nvSpPr>
            <p:spPr bwMode="auto">
              <a:xfrm>
                <a:off x="4009" y="1617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2" name="Line 376"/>
              <p:cNvSpPr>
                <a:spLocks noChangeShapeType="1"/>
              </p:cNvSpPr>
              <p:nvPr/>
            </p:nvSpPr>
            <p:spPr bwMode="auto">
              <a:xfrm>
                <a:off x="4164" y="1617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03" name="Rectangle 377"/>
              <p:cNvSpPr>
                <a:spLocks noChangeArrowheads="1"/>
              </p:cNvSpPr>
              <p:nvPr/>
            </p:nvSpPr>
            <p:spPr bwMode="auto">
              <a:xfrm>
                <a:off x="4164" y="1617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4" name="Line 378"/>
              <p:cNvSpPr>
                <a:spLocks noChangeShapeType="1"/>
              </p:cNvSpPr>
              <p:nvPr/>
            </p:nvSpPr>
            <p:spPr bwMode="auto">
              <a:xfrm>
                <a:off x="4346" y="1617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05" name="Rectangle 379"/>
              <p:cNvSpPr>
                <a:spLocks noChangeArrowheads="1"/>
              </p:cNvSpPr>
              <p:nvPr/>
            </p:nvSpPr>
            <p:spPr bwMode="auto">
              <a:xfrm>
                <a:off x="4346" y="1617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6" name="Line 380"/>
              <p:cNvSpPr>
                <a:spLocks noChangeShapeType="1"/>
              </p:cNvSpPr>
              <p:nvPr/>
            </p:nvSpPr>
            <p:spPr bwMode="auto">
              <a:xfrm>
                <a:off x="4527" y="1617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07" name="Rectangle 381"/>
              <p:cNvSpPr>
                <a:spLocks noChangeArrowheads="1"/>
              </p:cNvSpPr>
              <p:nvPr/>
            </p:nvSpPr>
            <p:spPr bwMode="auto">
              <a:xfrm>
                <a:off x="4527" y="1617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8" name="Line 382"/>
              <p:cNvSpPr>
                <a:spLocks noChangeShapeType="1"/>
              </p:cNvSpPr>
              <p:nvPr/>
            </p:nvSpPr>
            <p:spPr bwMode="auto">
              <a:xfrm>
                <a:off x="1353" y="1754"/>
                <a:ext cx="7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09" name="Rectangle 383"/>
              <p:cNvSpPr>
                <a:spLocks noChangeArrowheads="1"/>
              </p:cNvSpPr>
              <p:nvPr/>
            </p:nvSpPr>
            <p:spPr bwMode="auto">
              <a:xfrm>
                <a:off x="1353" y="1754"/>
                <a:ext cx="79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0" name="Line 384"/>
              <p:cNvSpPr>
                <a:spLocks noChangeShapeType="1"/>
              </p:cNvSpPr>
              <p:nvPr/>
            </p:nvSpPr>
            <p:spPr bwMode="auto">
              <a:xfrm>
                <a:off x="2146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11" name="Rectangle 385"/>
              <p:cNvSpPr>
                <a:spLocks noChangeArrowheads="1"/>
              </p:cNvSpPr>
              <p:nvPr/>
            </p:nvSpPr>
            <p:spPr bwMode="auto">
              <a:xfrm>
                <a:off x="2146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2" name="Line 386"/>
              <p:cNvSpPr>
                <a:spLocks noChangeShapeType="1"/>
              </p:cNvSpPr>
              <p:nvPr/>
            </p:nvSpPr>
            <p:spPr bwMode="auto">
              <a:xfrm>
                <a:off x="2301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13" name="Rectangle 387"/>
              <p:cNvSpPr>
                <a:spLocks noChangeArrowheads="1"/>
              </p:cNvSpPr>
              <p:nvPr/>
            </p:nvSpPr>
            <p:spPr bwMode="auto">
              <a:xfrm>
                <a:off x="2301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4" name="Line 388"/>
              <p:cNvSpPr>
                <a:spLocks noChangeShapeType="1"/>
              </p:cNvSpPr>
              <p:nvPr/>
            </p:nvSpPr>
            <p:spPr bwMode="auto">
              <a:xfrm>
                <a:off x="2457" y="1754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15" name="Rectangle 389"/>
              <p:cNvSpPr>
                <a:spLocks noChangeArrowheads="1"/>
              </p:cNvSpPr>
              <p:nvPr/>
            </p:nvSpPr>
            <p:spPr bwMode="auto">
              <a:xfrm>
                <a:off x="2457" y="1754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6" name="Line 390"/>
              <p:cNvSpPr>
                <a:spLocks noChangeShapeType="1"/>
              </p:cNvSpPr>
              <p:nvPr/>
            </p:nvSpPr>
            <p:spPr bwMode="auto">
              <a:xfrm>
                <a:off x="2612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17" name="Rectangle 391"/>
              <p:cNvSpPr>
                <a:spLocks noChangeArrowheads="1"/>
              </p:cNvSpPr>
              <p:nvPr/>
            </p:nvSpPr>
            <p:spPr bwMode="auto">
              <a:xfrm>
                <a:off x="2612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8" name="Line 392"/>
              <p:cNvSpPr>
                <a:spLocks noChangeShapeType="1"/>
              </p:cNvSpPr>
              <p:nvPr/>
            </p:nvSpPr>
            <p:spPr bwMode="auto">
              <a:xfrm>
                <a:off x="2767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19" name="Rectangle 393"/>
              <p:cNvSpPr>
                <a:spLocks noChangeArrowheads="1"/>
              </p:cNvSpPr>
              <p:nvPr/>
            </p:nvSpPr>
            <p:spPr bwMode="auto">
              <a:xfrm>
                <a:off x="2767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0" name="Line 394"/>
              <p:cNvSpPr>
                <a:spLocks noChangeShapeType="1"/>
              </p:cNvSpPr>
              <p:nvPr/>
            </p:nvSpPr>
            <p:spPr bwMode="auto">
              <a:xfrm>
                <a:off x="2922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21" name="Rectangle 395"/>
              <p:cNvSpPr>
                <a:spLocks noChangeArrowheads="1"/>
              </p:cNvSpPr>
              <p:nvPr/>
            </p:nvSpPr>
            <p:spPr bwMode="auto">
              <a:xfrm>
                <a:off x="2922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2" name="Line 396"/>
              <p:cNvSpPr>
                <a:spLocks noChangeShapeType="1"/>
              </p:cNvSpPr>
              <p:nvPr/>
            </p:nvSpPr>
            <p:spPr bwMode="auto">
              <a:xfrm>
                <a:off x="3078" y="1754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23" name="Rectangle 397"/>
              <p:cNvSpPr>
                <a:spLocks noChangeArrowheads="1"/>
              </p:cNvSpPr>
              <p:nvPr/>
            </p:nvSpPr>
            <p:spPr bwMode="auto">
              <a:xfrm>
                <a:off x="3078" y="1754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4" name="Line 398"/>
              <p:cNvSpPr>
                <a:spLocks noChangeShapeType="1"/>
              </p:cNvSpPr>
              <p:nvPr/>
            </p:nvSpPr>
            <p:spPr bwMode="auto">
              <a:xfrm>
                <a:off x="3233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25" name="Rectangle 399"/>
              <p:cNvSpPr>
                <a:spLocks noChangeArrowheads="1"/>
              </p:cNvSpPr>
              <p:nvPr/>
            </p:nvSpPr>
            <p:spPr bwMode="auto">
              <a:xfrm>
                <a:off x="3233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6" name="Line 400"/>
              <p:cNvSpPr>
                <a:spLocks noChangeShapeType="1"/>
              </p:cNvSpPr>
              <p:nvPr/>
            </p:nvSpPr>
            <p:spPr bwMode="auto">
              <a:xfrm>
                <a:off x="3388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27" name="Rectangle 401"/>
              <p:cNvSpPr>
                <a:spLocks noChangeArrowheads="1"/>
              </p:cNvSpPr>
              <p:nvPr/>
            </p:nvSpPr>
            <p:spPr bwMode="auto">
              <a:xfrm>
                <a:off x="3388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8" name="Line 402"/>
              <p:cNvSpPr>
                <a:spLocks noChangeShapeType="1"/>
              </p:cNvSpPr>
              <p:nvPr/>
            </p:nvSpPr>
            <p:spPr bwMode="auto">
              <a:xfrm>
                <a:off x="3543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29" name="Rectangle 403"/>
              <p:cNvSpPr>
                <a:spLocks noChangeArrowheads="1"/>
              </p:cNvSpPr>
              <p:nvPr/>
            </p:nvSpPr>
            <p:spPr bwMode="auto">
              <a:xfrm>
                <a:off x="3543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0" name="Line 404"/>
              <p:cNvSpPr>
                <a:spLocks noChangeShapeType="1"/>
              </p:cNvSpPr>
              <p:nvPr/>
            </p:nvSpPr>
            <p:spPr bwMode="auto">
              <a:xfrm>
                <a:off x="3699" y="1754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31" name="Rectangle 405"/>
              <p:cNvSpPr>
                <a:spLocks noChangeArrowheads="1"/>
              </p:cNvSpPr>
              <p:nvPr/>
            </p:nvSpPr>
            <p:spPr bwMode="auto">
              <a:xfrm>
                <a:off x="3699" y="1754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2" name="Line 406"/>
              <p:cNvSpPr>
                <a:spLocks noChangeShapeType="1"/>
              </p:cNvSpPr>
              <p:nvPr/>
            </p:nvSpPr>
            <p:spPr bwMode="auto">
              <a:xfrm>
                <a:off x="3854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3015" name="Group 608"/>
            <p:cNvGrpSpPr>
              <a:grpSpLocks/>
            </p:cNvGrpSpPr>
            <p:nvPr/>
          </p:nvGrpSpPr>
          <p:grpSpPr bwMode="auto">
            <a:xfrm>
              <a:off x="1353" y="1754"/>
              <a:ext cx="3286" cy="1102"/>
              <a:chOff x="1353" y="1754"/>
              <a:chExt cx="3286" cy="1102"/>
            </a:xfrm>
          </p:grpSpPr>
          <p:sp>
            <p:nvSpPr>
              <p:cNvPr id="43233" name="Rectangle 408"/>
              <p:cNvSpPr>
                <a:spLocks noChangeArrowheads="1"/>
              </p:cNvSpPr>
              <p:nvPr/>
            </p:nvSpPr>
            <p:spPr bwMode="auto">
              <a:xfrm>
                <a:off x="3854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4" name="Line 409"/>
              <p:cNvSpPr>
                <a:spLocks noChangeShapeType="1"/>
              </p:cNvSpPr>
              <p:nvPr/>
            </p:nvSpPr>
            <p:spPr bwMode="auto">
              <a:xfrm>
                <a:off x="4009" y="175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35" name="Rectangle 410"/>
              <p:cNvSpPr>
                <a:spLocks noChangeArrowheads="1"/>
              </p:cNvSpPr>
              <p:nvPr/>
            </p:nvSpPr>
            <p:spPr bwMode="auto">
              <a:xfrm>
                <a:off x="4009" y="175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6" name="Line 411"/>
              <p:cNvSpPr>
                <a:spLocks noChangeShapeType="1"/>
              </p:cNvSpPr>
              <p:nvPr/>
            </p:nvSpPr>
            <p:spPr bwMode="auto">
              <a:xfrm>
                <a:off x="4164" y="1754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37" name="Rectangle 412"/>
              <p:cNvSpPr>
                <a:spLocks noChangeArrowheads="1"/>
              </p:cNvSpPr>
              <p:nvPr/>
            </p:nvSpPr>
            <p:spPr bwMode="auto">
              <a:xfrm>
                <a:off x="4164" y="1754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8" name="Line 413"/>
              <p:cNvSpPr>
                <a:spLocks noChangeShapeType="1"/>
              </p:cNvSpPr>
              <p:nvPr/>
            </p:nvSpPr>
            <p:spPr bwMode="auto">
              <a:xfrm>
                <a:off x="4346" y="1754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39" name="Rectangle 414"/>
              <p:cNvSpPr>
                <a:spLocks noChangeArrowheads="1"/>
              </p:cNvSpPr>
              <p:nvPr/>
            </p:nvSpPr>
            <p:spPr bwMode="auto">
              <a:xfrm>
                <a:off x="4346" y="1754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0" name="Line 415"/>
              <p:cNvSpPr>
                <a:spLocks noChangeShapeType="1"/>
              </p:cNvSpPr>
              <p:nvPr/>
            </p:nvSpPr>
            <p:spPr bwMode="auto">
              <a:xfrm>
                <a:off x="4527" y="1754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41" name="Rectangle 416"/>
              <p:cNvSpPr>
                <a:spLocks noChangeArrowheads="1"/>
              </p:cNvSpPr>
              <p:nvPr/>
            </p:nvSpPr>
            <p:spPr bwMode="auto">
              <a:xfrm>
                <a:off x="4527" y="1754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2" name="Line 417"/>
              <p:cNvSpPr>
                <a:spLocks noChangeShapeType="1"/>
              </p:cNvSpPr>
              <p:nvPr/>
            </p:nvSpPr>
            <p:spPr bwMode="auto">
              <a:xfrm>
                <a:off x="1353" y="1891"/>
                <a:ext cx="9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43" name="Rectangle 418"/>
              <p:cNvSpPr>
                <a:spLocks noChangeArrowheads="1"/>
              </p:cNvSpPr>
              <p:nvPr/>
            </p:nvSpPr>
            <p:spPr bwMode="auto">
              <a:xfrm>
                <a:off x="1353" y="1891"/>
                <a:ext cx="94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4" name="Line 419"/>
              <p:cNvSpPr>
                <a:spLocks noChangeShapeType="1"/>
              </p:cNvSpPr>
              <p:nvPr/>
            </p:nvSpPr>
            <p:spPr bwMode="auto">
              <a:xfrm>
                <a:off x="2301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45" name="Rectangle 420"/>
              <p:cNvSpPr>
                <a:spLocks noChangeArrowheads="1"/>
              </p:cNvSpPr>
              <p:nvPr/>
            </p:nvSpPr>
            <p:spPr bwMode="auto">
              <a:xfrm>
                <a:off x="2301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6" name="Line 421"/>
              <p:cNvSpPr>
                <a:spLocks noChangeShapeType="1"/>
              </p:cNvSpPr>
              <p:nvPr/>
            </p:nvSpPr>
            <p:spPr bwMode="auto">
              <a:xfrm>
                <a:off x="2457" y="189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47" name="Rectangle 422"/>
              <p:cNvSpPr>
                <a:spLocks noChangeArrowheads="1"/>
              </p:cNvSpPr>
              <p:nvPr/>
            </p:nvSpPr>
            <p:spPr bwMode="auto">
              <a:xfrm>
                <a:off x="2457" y="189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8" name="Line 423"/>
              <p:cNvSpPr>
                <a:spLocks noChangeShapeType="1"/>
              </p:cNvSpPr>
              <p:nvPr/>
            </p:nvSpPr>
            <p:spPr bwMode="auto">
              <a:xfrm>
                <a:off x="2612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49" name="Rectangle 424"/>
              <p:cNvSpPr>
                <a:spLocks noChangeArrowheads="1"/>
              </p:cNvSpPr>
              <p:nvPr/>
            </p:nvSpPr>
            <p:spPr bwMode="auto">
              <a:xfrm>
                <a:off x="2612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0" name="Line 425"/>
              <p:cNvSpPr>
                <a:spLocks noChangeShapeType="1"/>
              </p:cNvSpPr>
              <p:nvPr/>
            </p:nvSpPr>
            <p:spPr bwMode="auto">
              <a:xfrm>
                <a:off x="2767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51" name="Rectangle 426"/>
              <p:cNvSpPr>
                <a:spLocks noChangeArrowheads="1"/>
              </p:cNvSpPr>
              <p:nvPr/>
            </p:nvSpPr>
            <p:spPr bwMode="auto">
              <a:xfrm>
                <a:off x="2767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2" name="Line 427"/>
              <p:cNvSpPr>
                <a:spLocks noChangeShapeType="1"/>
              </p:cNvSpPr>
              <p:nvPr/>
            </p:nvSpPr>
            <p:spPr bwMode="auto">
              <a:xfrm>
                <a:off x="2922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53" name="Rectangle 428"/>
              <p:cNvSpPr>
                <a:spLocks noChangeArrowheads="1"/>
              </p:cNvSpPr>
              <p:nvPr/>
            </p:nvSpPr>
            <p:spPr bwMode="auto">
              <a:xfrm>
                <a:off x="2922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4" name="Line 429"/>
              <p:cNvSpPr>
                <a:spLocks noChangeShapeType="1"/>
              </p:cNvSpPr>
              <p:nvPr/>
            </p:nvSpPr>
            <p:spPr bwMode="auto">
              <a:xfrm>
                <a:off x="3078" y="189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55" name="Rectangle 430"/>
              <p:cNvSpPr>
                <a:spLocks noChangeArrowheads="1"/>
              </p:cNvSpPr>
              <p:nvPr/>
            </p:nvSpPr>
            <p:spPr bwMode="auto">
              <a:xfrm>
                <a:off x="3078" y="189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6" name="Line 431"/>
              <p:cNvSpPr>
                <a:spLocks noChangeShapeType="1"/>
              </p:cNvSpPr>
              <p:nvPr/>
            </p:nvSpPr>
            <p:spPr bwMode="auto">
              <a:xfrm>
                <a:off x="3233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57" name="Rectangle 432"/>
              <p:cNvSpPr>
                <a:spLocks noChangeArrowheads="1"/>
              </p:cNvSpPr>
              <p:nvPr/>
            </p:nvSpPr>
            <p:spPr bwMode="auto">
              <a:xfrm>
                <a:off x="3233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8" name="Line 433"/>
              <p:cNvSpPr>
                <a:spLocks noChangeShapeType="1"/>
              </p:cNvSpPr>
              <p:nvPr/>
            </p:nvSpPr>
            <p:spPr bwMode="auto">
              <a:xfrm>
                <a:off x="3388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59" name="Rectangle 434"/>
              <p:cNvSpPr>
                <a:spLocks noChangeArrowheads="1"/>
              </p:cNvSpPr>
              <p:nvPr/>
            </p:nvSpPr>
            <p:spPr bwMode="auto">
              <a:xfrm>
                <a:off x="3388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0" name="Line 435"/>
              <p:cNvSpPr>
                <a:spLocks noChangeShapeType="1"/>
              </p:cNvSpPr>
              <p:nvPr/>
            </p:nvSpPr>
            <p:spPr bwMode="auto">
              <a:xfrm>
                <a:off x="3543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61" name="Rectangle 436"/>
              <p:cNvSpPr>
                <a:spLocks noChangeArrowheads="1"/>
              </p:cNvSpPr>
              <p:nvPr/>
            </p:nvSpPr>
            <p:spPr bwMode="auto">
              <a:xfrm>
                <a:off x="3543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2" name="Line 437"/>
              <p:cNvSpPr>
                <a:spLocks noChangeShapeType="1"/>
              </p:cNvSpPr>
              <p:nvPr/>
            </p:nvSpPr>
            <p:spPr bwMode="auto">
              <a:xfrm>
                <a:off x="3699" y="189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63" name="Rectangle 438"/>
              <p:cNvSpPr>
                <a:spLocks noChangeArrowheads="1"/>
              </p:cNvSpPr>
              <p:nvPr/>
            </p:nvSpPr>
            <p:spPr bwMode="auto">
              <a:xfrm>
                <a:off x="3699" y="189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4" name="Line 439"/>
              <p:cNvSpPr>
                <a:spLocks noChangeShapeType="1"/>
              </p:cNvSpPr>
              <p:nvPr/>
            </p:nvSpPr>
            <p:spPr bwMode="auto">
              <a:xfrm>
                <a:off x="3854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65" name="Rectangle 440"/>
              <p:cNvSpPr>
                <a:spLocks noChangeArrowheads="1"/>
              </p:cNvSpPr>
              <p:nvPr/>
            </p:nvSpPr>
            <p:spPr bwMode="auto">
              <a:xfrm>
                <a:off x="3854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6" name="Line 441"/>
              <p:cNvSpPr>
                <a:spLocks noChangeShapeType="1"/>
              </p:cNvSpPr>
              <p:nvPr/>
            </p:nvSpPr>
            <p:spPr bwMode="auto">
              <a:xfrm>
                <a:off x="4009" y="189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67" name="Rectangle 442"/>
              <p:cNvSpPr>
                <a:spLocks noChangeArrowheads="1"/>
              </p:cNvSpPr>
              <p:nvPr/>
            </p:nvSpPr>
            <p:spPr bwMode="auto">
              <a:xfrm>
                <a:off x="4009" y="189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8" name="Line 443"/>
              <p:cNvSpPr>
                <a:spLocks noChangeShapeType="1"/>
              </p:cNvSpPr>
              <p:nvPr/>
            </p:nvSpPr>
            <p:spPr bwMode="auto">
              <a:xfrm>
                <a:off x="4164" y="1891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69" name="Rectangle 444"/>
              <p:cNvSpPr>
                <a:spLocks noChangeArrowheads="1"/>
              </p:cNvSpPr>
              <p:nvPr/>
            </p:nvSpPr>
            <p:spPr bwMode="auto">
              <a:xfrm>
                <a:off x="4164" y="1891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0" name="Line 445"/>
              <p:cNvSpPr>
                <a:spLocks noChangeShapeType="1"/>
              </p:cNvSpPr>
              <p:nvPr/>
            </p:nvSpPr>
            <p:spPr bwMode="auto">
              <a:xfrm>
                <a:off x="4346" y="1891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71" name="Rectangle 446"/>
              <p:cNvSpPr>
                <a:spLocks noChangeArrowheads="1"/>
              </p:cNvSpPr>
              <p:nvPr/>
            </p:nvSpPr>
            <p:spPr bwMode="auto">
              <a:xfrm>
                <a:off x="4346" y="1891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2" name="Line 447"/>
              <p:cNvSpPr>
                <a:spLocks noChangeShapeType="1"/>
              </p:cNvSpPr>
              <p:nvPr/>
            </p:nvSpPr>
            <p:spPr bwMode="auto">
              <a:xfrm>
                <a:off x="4527" y="189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73" name="Rectangle 448"/>
              <p:cNvSpPr>
                <a:spLocks noChangeArrowheads="1"/>
              </p:cNvSpPr>
              <p:nvPr/>
            </p:nvSpPr>
            <p:spPr bwMode="auto">
              <a:xfrm>
                <a:off x="4527" y="1891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4" name="Line 449"/>
              <p:cNvSpPr>
                <a:spLocks noChangeShapeType="1"/>
              </p:cNvSpPr>
              <p:nvPr/>
            </p:nvSpPr>
            <p:spPr bwMode="auto">
              <a:xfrm>
                <a:off x="1353" y="2028"/>
                <a:ext cx="110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75" name="Rectangle 450"/>
              <p:cNvSpPr>
                <a:spLocks noChangeArrowheads="1"/>
              </p:cNvSpPr>
              <p:nvPr/>
            </p:nvSpPr>
            <p:spPr bwMode="auto">
              <a:xfrm>
                <a:off x="1353" y="2028"/>
                <a:ext cx="110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6" name="Line 451"/>
              <p:cNvSpPr>
                <a:spLocks noChangeShapeType="1"/>
              </p:cNvSpPr>
              <p:nvPr/>
            </p:nvSpPr>
            <p:spPr bwMode="auto">
              <a:xfrm>
                <a:off x="2457" y="202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77" name="Rectangle 452"/>
              <p:cNvSpPr>
                <a:spLocks noChangeArrowheads="1"/>
              </p:cNvSpPr>
              <p:nvPr/>
            </p:nvSpPr>
            <p:spPr bwMode="auto">
              <a:xfrm>
                <a:off x="2457" y="202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8" name="Line 453"/>
              <p:cNvSpPr>
                <a:spLocks noChangeShapeType="1"/>
              </p:cNvSpPr>
              <p:nvPr/>
            </p:nvSpPr>
            <p:spPr bwMode="auto">
              <a:xfrm>
                <a:off x="2612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79" name="Rectangle 454"/>
              <p:cNvSpPr>
                <a:spLocks noChangeArrowheads="1"/>
              </p:cNvSpPr>
              <p:nvPr/>
            </p:nvSpPr>
            <p:spPr bwMode="auto">
              <a:xfrm>
                <a:off x="2612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0" name="Line 455"/>
              <p:cNvSpPr>
                <a:spLocks noChangeShapeType="1"/>
              </p:cNvSpPr>
              <p:nvPr/>
            </p:nvSpPr>
            <p:spPr bwMode="auto">
              <a:xfrm>
                <a:off x="2767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81" name="Rectangle 456"/>
              <p:cNvSpPr>
                <a:spLocks noChangeArrowheads="1"/>
              </p:cNvSpPr>
              <p:nvPr/>
            </p:nvSpPr>
            <p:spPr bwMode="auto">
              <a:xfrm>
                <a:off x="2767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2" name="Line 457"/>
              <p:cNvSpPr>
                <a:spLocks noChangeShapeType="1"/>
              </p:cNvSpPr>
              <p:nvPr/>
            </p:nvSpPr>
            <p:spPr bwMode="auto">
              <a:xfrm>
                <a:off x="2922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83" name="Rectangle 458"/>
              <p:cNvSpPr>
                <a:spLocks noChangeArrowheads="1"/>
              </p:cNvSpPr>
              <p:nvPr/>
            </p:nvSpPr>
            <p:spPr bwMode="auto">
              <a:xfrm>
                <a:off x="2922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4" name="Line 459"/>
              <p:cNvSpPr>
                <a:spLocks noChangeShapeType="1"/>
              </p:cNvSpPr>
              <p:nvPr/>
            </p:nvSpPr>
            <p:spPr bwMode="auto">
              <a:xfrm>
                <a:off x="3078" y="202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85" name="Rectangle 460"/>
              <p:cNvSpPr>
                <a:spLocks noChangeArrowheads="1"/>
              </p:cNvSpPr>
              <p:nvPr/>
            </p:nvSpPr>
            <p:spPr bwMode="auto">
              <a:xfrm>
                <a:off x="3078" y="202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6" name="Line 461"/>
              <p:cNvSpPr>
                <a:spLocks noChangeShapeType="1"/>
              </p:cNvSpPr>
              <p:nvPr/>
            </p:nvSpPr>
            <p:spPr bwMode="auto">
              <a:xfrm>
                <a:off x="3233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87" name="Rectangle 462"/>
              <p:cNvSpPr>
                <a:spLocks noChangeArrowheads="1"/>
              </p:cNvSpPr>
              <p:nvPr/>
            </p:nvSpPr>
            <p:spPr bwMode="auto">
              <a:xfrm>
                <a:off x="3233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8" name="Line 463"/>
              <p:cNvSpPr>
                <a:spLocks noChangeShapeType="1"/>
              </p:cNvSpPr>
              <p:nvPr/>
            </p:nvSpPr>
            <p:spPr bwMode="auto">
              <a:xfrm>
                <a:off x="3388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89" name="Rectangle 464"/>
              <p:cNvSpPr>
                <a:spLocks noChangeArrowheads="1"/>
              </p:cNvSpPr>
              <p:nvPr/>
            </p:nvSpPr>
            <p:spPr bwMode="auto">
              <a:xfrm>
                <a:off x="3388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0" name="Line 465"/>
              <p:cNvSpPr>
                <a:spLocks noChangeShapeType="1"/>
              </p:cNvSpPr>
              <p:nvPr/>
            </p:nvSpPr>
            <p:spPr bwMode="auto">
              <a:xfrm>
                <a:off x="3543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91" name="Rectangle 466"/>
              <p:cNvSpPr>
                <a:spLocks noChangeArrowheads="1"/>
              </p:cNvSpPr>
              <p:nvPr/>
            </p:nvSpPr>
            <p:spPr bwMode="auto">
              <a:xfrm>
                <a:off x="3543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2" name="Line 467"/>
              <p:cNvSpPr>
                <a:spLocks noChangeShapeType="1"/>
              </p:cNvSpPr>
              <p:nvPr/>
            </p:nvSpPr>
            <p:spPr bwMode="auto">
              <a:xfrm>
                <a:off x="3699" y="202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93" name="Rectangle 468"/>
              <p:cNvSpPr>
                <a:spLocks noChangeArrowheads="1"/>
              </p:cNvSpPr>
              <p:nvPr/>
            </p:nvSpPr>
            <p:spPr bwMode="auto">
              <a:xfrm>
                <a:off x="3699" y="202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4" name="Line 469"/>
              <p:cNvSpPr>
                <a:spLocks noChangeShapeType="1"/>
              </p:cNvSpPr>
              <p:nvPr/>
            </p:nvSpPr>
            <p:spPr bwMode="auto">
              <a:xfrm>
                <a:off x="3854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95" name="Rectangle 470"/>
              <p:cNvSpPr>
                <a:spLocks noChangeArrowheads="1"/>
              </p:cNvSpPr>
              <p:nvPr/>
            </p:nvSpPr>
            <p:spPr bwMode="auto">
              <a:xfrm>
                <a:off x="3854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6" name="Line 471"/>
              <p:cNvSpPr>
                <a:spLocks noChangeShapeType="1"/>
              </p:cNvSpPr>
              <p:nvPr/>
            </p:nvSpPr>
            <p:spPr bwMode="auto">
              <a:xfrm>
                <a:off x="4009" y="202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97" name="Rectangle 472"/>
              <p:cNvSpPr>
                <a:spLocks noChangeArrowheads="1"/>
              </p:cNvSpPr>
              <p:nvPr/>
            </p:nvSpPr>
            <p:spPr bwMode="auto">
              <a:xfrm>
                <a:off x="4009" y="202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8" name="Line 473"/>
              <p:cNvSpPr>
                <a:spLocks noChangeShapeType="1"/>
              </p:cNvSpPr>
              <p:nvPr/>
            </p:nvSpPr>
            <p:spPr bwMode="auto">
              <a:xfrm>
                <a:off x="4164" y="2028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99" name="Rectangle 474"/>
              <p:cNvSpPr>
                <a:spLocks noChangeArrowheads="1"/>
              </p:cNvSpPr>
              <p:nvPr/>
            </p:nvSpPr>
            <p:spPr bwMode="auto">
              <a:xfrm>
                <a:off x="4164" y="2028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0" name="Line 475"/>
              <p:cNvSpPr>
                <a:spLocks noChangeShapeType="1"/>
              </p:cNvSpPr>
              <p:nvPr/>
            </p:nvSpPr>
            <p:spPr bwMode="auto">
              <a:xfrm>
                <a:off x="4346" y="2028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01" name="Rectangle 476"/>
              <p:cNvSpPr>
                <a:spLocks noChangeArrowheads="1"/>
              </p:cNvSpPr>
              <p:nvPr/>
            </p:nvSpPr>
            <p:spPr bwMode="auto">
              <a:xfrm>
                <a:off x="4346" y="2028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2" name="Line 477"/>
              <p:cNvSpPr>
                <a:spLocks noChangeShapeType="1"/>
              </p:cNvSpPr>
              <p:nvPr/>
            </p:nvSpPr>
            <p:spPr bwMode="auto">
              <a:xfrm>
                <a:off x="4527" y="2028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03" name="Rectangle 478"/>
              <p:cNvSpPr>
                <a:spLocks noChangeArrowheads="1"/>
              </p:cNvSpPr>
              <p:nvPr/>
            </p:nvSpPr>
            <p:spPr bwMode="auto">
              <a:xfrm>
                <a:off x="4527" y="2028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4" name="Line 479"/>
              <p:cNvSpPr>
                <a:spLocks noChangeShapeType="1"/>
              </p:cNvSpPr>
              <p:nvPr/>
            </p:nvSpPr>
            <p:spPr bwMode="auto">
              <a:xfrm>
                <a:off x="1353" y="2164"/>
                <a:ext cx="12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05" name="Rectangle 480"/>
              <p:cNvSpPr>
                <a:spLocks noChangeArrowheads="1"/>
              </p:cNvSpPr>
              <p:nvPr/>
            </p:nvSpPr>
            <p:spPr bwMode="auto">
              <a:xfrm>
                <a:off x="1353" y="2164"/>
                <a:ext cx="125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6" name="Line 481"/>
              <p:cNvSpPr>
                <a:spLocks noChangeShapeType="1"/>
              </p:cNvSpPr>
              <p:nvPr/>
            </p:nvSpPr>
            <p:spPr bwMode="auto">
              <a:xfrm>
                <a:off x="2612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07" name="Rectangle 482"/>
              <p:cNvSpPr>
                <a:spLocks noChangeArrowheads="1"/>
              </p:cNvSpPr>
              <p:nvPr/>
            </p:nvSpPr>
            <p:spPr bwMode="auto">
              <a:xfrm>
                <a:off x="2612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8" name="Line 483"/>
              <p:cNvSpPr>
                <a:spLocks noChangeShapeType="1"/>
              </p:cNvSpPr>
              <p:nvPr/>
            </p:nvSpPr>
            <p:spPr bwMode="auto">
              <a:xfrm>
                <a:off x="2767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09" name="Rectangle 484"/>
              <p:cNvSpPr>
                <a:spLocks noChangeArrowheads="1"/>
              </p:cNvSpPr>
              <p:nvPr/>
            </p:nvSpPr>
            <p:spPr bwMode="auto">
              <a:xfrm>
                <a:off x="2767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0" name="Line 485"/>
              <p:cNvSpPr>
                <a:spLocks noChangeShapeType="1"/>
              </p:cNvSpPr>
              <p:nvPr/>
            </p:nvSpPr>
            <p:spPr bwMode="auto">
              <a:xfrm>
                <a:off x="2922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11" name="Rectangle 486"/>
              <p:cNvSpPr>
                <a:spLocks noChangeArrowheads="1"/>
              </p:cNvSpPr>
              <p:nvPr/>
            </p:nvSpPr>
            <p:spPr bwMode="auto">
              <a:xfrm>
                <a:off x="2922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2" name="Line 487"/>
              <p:cNvSpPr>
                <a:spLocks noChangeShapeType="1"/>
              </p:cNvSpPr>
              <p:nvPr/>
            </p:nvSpPr>
            <p:spPr bwMode="auto">
              <a:xfrm>
                <a:off x="3078" y="2164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13" name="Rectangle 488"/>
              <p:cNvSpPr>
                <a:spLocks noChangeArrowheads="1"/>
              </p:cNvSpPr>
              <p:nvPr/>
            </p:nvSpPr>
            <p:spPr bwMode="auto">
              <a:xfrm>
                <a:off x="3078" y="2164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4" name="Line 489"/>
              <p:cNvSpPr>
                <a:spLocks noChangeShapeType="1"/>
              </p:cNvSpPr>
              <p:nvPr/>
            </p:nvSpPr>
            <p:spPr bwMode="auto">
              <a:xfrm>
                <a:off x="3233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15" name="Rectangle 490"/>
              <p:cNvSpPr>
                <a:spLocks noChangeArrowheads="1"/>
              </p:cNvSpPr>
              <p:nvPr/>
            </p:nvSpPr>
            <p:spPr bwMode="auto">
              <a:xfrm>
                <a:off x="3233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6" name="Line 491"/>
              <p:cNvSpPr>
                <a:spLocks noChangeShapeType="1"/>
              </p:cNvSpPr>
              <p:nvPr/>
            </p:nvSpPr>
            <p:spPr bwMode="auto">
              <a:xfrm>
                <a:off x="3388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17" name="Rectangle 492"/>
              <p:cNvSpPr>
                <a:spLocks noChangeArrowheads="1"/>
              </p:cNvSpPr>
              <p:nvPr/>
            </p:nvSpPr>
            <p:spPr bwMode="auto">
              <a:xfrm>
                <a:off x="3388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8" name="Line 493"/>
              <p:cNvSpPr>
                <a:spLocks noChangeShapeType="1"/>
              </p:cNvSpPr>
              <p:nvPr/>
            </p:nvSpPr>
            <p:spPr bwMode="auto">
              <a:xfrm>
                <a:off x="3543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19" name="Rectangle 494"/>
              <p:cNvSpPr>
                <a:spLocks noChangeArrowheads="1"/>
              </p:cNvSpPr>
              <p:nvPr/>
            </p:nvSpPr>
            <p:spPr bwMode="auto">
              <a:xfrm>
                <a:off x="3543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0" name="Line 495"/>
              <p:cNvSpPr>
                <a:spLocks noChangeShapeType="1"/>
              </p:cNvSpPr>
              <p:nvPr/>
            </p:nvSpPr>
            <p:spPr bwMode="auto">
              <a:xfrm>
                <a:off x="3699" y="2164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21" name="Rectangle 496"/>
              <p:cNvSpPr>
                <a:spLocks noChangeArrowheads="1"/>
              </p:cNvSpPr>
              <p:nvPr/>
            </p:nvSpPr>
            <p:spPr bwMode="auto">
              <a:xfrm>
                <a:off x="3699" y="2164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2" name="Line 497"/>
              <p:cNvSpPr>
                <a:spLocks noChangeShapeType="1"/>
              </p:cNvSpPr>
              <p:nvPr/>
            </p:nvSpPr>
            <p:spPr bwMode="auto">
              <a:xfrm>
                <a:off x="3854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23" name="Rectangle 498"/>
              <p:cNvSpPr>
                <a:spLocks noChangeArrowheads="1"/>
              </p:cNvSpPr>
              <p:nvPr/>
            </p:nvSpPr>
            <p:spPr bwMode="auto">
              <a:xfrm>
                <a:off x="3854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4" name="Line 499"/>
              <p:cNvSpPr>
                <a:spLocks noChangeShapeType="1"/>
              </p:cNvSpPr>
              <p:nvPr/>
            </p:nvSpPr>
            <p:spPr bwMode="auto">
              <a:xfrm>
                <a:off x="4009" y="2164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25" name="Rectangle 500"/>
              <p:cNvSpPr>
                <a:spLocks noChangeArrowheads="1"/>
              </p:cNvSpPr>
              <p:nvPr/>
            </p:nvSpPr>
            <p:spPr bwMode="auto">
              <a:xfrm>
                <a:off x="4009" y="2164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6" name="Line 501"/>
              <p:cNvSpPr>
                <a:spLocks noChangeShapeType="1"/>
              </p:cNvSpPr>
              <p:nvPr/>
            </p:nvSpPr>
            <p:spPr bwMode="auto">
              <a:xfrm>
                <a:off x="4164" y="2164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27" name="Rectangle 502"/>
              <p:cNvSpPr>
                <a:spLocks noChangeArrowheads="1"/>
              </p:cNvSpPr>
              <p:nvPr/>
            </p:nvSpPr>
            <p:spPr bwMode="auto">
              <a:xfrm>
                <a:off x="4164" y="2164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8" name="Line 503"/>
              <p:cNvSpPr>
                <a:spLocks noChangeShapeType="1"/>
              </p:cNvSpPr>
              <p:nvPr/>
            </p:nvSpPr>
            <p:spPr bwMode="auto">
              <a:xfrm>
                <a:off x="4346" y="2164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29" name="Rectangle 504"/>
              <p:cNvSpPr>
                <a:spLocks noChangeArrowheads="1"/>
              </p:cNvSpPr>
              <p:nvPr/>
            </p:nvSpPr>
            <p:spPr bwMode="auto">
              <a:xfrm>
                <a:off x="4346" y="2164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0" name="Line 505"/>
              <p:cNvSpPr>
                <a:spLocks noChangeShapeType="1"/>
              </p:cNvSpPr>
              <p:nvPr/>
            </p:nvSpPr>
            <p:spPr bwMode="auto">
              <a:xfrm>
                <a:off x="4527" y="2164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31" name="Rectangle 506"/>
              <p:cNvSpPr>
                <a:spLocks noChangeArrowheads="1"/>
              </p:cNvSpPr>
              <p:nvPr/>
            </p:nvSpPr>
            <p:spPr bwMode="auto">
              <a:xfrm>
                <a:off x="4527" y="2164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2" name="Line 507"/>
              <p:cNvSpPr>
                <a:spLocks noChangeShapeType="1"/>
              </p:cNvSpPr>
              <p:nvPr/>
            </p:nvSpPr>
            <p:spPr bwMode="auto">
              <a:xfrm>
                <a:off x="1353" y="2301"/>
                <a:ext cx="14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33" name="Rectangle 508"/>
              <p:cNvSpPr>
                <a:spLocks noChangeArrowheads="1"/>
              </p:cNvSpPr>
              <p:nvPr/>
            </p:nvSpPr>
            <p:spPr bwMode="auto">
              <a:xfrm>
                <a:off x="1353" y="2301"/>
                <a:ext cx="141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4" name="Line 509"/>
              <p:cNvSpPr>
                <a:spLocks noChangeShapeType="1"/>
              </p:cNvSpPr>
              <p:nvPr/>
            </p:nvSpPr>
            <p:spPr bwMode="auto">
              <a:xfrm>
                <a:off x="2767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35" name="Rectangle 510"/>
              <p:cNvSpPr>
                <a:spLocks noChangeArrowheads="1"/>
              </p:cNvSpPr>
              <p:nvPr/>
            </p:nvSpPr>
            <p:spPr bwMode="auto">
              <a:xfrm>
                <a:off x="2767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6" name="Line 511"/>
              <p:cNvSpPr>
                <a:spLocks noChangeShapeType="1"/>
              </p:cNvSpPr>
              <p:nvPr/>
            </p:nvSpPr>
            <p:spPr bwMode="auto">
              <a:xfrm>
                <a:off x="2922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37" name="Rectangle 512"/>
              <p:cNvSpPr>
                <a:spLocks noChangeArrowheads="1"/>
              </p:cNvSpPr>
              <p:nvPr/>
            </p:nvSpPr>
            <p:spPr bwMode="auto">
              <a:xfrm>
                <a:off x="2922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8" name="Line 513"/>
              <p:cNvSpPr>
                <a:spLocks noChangeShapeType="1"/>
              </p:cNvSpPr>
              <p:nvPr/>
            </p:nvSpPr>
            <p:spPr bwMode="auto">
              <a:xfrm>
                <a:off x="3078" y="230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39" name="Rectangle 514"/>
              <p:cNvSpPr>
                <a:spLocks noChangeArrowheads="1"/>
              </p:cNvSpPr>
              <p:nvPr/>
            </p:nvSpPr>
            <p:spPr bwMode="auto">
              <a:xfrm>
                <a:off x="3078" y="230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0" name="Line 515"/>
              <p:cNvSpPr>
                <a:spLocks noChangeShapeType="1"/>
              </p:cNvSpPr>
              <p:nvPr/>
            </p:nvSpPr>
            <p:spPr bwMode="auto">
              <a:xfrm>
                <a:off x="3233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41" name="Rectangle 516"/>
              <p:cNvSpPr>
                <a:spLocks noChangeArrowheads="1"/>
              </p:cNvSpPr>
              <p:nvPr/>
            </p:nvSpPr>
            <p:spPr bwMode="auto">
              <a:xfrm>
                <a:off x="3233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2" name="Line 517"/>
              <p:cNvSpPr>
                <a:spLocks noChangeShapeType="1"/>
              </p:cNvSpPr>
              <p:nvPr/>
            </p:nvSpPr>
            <p:spPr bwMode="auto">
              <a:xfrm>
                <a:off x="3388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43" name="Rectangle 518"/>
              <p:cNvSpPr>
                <a:spLocks noChangeArrowheads="1"/>
              </p:cNvSpPr>
              <p:nvPr/>
            </p:nvSpPr>
            <p:spPr bwMode="auto">
              <a:xfrm>
                <a:off x="3388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4" name="Line 519"/>
              <p:cNvSpPr>
                <a:spLocks noChangeShapeType="1"/>
              </p:cNvSpPr>
              <p:nvPr/>
            </p:nvSpPr>
            <p:spPr bwMode="auto">
              <a:xfrm>
                <a:off x="3543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45" name="Rectangle 520"/>
              <p:cNvSpPr>
                <a:spLocks noChangeArrowheads="1"/>
              </p:cNvSpPr>
              <p:nvPr/>
            </p:nvSpPr>
            <p:spPr bwMode="auto">
              <a:xfrm>
                <a:off x="3543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6" name="Line 521"/>
              <p:cNvSpPr>
                <a:spLocks noChangeShapeType="1"/>
              </p:cNvSpPr>
              <p:nvPr/>
            </p:nvSpPr>
            <p:spPr bwMode="auto">
              <a:xfrm>
                <a:off x="3699" y="230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47" name="Rectangle 522"/>
              <p:cNvSpPr>
                <a:spLocks noChangeArrowheads="1"/>
              </p:cNvSpPr>
              <p:nvPr/>
            </p:nvSpPr>
            <p:spPr bwMode="auto">
              <a:xfrm>
                <a:off x="3699" y="230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8" name="Line 523"/>
              <p:cNvSpPr>
                <a:spLocks noChangeShapeType="1"/>
              </p:cNvSpPr>
              <p:nvPr/>
            </p:nvSpPr>
            <p:spPr bwMode="auto">
              <a:xfrm>
                <a:off x="3854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49" name="Rectangle 524"/>
              <p:cNvSpPr>
                <a:spLocks noChangeArrowheads="1"/>
              </p:cNvSpPr>
              <p:nvPr/>
            </p:nvSpPr>
            <p:spPr bwMode="auto">
              <a:xfrm>
                <a:off x="3854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0" name="Line 525"/>
              <p:cNvSpPr>
                <a:spLocks noChangeShapeType="1"/>
              </p:cNvSpPr>
              <p:nvPr/>
            </p:nvSpPr>
            <p:spPr bwMode="auto">
              <a:xfrm>
                <a:off x="4009" y="230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51" name="Rectangle 526"/>
              <p:cNvSpPr>
                <a:spLocks noChangeArrowheads="1"/>
              </p:cNvSpPr>
              <p:nvPr/>
            </p:nvSpPr>
            <p:spPr bwMode="auto">
              <a:xfrm>
                <a:off x="4009" y="230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2" name="Line 527"/>
              <p:cNvSpPr>
                <a:spLocks noChangeShapeType="1"/>
              </p:cNvSpPr>
              <p:nvPr/>
            </p:nvSpPr>
            <p:spPr bwMode="auto">
              <a:xfrm>
                <a:off x="4164" y="2301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53" name="Rectangle 528"/>
              <p:cNvSpPr>
                <a:spLocks noChangeArrowheads="1"/>
              </p:cNvSpPr>
              <p:nvPr/>
            </p:nvSpPr>
            <p:spPr bwMode="auto">
              <a:xfrm>
                <a:off x="4164" y="2301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4" name="Line 529"/>
              <p:cNvSpPr>
                <a:spLocks noChangeShapeType="1"/>
              </p:cNvSpPr>
              <p:nvPr/>
            </p:nvSpPr>
            <p:spPr bwMode="auto">
              <a:xfrm>
                <a:off x="4346" y="2301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55" name="Rectangle 530"/>
              <p:cNvSpPr>
                <a:spLocks noChangeArrowheads="1"/>
              </p:cNvSpPr>
              <p:nvPr/>
            </p:nvSpPr>
            <p:spPr bwMode="auto">
              <a:xfrm>
                <a:off x="4346" y="2301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6" name="Line 531"/>
              <p:cNvSpPr>
                <a:spLocks noChangeShapeType="1"/>
              </p:cNvSpPr>
              <p:nvPr/>
            </p:nvSpPr>
            <p:spPr bwMode="auto">
              <a:xfrm>
                <a:off x="4527" y="230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57" name="Rectangle 532"/>
              <p:cNvSpPr>
                <a:spLocks noChangeArrowheads="1"/>
              </p:cNvSpPr>
              <p:nvPr/>
            </p:nvSpPr>
            <p:spPr bwMode="auto">
              <a:xfrm>
                <a:off x="4527" y="2301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8" name="Line 533"/>
              <p:cNvSpPr>
                <a:spLocks noChangeShapeType="1"/>
              </p:cNvSpPr>
              <p:nvPr/>
            </p:nvSpPr>
            <p:spPr bwMode="auto">
              <a:xfrm>
                <a:off x="1353" y="2438"/>
                <a:ext cx="15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59" name="Rectangle 534"/>
              <p:cNvSpPr>
                <a:spLocks noChangeArrowheads="1"/>
              </p:cNvSpPr>
              <p:nvPr/>
            </p:nvSpPr>
            <p:spPr bwMode="auto">
              <a:xfrm>
                <a:off x="1353" y="2438"/>
                <a:ext cx="156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0" name="Line 535"/>
              <p:cNvSpPr>
                <a:spLocks noChangeShapeType="1"/>
              </p:cNvSpPr>
              <p:nvPr/>
            </p:nvSpPr>
            <p:spPr bwMode="auto">
              <a:xfrm>
                <a:off x="2922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61" name="Rectangle 536"/>
              <p:cNvSpPr>
                <a:spLocks noChangeArrowheads="1"/>
              </p:cNvSpPr>
              <p:nvPr/>
            </p:nvSpPr>
            <p:spPr bwMode="auto">
              <a:xfrm>
                <a:off x="2922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2" name="Line 537"/>
              <p:cNvSpPr>
                <a:spLocks noChangeShapeType="1"/>
              </p:cNvSpPr>
              <p:nvPr/>
            </p:nvSpPr>
            <p:spPr bwMode="auto">
              <a:xfrm>
                <a:off x="3078" y="243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63" name="Rectangle 538"/>
              <p:cNvSpPr>
                <a:spLocks noChangeArrowheads="1"/>
              </p:cNvSpPr>
              <p:nvPr/>
            </p:nvSpPr>
            <p:spPr bwMode="auto">
              <a:xfrm>
                <a:off x="3078" y="243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4" name="Line 539"/>
              <p:cNvSpPr>
                <a:spLocks noChangeShapeType="1"/>
              </p:cNvSpPr>
              <p:nvPr/>
            </p:nvSpPr>
            <p:spPr bwMode="auto">
              <a:xfrm>
                <a:off x="3233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65" name="Rectangle 540"/>
              <p:cNvSpPr>
                <a:spLocks noChangeArrowheads="1"/>
              </p:cNvSpPr>
              <p:nvPr/>
            </p:nvSpPr>
            <p:spPr bwMode="auto">
              <a:xfrm>
                <a:off x="3233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6" name="Line 541"/>
              <p:cNvSpPr>
                <a:spLocks noChangeShapeType="1"/>
              </p:cNvSpPr>
              <p:nvPr/>
            </p:nvSpPr>
            <p:spPr bwMode="auto">
              <a:xfrm>
                <a:off x="3388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67" name="Rectangle 542"/>
              <p:cNvSpPr>
                <a:spLocks noChangeArrowheads="1"/>
              </p:cNvSpPr>
              <p:nvPr/>
            </p:nvSpPr>
            <p:spPr bwMode="auto">
              <a:xfrm>
                <a:off x="3388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8" name="Line 543"/>
              <p:cNvSpPr>
                <a:spLocks noChangeShapeType="1"/>
              </p:cNvSpPr>
              <p:nvPr/>
            </p:nvSpPr>
            <p:spPr bwMode="auto">
              <a:xfrm>
                <a:off x="3543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69" name="Rectangle 544"/>
              <p:cNvSpPr>
                <a:spLocks noChangeArrowheads="1"/>
              </p:cNvSpPr>
              <p:nvPr/>
            </p:nvSpPr>
            <p:spPr bwMode="auto">
              <a:xfrm>
                <a:off x="3543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0" name="Line 545"/>
              <p:cNvSpPr>
                <a:spLocks noChangeShapeType="1"/>
              </p:cNvSpPr>
              <p:nvPr/>
            </p:nvSpPr>
            <p:spPr bwMode="auto">
              <a:xfrm>
                <a:off x="3699" y="243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71" name="Rectangle 546"/>
              <p:cNvSpPr>
                <a:spLocks noChangeArrowheads="1"/>
              </p:cNvSpPr>
              <p:nvPr/>
            </p:nvSpPr>
            <p:spPr bwMode="auto">
              <a:xfrm>
                <a:off x="3699" y="243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2" name="Line 547"/>
              <p:cNvSpPr>
                <a:spLocks noChangeShapeType="1"/>
              </p:cNvSpPr>
              <p:nvPr/>
            </p:nvSpPr>
            <p:spPr bwMode="auto">
              <a:xfrm>
                <a:off x="3854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73" name="Rectangle 548"/>
              <p:cNvSpPr>
                <a:spLocks noChangeArrowheads="1"/>
              </p:cNvSpPr>
              <p:nvPr/>
            </p:nvSpPr>
            <p:spPr bwMode="auto">
              <a:xfrm>
                <a:off x="3854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4" name="Line 549"/>
              <p:cNvSpPr>
                <a:spLocks noChangeShapeType="1"/>
              </p:cNvSpPr>
              <p:nvPr/>
            </p:nvSpPr>
            <p:spPr bwMode="auto">
              <a:xfrm>
                <a:off x="4009" y="243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75" name="Rectangle 550"/>
              <p:cNvSpPr>
                <a:spLocks noChangeArrowheads="1"/>
              </p:cNvSpPr>
              <p:nvPr/>
            </p:nvSpPr>
            <p:spPr bwMode="auto">
              <a:xfrm>
                <a:off x="4009" y="243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6" name="Line 551"/>
              <p:cNvSpPr>
                <a:spLocks noChangeShapeType="1"/>
              </p:cNvSpPr>
              <p:nvPr/>
            </p:nvSpPr>
            <p:spPr bwMode="auto">
              <a:xfrm>
                <a:off x="4164" y="2438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77" name="Rectangle 552"/>
              <p:cNvSpPr>
                <a:spLocks noChangeArrowheads="1"/>
              </p:cNvSpPr>
              <p:nvPr/>
            </p:nvSpPr>
            <p:spPr bwMode="auto">
              <a:xfrm>
                <a:off x="4164" y="2438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8" name="Line 553"/>
              <p:cNvSpPr>
                <a:spLocks noChangeShapeType="1"/>
              </p:cNvSpPr>
              <p:nvPr/>
            </p:nvSpPr>
            <p:spPr bwMode="auto">
              <a:xfrm>
                <a:off x="4346" y="2438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79" name="Rectangle 554"/>
              <p:cNvSpPr>
                <a:spLocks noChangeArrowheads="1"/>
              </p:cNvSpPr>
              <p:nvPr/>
            </p:nvSpPr>
            <p:spPr bwMode="auto">
              <a:xfrm>
                <a:off x="4346" y="2438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0" name="Line 555"/>
              <p:cNvSpPr>
                <a:spLocks noChangeShapeType="1"/>
              </p:cNvSpPr>
              <p:nvPr/>
            </p:nvSpPr>
            <p:spPr bwMode="auto">
              <a:xfrm>
                <a:off x="4527" y="2438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81" name="Rectangle 556"/>
              <p:cNvSpPr>
                <a:spLocks noChangeArrowheads="1"/>
              </p:cNvSpPr>
              <p:nvPr/>
            </p:nvSpPr>
            <p:spPr bwMode="auto">
              <a:xfrm>
                <a:off x="4527" y="2438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2" name="Line 557"/>
              <p:cNvSpPr>
                <a:spLocks noChangeShapeType="1"/>
              </p:cNvSpPr>
              <p:nvPr/>
            </p:nvSpPr>
            <p:spPr bwMode="auto">
              <a:xfrm>
                <a:off x="1353" y="2575"/>
                <a:ext cx="17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83" name="Rectangle 558"/>
              <p:cNvSpPr>
                <a:spLocks noChangeArrowheads="1"/>
              </p:cNvSpPr>
              <p:nvPr/>
            </p:nvSpPr>
            <p:spPr bwMode="auto">
              <a:xfrm>
                <a:off x="1353" y="2575"/>
                <a:ext cx="17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4" name="Line 559"/>
              <p:cNvSpPr>
                <a:spLocks noChangeShapeType="1"/>
              </p:cNvSpPr>
              <p:nvPr/>
            </p:nvSpPr>
            <p:spPr bwMode="auto">
              <a:xfrm>
                <a:off x="3078" y="2575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85" name="Rectangle 560"/>
              <p:cNvSpPr>
                <a:spLocks noChangeArrowheads="1"/>
              </p:cNvSpPr>
              <p:nvPr/>
            </p:nvSpPr>
            <p:spPr bwMode="auto">
              <a:xfrm>
                <a:off x="3078" y="2575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6" name="Line 561"/>
              <p:cNvSpPr>
                <a:spLocks noChangeShapeType="1"/>
              </p:cNvSpPr>
              <p:nvPr/>
            </p:nvSpPr>
            <p:spPr bwMode="auto">
              <a:xfrm>
                <a:off x="3233" y="257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87" name="Rectangle 562"/>
              <p:cNvSpPr>
                <a:spLocks noChangeArrowheads="1"/>
              </p:cNvSpPr>
              <p:nvPr/>
            </p:nvSpPr>
            <p:spPr bwMode="auto">
              <a:xfrm>
                <a:off x="3233" y="257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8" name="Line 563"/>
              <p:cNvSpPr>
                <a:spLocks noChangeShapeType="1"/>
              </p:cNvSpPr>
              <p:nvPr/>
            </p:nvSpPr>
            <p:spPr bwMode="auto">
              <a:xfrm>
                <a:off x="3388" y="257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89" name="Rectangle 564"/>
              <p:cNvSpPr>
                <a:spLocks noChangeArrowheads="1"/>
              </p:cNvSpPr>
              <p:nvPr/>
            </p:nvSpPr>
            <p:spPr bwMode="auto">
              <a:xfrm>
                <a:off x="3388" y="257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0" name="Line 565"/>
              <p:cNvSpPr>
                <a:spLocks noChangeShapeType="1"/>
              </p:cNvSpPr>
              <p:nvPr/>
            </p:nvSpPr>
            <p:spPr bwMode="auto">
              <a:xfrm>
                <a:off x="3543" y="257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91" name="Rectangle 566"/>
              <p:cNvSpPr>
                <a:spLocks noChangeArrowheads="1"/>
              </p:cNvSpPr>
              <p:nvPr/>
            </p:nvSpPr>
            <p:spPr bwMode="auto">
              <a:xfrm>
                <a:off x="3543" y="257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2" name="Line 567"/>
              <p:cNvSpPr>
                <a:spLocks noChangeShapeType="1"/>
              </p:cNvSpPr>
              <p:nvPr/>
            </p:nvSpPr>
            <p:spPr bwMode="auto">
              <a:xfrm>
                <a:off x="3699" y="2575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93" name="Rectangle 568"/>
              <p:cNvSpPr>
                <a:spLocks noChangeArrowheads="1"/>
              </p:cNvSpPr>
              <p:nvPr/>
            </p:nvSpPr>
            <p:spPr bwMode="auto">
              <a:xfrm>
                <a:off x="3699" y="2575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4" name="Line 569"/>
              <p:cNvSpPr>
                <a:spLocks noChangeShapeType="1"/>
              </p:cNvSpPr>
              <p:nvPr/>
            </p:nvSpPr>
            <p:spPr bwMode="auto">
              <a:xfrm>
                <a:off x="3854" y="257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95" name="Rectangle 570"/>
              <p:cNvSpPr>
                <a:spLocks noChangeArrowheads="1"/>
              </p:cNvSpPr>
              <p:nvPr/>
            </p:nvSpPr>
            <p:spPr bwMode="auto">
              <a:xfrm>
                <a:off x="3854" y="257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6" name="Line 571"/>
              <p:cNvSpPr>
                <a:spLocks noChangeShapeType="1"/>
              </p:cNvSpPr>
              <p:nvPr/>
            </p:nvSpPr>
            <p:spPr bwMode="auto">
              <a:xfrm>
                <a:off x="4009" y="257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97" name="Rectangle 572"/>
              <p:cNvSpPr>
                <a:spLocks noChangeArrowheads="1"/>
              </p:cNvSpPr>
              <p:nvPr/>
            </p:nvSpPr>
            <p:spPr bwMode="auto">
              <a:xfrm>
                <a:off x="4009" y="257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8" name="Line 573"/>
              <p:cNvSpPr>
                <a:spLocks noChangeShapeType="1"/>
              </p:cNvSpPr>
              <p:nvPr/>
            </p:nvSpPr>
            <p:spPr bwMode="auto">
              <a:xfrm>
                <a:off x="4164" y="2575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399" name="Rectangle 574"/>
              <p:cNvSpPr>
                <a:spLocks noChangeArrowheads="1"/>
              </p:cNvSpPr>
              <p:nvPr/>
            </p:nvSpPr>
            <p:spPr bwMode="auto">
              <a:xfrm>
                <a:off x="4164" y="2575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0" name="Line 575"/>
              <p:cNvSpPr>
                <a:spLocks noChangeShapeType="1"/>
              </p:cNvSpPr>
              <p:nvPr/>
            </p:nvSpPr>
            <p:spPr bwMode="auto">
              <a:xfrm>
                <a:off x="4346" y="2575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01" name="Rectangle 576"/>
              <p:cNvSpPr>
                <a:spLocks noChangeArrowheads="1"/>
              </p:cNvSpPr>
              <p:nvPr/>
            </p:nvSpPr>
            <p:spPr bwMode="auto">
              <a:xfrm>
                <a:off x="4346" y="2575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2" name="Line 577"/>
              <p:cNvSpPr>
                <a:spLocks noChangeShapeType="1"/>
              </p:cNvSpPr>
              <p:nvPr/>
            </p:nvSpPr>
            <p:spPr bwMode="auto">
              <a:xfrm>
                <a:off x="4527" y="2575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03" name="Rectangle 578"/>
              <p:cNvSpPr>
                <a:spLocks noChangeArrowheads="1"/>
              </p:cNvSpPr>
              <p:nvPr/>
            </p:nvSpPr>
            <p:spPr bwMode="auto">
              <a:xfrm>
                <a:off x="4527" y="2575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4" name="Line 579"/>
              <p:cNvSpPr>
                <a:spLocks noChangeShapeType="1"/>
              </p:cNvSpPr>
              <p:nvPr/>
            </p:nvSpPr>
            <p:spPr bwMode="auto">
              <a:xfrm>
                <a:off x="1353" y="2711"/>
                <a:ext cx="18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05" name="Rectangle 580"/>
              <p:cNvSpPr>
                <a:spLocks noChangeArrowheads="1"/>
              </p:cNvSpPr>
              <p:nvPr/>
            </p:nvSpPr>
            <p:spPr bwMode="auto">
              <a:xfrm>
                <a:off x="1353" y="2711"/>
                <a:ext cx="188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6" name="Line 581"/>
              <p:cNvSpPr>
                <a:spLocks noChangeShapeType="1"/>
              </p:cNvSpPr>
              <p:nvPr/>
            </p:nvSpPr>
            <p:spPr bwMode="auto">
              <a:xfrm>
                <a:off x="3233" y="271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07" name="Rectangle 582"/>
              <p:cNvSpPr>
                <a:spLocks noChangeArrowheads="1"/>
              </p:cNvSpPr>
              <p:nvPr/>
            </p:nvSpPr>
            <p:spPr bwMode="auto">
              <a:xfrm>
                <a:off x="3233" y="271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8" name="Line 583"/>
              <p:cNvSpPr>
                <a:spLocks noChangeShapeType="1"/>
              </p:cNvSpPr>
              <p:nvPr/>
            </p:nvSpPr>
            <p:spPr bwMode="auto">
              <a:xfrm>
                <a:off x="3388" y="271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09" name="Rectangle 584"/>
              <p:cNvSpPr>
                <a:spLocks noChangeArrowheads="1"/>
              </p:cNvSpPr>
              <p:nvPr/>
            </p:nvSpPr>
            <p:spPr bwMode="auto">
              <a:xfrm>
                <a:off x="3388" y="271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0" name="Line 585"/>
              <p:cNvSpPr>
                <a:spLocks noChangeShapeType="1"/>
              </p:cNvSpPr>
              <p:nvPr/>
            </p:nvSpPr>
            <p:spPr bwMode="auto">
              <a:xfrm>
                <a:off x="3543" y="271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11" name="Rectangle 586"/>
              <p:cNvSpPr>
                <a:spLocks noChangeArrowheads="1"/>
              </p:cNvSpPr>
              <p:nvPr/>
            </p:nvSpPr>
            <p:spPr bwMode="auto">
              <a:xfrm>
                <a:off x="3543" y="271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2" name="Line 587"/>
              <p:cNvSpPr>
                <a:spLocks noChangeShapeType="1"/>
              </p:cNvSpPr>
              <p:nvPr/>
            </p:nvSpPr>
            <p:spPr bwMode="auto">
              <a:xfrm>
                <a:off x="3699" y="2711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13" name="Rectangle 588"/>
              <p:cNvSpPr>
                <a:spLocks noChangeArrowheads="1"/>
              </p:cNvSpPr>
              <p:nvPr/>
            </p:nvSpPr>
            <p:spPr bwMode="auto">
              <a:xfrm>
                <a:off x="3699" y="2711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4" name="Line 589"/>
              <p:cNvSpPr>
                <a:spLocks noChangeShapeType="1"/>
              </p:cNvSpPr>
              <p:nvPr/>
            </p:nvSpPr>
            <p:spPr bwMode="auto">
              <a:xfrm>
                <a:off x="3854" y="271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15" name="Rectangle 590"/>
              <p:cNvSpPr>
                <a:spLocks noChangeArrowheads="1"/>
              </p:cNvSpPr>
              <p:nvPr/>
            </p:nvSpPr>
            <p:spPr bwMode="auto">
              <a:xfrm>
                <a:off x="3854" y="271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6" name="Line 591"/>
              <p:cNvSpPr>
                <a:spLocks noChangeShapeType="1"/>
              </p:cNvSpPr>
              <p:nvPr/>
            </p:nvSpPr>
            <p:spPr bwMode="auto">
              <a:xfrm>
                <a:off x="4009" y="2711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17" name="Rectangle 592"/>
              <p:cNvSpPr>
                <a:spLocks noChangeArrowheads="1"/>
              </p:cNvSpPr>
              <p:nvPr/>
            </p:nvSpPr>
            <p:spPr bwMode="auto">
              <a:xfrm>
                <a:off x="4009" y="2711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" name="Line 593"/>
              <p:cNvSpPr>
                <a:spLocks noChangeShapeType="1"/>
              </p:cNvSpPr>
              <p:nvPr/>
            </p:nvSpPr>
            <p:spPr bwMode="auto">
              <a:xfrm>
                <a:off x="4164" y="2711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19" name="Rectangle 594"/>
              <p:cNvSpPr>
                <a:spLocks noChangeArrowheads="1"/>
              </p:cNvSpPr>
              <p:nvPr/>
            </p:nvSpPr>
            <p:spPr bwMode="auto">
              <a:xfrm>
                <a:off x="4164" y="2711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" name="Line 595"/>
              <p:cNvSpPr>
                <a:spLocks noChangeShapeType="1"/>
              </p:cNvSpPr>
              <p:nvPr/>
            </p:nvSpPr>
            <p:spPr bwMode="auto">
              <a:xfrm>
                <a:off x="4346" y="2711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21" name="Rectangle 596"/>
              <p:cNvSpPr>
                <a:spLocks noChangeArrowheads="1"/>
              </p:cNvSpPr>
              <p:nvPr/>
            </p:nvSpPr>
            <p:spPr bwMode="auto">
              <a:xfrm>
                <a:off x="4346" y="2711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" name="Line 597"/>
              <p:cNvSpPr>
                <a:spLocks noChangeShapeType="1"/>
              </p:cNvSpPr>
              <p:nvPr/>
            </p:nvSpPr>
            <p:spPr bwMode="auto">
              <a:xfrm>
                <a:off x="4527" y="271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23" name="Rectangle 598"/>
              <p:cNvSpPr>
                <a:spLocks noChangeArrowheads="1"/>
              </p:cNvSpPr>
              <p:nvPr/>
            </p:nvSpPr>
            <p:spPr bwMode="auto">
              <a:xfrm>
                <a:off x="4527" y="2711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" name="Line 599"/>
              <p:cNvSpPr>
                <a:spLocks noChangeShapeType="1"/>
              </p:cNvSpPr>
              <p:nvPr/>
            </p:nvSpPr>
            <p:spPr bwMode="auto">
              <a:xfrm>
                <a:off x="1353" y="2848"/>
                <a:ext cx="20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25" name="Rectangle 600"/>
              <p:cNvSpPr>
                <a:spLocks noChangeArrowheads="1"/>
              </p:cNvSpPr>
              <p:nvPr/>
            </p:nvSpPr>
            <p:spPr bwMode="auto">
              <a:xfrm>
                <a:off x="1353" y="2848"/>
                <a:ext cx="203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" name="Line 601"/>
              <p:cNvSpPr>
                <a:spLocks noChangeShapeType="1"/>
              </p:cNvSpPr>
              <p:nvPr/>
            </p:nvSpPr>
            <p:spPr bwMode="auto">
              <a:xfrm>
                <a:off x="3388" y="284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27" name="Rectangle 602"/>
              <p:cNvSpPr>
                <a:spLocks noChangeArrowheads="1"/>
              </p:cNvSpPr>
              <p:nvPr/>
            </p:nvSpPr>
            <p:spPr bwMode="auto">
              <a:xfrm>
                <a:off x="3388" y="284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" name="Line 603"/>
              <p:cNvSpPr>
                <a:spLocks noChangeShapeType="1"/>
              </p:cNvSpPr>
              <p:nvPr/>
            </p:nvSpPr>
            <p:spPr bwMode="auto">
              <a:xfrm>
                <a:off x="3543" y="284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29" name="Rectangle 604"/>
              <p:cNvSpPr>
                <a:spLocks noChangeArrowheads="1"/>
              </p:cNvSpPr>
              <p:nvPr/>
            </p:nvSpPr>
            <p:spPr bwMode="auto">
              <a:xfrm>
                <a:off x="3543" y="284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0" name="Line 605"/>
              <p:cNvSpPr>
                <a:spLocks noChangeShapeType="1"/>
              </p:cNvSpPr>
              <p:nvPr/>
            </p:nvSpPr>
            <p:spPr bwMode="auto">
              <a:xfrm>
                <a:off x="3699" y="2848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431" name="Rectangle 606"/>
              <p:cNvSpPr>
                <a:spLocks noChangeArrowheads="1"/>
              </p:cNvSpPr>
              <p:nvPr/>
            </p:nvSpPr>
            <p:spPr bwMode="auto">
              <a:xfrm>
                <a:off x="3699" y="2848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2" name="Line 607"/>
              <p:cNvSpPr>
                <a:spLocks noChangeShapeType="1"/>
              </p:cNvSpPr>
              <p:nvPr/>
            </p:nvSpPr>
            <p:spPr bwMode="auto">
              <a:xfrm>
                <a:off x="3854" y="284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3016" name="Group 809"/>
            <p:cNvGrpSpPr>
              <a:grpSpLocks/>
            </p:cNvGrpSpPr>
            <p:nvPr/>
          </p:nvGrpSpPr>
          <p:grpSpPr bwMode="auto">
            <a:xfrm>
              <a:off x="1335" y="1199"/>
              <a:ext cx="3330" cy="2904"/>
              <a:chOff x="1335" y="1199"/>
              <a:chExt cx="3330" cy="2904"/>
            </a:xfrm>
          </p:grpSpPr>
          <p:sp>
            <p:nvSpPr>
              <p:cNvPr id="43033" name="Rectangle 609"/>
              <p:cNvSpPr>
                <a:spLocks noChangeArrowheads="1"/>
              </p:cNvSpPr>
              <p:nvPr/>
            </p:nvSpPr>
            <p:spPr bwMode="auto">
              <a:xfrm>
                <a:off x="3854" y="284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610"/>
              <p:cNvSpPr>
                <a:spLocks noChangeShapeType="1"/>
              </p:cNvSpPr>
              <p:nvPr/>
            </p:nvSpPr>
            <p:spPr bwMode="auto">
              <a:xfrm>
                <a:off x="4009" y="284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35" name="Rectangle 611"/>
              <p:cNvSpPr>
                <a:spLocks noChangeArrowheads="1"/>
              </p:cNvSpPr>
              <p:nvPr/>
            </p:nvSpPr>
            <p:spPr bwMode="auto">
              <a:xfrm>
                <a:off x="4009" y="284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612"/>
              <p:cNvSpPr>
                <a:spLocks noChangeShapeType="1"/>
              </p:cNvSpPr>
              <p:nvPr/>
            </p:nvSpPr>
            <p:spPr bwMode="auto">
              <a:xfrm>
                <a:off x="4164" y="2848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37" name="Rectangle 613"/>
              <p:cNvSpPr>
                <a:spLocks noChangeArrowheads="1"/>
              </p:cNvSpPr>
              <p:nvPr/>
            </p:nvSpPr>
            <p:spPr bwMode="auto">
              <a:xfrm>
                <a:off x="4164" y="2848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Line 614"/>
              <p:cNvSpPr>
                <a:spLocks noChangeShapeType="1"/>
              </p:cNvSpPr>
              <p:nvPr/>
            </p:nvSpPr>
            <p:spPr bwMode="auto">
              <a:xfrm>
                <a:off x="4346" y="2848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39" name="Rectangle 615"/>
              <p:cNvSpPr>
                <a:spLocks noChangeArrowheads="1"/>
              </p:cNvSpPr>
              <p:nvPr/>
            </p:nvSpPr>
            <p:spPr bwMode="auto">
              <a:xfrm>
                <a:off x="4346" y="2848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Line 616"/>
              <p:cNvSpPr>
                <a:spLocks noChangeShapeType="1"/>
              </p:cNvSpPr>
              <p:nvPr/>
            </p:nvSpPr>
            <p:spPr bwMode="auto">
              <a:xfrm>
                <a:off x="4527" y="2848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41" name="Rectangle 617"/>
              <p:cNvSpPr>
                <a:spLocks noChangeArrowheads="1"/>
              </p:cNvSpPr>
              <p:nvPr/>
            </p:nvSpPr>
            <p:spPr bwMode="auto">
              <a:xfrm>
                <a:off x="4527" y="2848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Line 618"/>
              <p:cNvSpPr>
                <a:spLocks noChangeShapeType="1"/>
              </p:cNvSpPr>
              <p:nvPr/>
            </p:nvSpPr>
            <p:spPr bwMode="auto">
              <a:xfrm>
                <a:off x="1353" y="2985"/>
                <a:ext cx="219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43" name="Rectangle 619"/>
              <p:cNvSpPr>
                <a:spLocks noChangeArrowheads="1"/>
              </p:cNvSpPr>
              <p:nvPr/>
            </p:nvSpPr>
            <p:spPr bwMode="auto">
              <a:xfrm>
                <a:off x="1353" y="2985"/>
                <a:ext cx="219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620"/>
              <p:cNvSpPr>
                <a:spLocks noChangeShapeType="1"/>
              </p:cNvSpPr>
              <p:nvPr/>
            </p:nvSpPr>
            <p:spPr bwMode="auto">
              <a:xfrm>
                <a:off x="3543" y="298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45" name="Rectangle 621"/>
              <p:cNvSpPr>
                <a:spLocks noChangeArrowheads="1"/>
              </p:cNvSpPr>
              <p:nvPr/>
            </p:nvSpPr>
            <p:spPr bwMode="auto">
              <a:xfrm>
                <a:off x="3543" y="298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622"/>
              <p:cNvSpPr>
                <a:spLocks noChangeShapeType="1"/>
              </p:cNvSpPr>
              <p:nvPr/>
            </p:nvSpPr>
            <p:spPr bwMode="auto">
              <a:xfrm>
                <a:off x="3699" y="2985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47" name="Rectangle 623"/>
              <p:cNvSpPr>
                <a:spLocks noChangeArrowheads="1"/>
              </p:cNvSpPr>
              <p:nvPr/>
            </p:nvSpPr>
            <p:spPr bwMode="auto">
              <a:xfrm>
                <a:off x="3699" y="2985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Line 624"/>
              <p:cNvSpPr>
                <a:spLocks noChangeShapeType="1"/>
              </p:cNvSpPr>
              <p:nvPr/>
            </p:nvSpPr>
            <p:spPr bwMode="auto">
              <a:xfrm>
                <a:off x="3854" y="298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49" name="Rectangle 625"/>
              <p:cNvSpPr>
                <a:spLocks noChangeArrowheads="1"/>
              </p:cNvSpPr>
              <p:nvPr/>
            </p:nvSpPr>
            <p:spPr bwMode="auto">
              <a:xfrm>
                <a:off x="3854" y="298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Line 626"/>
              <p:cNvSpPr>
                <a:spLocks noChangeShapeType="1"/>
              </p:cNvSpPr>
              <p:nvPr/>
            </p:nvSpPr>
            <p:spPr bwMode="auto">
              <a:xfrm>
                <a:off x="4009" y="298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1" name="Rectangle 627"/>
              <p:cNvSpPr>
                <a:spLocks noChangeArrowheads="1"/>
              </p:cNvSpPr>
              <p:nvPr/>
            </p:nvSpPr>
            <p:spPr bwMode="auto">
              <a:xfrm>
                <a:off x="4009" y="298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Line 628"/>
              <p:cNvSpPr>
                <a:spLocks noChangeShapeType="1"/>
              </p:cNvSpPr>
              <p:nvPr/>
            </p:nvSpPr>
            <p:spPr bwMode="auto">
              <a:xfrm>
                <a:off x="4164" y="2985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3" name="Rectangle 629"/>
              <p:cNvSpPr>
                <a:spLocks noChangeArrowheads="1"/>
              </p:cNvSpPr>
              <p:nvPr/>
            </p:nvSpPr>
            <p:spPr bwMode="auto">
              <a:xfrm>
                <a:off x="4164" y="2985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Line 630"/>
              <p:cNvSpPr>
                <a:spLocks noChangeShapeType="1"/>
              </p:cNvSpPr>
              <p:nvPr/>
            </p:nvSpPr>
            <p:spPr bwMode="auto">
              <a:xfrm>
                <a:off x="4346" y="2985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5" name="Rectangle 631"/>
              <p:cNvSpPr>
                <a:spLocks noChangeArrowheads="1"/>
              </p:cNvSpPr>
              <p:nvPr/>
            </p:nvSpPr>
            <p:spPr bwMode="auto">
              <a:xfrm>
                <a:off x="4346" y="2985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Line 632"/>
              <p:cNvSpPr>
                <a:spLocks noChangeShapeType="1"/>
              </p:cNvSpPr>
              <p:nvPr/>
            </p:nvSpPr>
            <p:spPr bwMode="auto">
              <a:xfrm>
                <a:off x="4527" y="2985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7" name="Rectangle 633"/>
              <p:cNvSpPr>
                <a:spLocks noChangeArrowheads="1"/>
              </p:cNvSpPr>
              <p:nvPr/>
            </p:nvSpPr>
            <p:spPr bwMode="auto">
              <a:xfrm>
                <a:off x="4527" y="2985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Line 634"/>
              <p:cNvSpPr>
                <a:spLocks noChangeShapeType="1"/>
              </p:cNvSpPr>
              <p:nvPr/>
            </p:nvSpPr>
            <p:spPr bwMode="auto">
              <a:xfrm>
                <a:off x="1353" y="3122"/>
                <a:ext cx="23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9" name="Rectangle 635"/>
              <p:cNvSpPr>
                <a:spLocks noChangeArrowheads="1"/>
              </p:cNvSpPr>
              <p:nvPr/>
            </p:nvSpPr>
            <p:spPr bwMode="auto">
              <a:xfrm>
                <a:off x="1353" y="3122"/>
                <a:ext cx="23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Line 636"/>
              <p:cNvSpPr>
                <a:spLocks noChangeShapeType="1"/>
              </p:cNvSpPr>
              <p:nvPr/>
            </p:nvSpPr>
            <p:spPr bwMode="auto">
              <a:xfrm>
                <a:off x="3699" y="3122"/>
                <a:ext cx="14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1" name="Rectangle 637"/>
              <p:cNvSpPr>
                <a:spLocks noChangeArrowheads="1"/>
              </p:cNvSpPr>
              <p:nvPr/>
            </p:nvSpPr>
            <p:spPr bwMode="auto">
              <a:xfrm>
                <a:off x="3699" y="3122"/>
                <a:ext cx="146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Line 638"/>
              <p:cNvSpPr>
                <a:spLocks noChangeShapeType="1"/>
              </p:cNvSpPr>
              <p:nvPr/>
            </p:nvSpPr>
            <p:spPr bwMode="auto">
              <a:xfrm>
                <a:off x="3854" y="3122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3" name="Rectangle 639"/>
              <p:cNvSpPr>
                <a:spLocks noChangeArrowheads="1"/>
              </p:cNvSpPr>
              <p:nvPr/>
            </p:nvSpPr>
            <p:spPr bwMode="auto">
              <a:xfrm>
                <a:off x="3854" y="3122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Line 640"/>
              <p:cNvSpPr>
                <a:spLocks noChangeShapeType="1"/>
              </p:cNvSpPr>
              <p:nvPr/>
            </p:nvSpPr>
            <p:spPr bwMode="auto">
              <a:xfrm>
                <a:off x="4009" y="3122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5" name="Rectangle 641"/>
              <p:cNvSpPr>
                <a:spLocks noChangeArrowheads="1"/>
              </p:cNvSpPr>
              <p:nvPr/>
            </p:nvSpPr>
            <p:spPr bwMode="auto">
              <a:xfrm>
                <a:off x="4009" y="3122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Line 642"/>
              <p:cNvSpPr>
                <a:spLocks noChangeShapeType="1"/>
              </p:cNvSpPr>
              <p:nvPr/>
            </p:nvSpPr>
            <p:spPr bwMode="auto">
              <a:xfrm>
                <a:off x="4164" y="3122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7" name="Rectangle 643"/>
              <p:cNvSpPr>
                <a:spLocks noChangeArrowheads="1"/>
              </p:cNvSpPr>
              <p:nvPr/>
            </p:nvSpPr>
            <p:spPr bwMode="auto">
              <a:xfrm>
                <a:off x="4164" y="3122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Line 644"/>
              <p:cNvSpPr>
                <a:spLocks noChangeShapeType="1"/>
              </p:cNvSpPr>
              <p:nvPr/>
            </p:nvSpPr>
            <p:spPr bwMode="auto">
              <a:xfrm>
                <a:off x="4346" y="3122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9" name="Rectangle 645"/>
              <p:cNvSpPr>
                <a:spLocks noChangeArrowheads="1"/>
              </p:cNvSpPr>
              <p:nvPr/>
            </p:nvSpPr>
            <p:spPr bwMode="auto">
              <a:xfrm>
                <a:off x="4346" y="3122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Line 646"/>
              <p:cNvSpPr>
                <a:spLocks noChangeShapeType="1"/>
              </p:cNvSpPr>
              <p:nvPr/>
            </p:nvSpPr>
            <p:spPr bwMode="auto">
              <a:xfrm>
                <a:off x="4527" y="3122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1" name="Rectangle 647"/>
              <p:cNvSpPr>
                <a:spLocks noChangeArrowheads="1"/>
              </p:cNvSpPr>
              <p:nvPr/>
            </p:nvSpPr>
            <p:spPr bwMode="auto">
              <a:xfrm>
                <a:off x="4527" y="3122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Line 648"/>
              <p:cNvSpPr>
                <a:spLocks noChangeShapeType="1"/>
              </p:cNvSpPr>
              <p:nvPr/>
            </p:nvSpPr>
            <p:spPr bwMode="auto">
              <a:xfrm>
                <a:off x="1353" y="3258"/>
                <a:ext cx="2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3" name="Rectangle 649"/>
              <p:cNvSpPr>
                <a:spLocks noChangeArrowheads="1"/>
              </p:cNvSpPr>
              <p:nvPr/>
            </p:nvSpPr>
            <p:spPr bwMode="auto">
              <a:xfrm>
                <a:off x="1353" y="3258"/>
                <a:ext cx="250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Line 650"/>
              <p:cNvSpPr>
                <a:spLocks noChangeShapeType="1"/>
              </p:cNvSpPr>
              <p:nvPr/>
            </p:nvSpPr>
            <p:spPr bwMode="auto">
              <a:xfrm>
                <a:off x="3854" y="325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5" name="Rectangle 651"/>
              <p:cNvSpPr>
                <a:spLocks noChangeArrowheads="1"/>
              </p:cNvSpPr>
              <p:nvPr/>
            </p:nvSpPr>
            <p:spPr bwMode="auto">
              <a:xfrm>
                <a:off x="3854" y="325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Line 652"/>
              <p:cNvSpPr>
                <a:spLocks noChangeShapeType="1"/>
              </p:cNvSpPr>
              <p:nvPr/>
            </p:nvSpPr>
            <p:spPr bwMode="auto">
              <a:xfrm>
                <a:off x="4009" y="3258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7" name="Rectangle 653"/>
              <p:cNvSpPr>
                <a:spLocks noChangeArrowheads="1"/>
              </p:cNvSpPr>
              <p:nvPr/>
            </p:nvSpPr>
            <p:spPr bwMode="auto">
              <a:xfrm>
                <a:off x="4009" y="3258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Line 654"/>
              <p:cNvSpPr>
                <a:spLocks noChangeShapeType="1"/>
              </p:cNvSpPr>
              <p:nvPr/>
            </p:nvSpPr>
            <p:spPr bwMode="auto">
              <a:xfrm>
                <a:off x="4164" y="3258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9" name="Rectangle 655"/>
              <p:cNvSpPr>
                <a:spLocks noChangeArrowheads="1"/>
              </p:cNvSpPr>
              <p:nvPr/>
            </p:nvSpPr>
            <p:spPr bwMode="auto">
              <a:xfrm>
                <a:off x="4164" y="3258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Line 656"/>
              <p:cNvSpPr>
                <a:spLocks noChangeShapeType="1"/>
              </p:cNvSpPr>
              <p:nvPr/>
            </p:nvSpPr>
            <p:spPr bwMode="auto">
              <a:xfrm>
                <a:off x="4346" y="3258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1" name="Rectangle 657"/>
              <p:cNvSpPr>
                <a:spLocks noChangeArrowheads="1"/>
              </p:cNvSpPr>
              <p:nvPr/>
            </p:nvSpPr>
            <p:spPr bwMode="auto">
              <a:xfrm>
                <a:off x="4346" y="3258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Line 658"/>
              <p:cNvSpPr>
                <a:spLocks noChangeShapeType="1"/>
              </p:cNvSpPr>
              <p:nvPr/>
            </p:nvSpPr>
            <p:spPr bwMode="auto">
              <a:xfrm>
                <a:off x="4527" y="3258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3" name="Rectangle 659"/>
              <p:cNvSpPr>
                <a:spLocks noChangeArrowheads="1"/>
              </p:cNvSpPr>
              <p:nvPr/>
            </p:nvSpPr>
            <p:spPr bwMode="auto">
              <a:xfrm>
                <a:off x="4527" y="3258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4" name="Line 660"/>
              <p:cNvSpPr>
                <a:spLocks noChangeShapeType="1"/>
              </p:cNvSpPr>
              <p:nvPr/>
            </p:nvSpPr>
            <p:spPr bwMode="auto">
              <a:xfrm>
                <a:off x="1353" y="3395"/>
                <a:ext cx="26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5" name="Rectangle 661"/>
              <p:cNvSpPr>
                <a:spLocks noChangeArrowheads="1"/>
              </p:cNvSpPr>
              <p:nvPr/>
            </p:nvSpPr>
            <p:spPr bwMode="auto">
              <a:xfrm>
                <a:off x="1353" y="3395"/>
                <a:ext cx="265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Line 662"/>
              <p:cNvSpPr>
                <a:spLocks noChangeShapeType="1"/>
              </p:cNvSpPr>
              <p:nvPr/>
            </p:nvSpPr>
            <p:spPr bwMode="auto">
              <a:xfrm>
                <a:off x="4009" y="3395"/>
                <a:ext cx="147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7" name="Rectangle 663"/>
              <p:cNvSpPr>
                <a:spLocks noChangeArrowheads="1"/>
              </p:cNvSpPr>
              <p:nvPr/>
            </p:nvSpPr>
            <p:spPr bwMode="auto">
              <a:xfrm>
                <a:off x="4009" y="3395"/>
                <a:ext cx="147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Line 664"/>
              <p:cNvSpPr>
                <a:spLocks noChangeShapeType="1"/>
              </p:cNvSpPr>
              <p:nvPr/>
            </p:nvSpPr>
            <p:spPr bwMode="auto">
              <a:xfrm>
                <a:off x="4164" y="3395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9" name="Rectangle 665"/>
              <p:cNvSpPr>
                <a:spLocks noChangeArrowheads="1"/>
              </p:cNvSpPr>
              <p:nvPr/>
            </p:nvSpPr>
            <p:spPr bwMode="auto">
              <a:xfrm>
                <a:off x="4164" y="3395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Line 666"/>
              <p:cNvSpPr>
                <a:spLocks noChangeShapeType="1"/>
              </p:cNvSpPr>
              <p:nvPr/>
            </p:nvSpPr>
            <p:spPr bwMode="auto">
              <a:xfrm>
                <a:off x="4346" y="3395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91" name="Rectangle 667"/>
              <p:cNvSpPr>
                <a:spLocks noChangeArrowheads="1"/>
              </p:cNvSpPr>
              <p:nvPr/>
            </p:nvSpPr>
            <p:spPr bwMode="auto">
              <a:xfrm>
                <a:off x="4346" y="3395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2" name="Line 668"/>
              <p:cNvSpPr>
                <a:spLocks noChangeShapeType="1"/>
              </p:cNvSpPr>
              <p:nvPr/>
            </p:nvSpPr>
            <p:spPr bwMode="auto">
              <a:xfrm>
                <a:off x="4527" y="3395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93" name="Rectangle 669"/>
              <p:cNvSpPr>
                <a:spLocks noChangeArrowheads="1"/>
              </p:cNvSpPr>
              <p:nvPr/>
            </p:nvSpPr>
            <p:spPr bwMode="auto">
              <a:xfrm>
                <a:off x="4527" y="3395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Line 670"/>
              <p:cNvSpPr>
                <a:spLocks noChangeShapeType="1"/>
              </p:cNvSpPr>
              <p:nvPr/>
            </p:nvSpPr>
            <p:spPr bwMode="auto">
              <a:xfrm>
                <a:off x="1353" y="3532"/>
                <a:ext cx="28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95" name="Rectangle 671"/>
              <p:cNvSpPr>
                <a:spLocks noChangeArrowheads="1"/>
              </p:cNvSpPr>
              <p:nvPr/>
            </p:nvSpPr>
            <p:spPr bwMode="auto">
              <a:xfrm>
                <a:off x="1353" y="3532"/>
                <a:ext cx="28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6" name="Line 672"/>
              <p:cNvSpPr>
                <a:spLocks noChangeShapeType="1"/>
              </p:cNvSpPr>
              <p:nvPr/>
            </p:nvSpPr>
            <p:spPr bwMode="auto">
              <a:xfrm>
                <a:off x="4164" y="3532"/>
                <a:ext cx="173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97" name="Rectangle 673"/>
              <p:cNvSpPr>
                <a:spLocks noChangeArrowheads="1"/>
              </p:cNvSpPr>
              <p:nvPr/>
            </p:nvSpPr>
            <p:spPr bwMode="auto">
              <a:xfrm>
                <a:off x="4164" y="3532"/>
                <a:ext cx="173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8" name="Line 674"/>
              <p:cNvSpPr>
                <a:spLocks noChangeShapeType="1"/>
              </p:cNvSpPr>
              <p:nvPr/>
            </p:nvSpPr>
            <p:spPr bwMode="auto">
              <a:xfrm>
                <a:off x="4346" y="3532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99" name="Rectangle 675"/>
              <p:cNvSpPr>
                <a:spLocks noChangeArrowheads="1"/>
              </p:cNvSpPr>
              <p:nvPr/>
            </p:nvSpPr>
            <p:spPr bwMode="auto">
              <a:xfrm>
                <a:off x="4346" y="3532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0" name="Line 676"/>
              <p:cNvSpPr>
                <a:spLocks noChangeShapeType="1"/>
              </p:cNvSpPr>
              <p:nvPr/>
            </p:nvSpPr>
            <p:spPr bwMode="auto">
              <a:xfrm>
                <a:off x="4527" y="3532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01" name="Rectangle 677"/>
              <p:cNvSpPr>
                <a:spLocks noChangeArrowheads="1"/>
              </p:cNvSpPr>
              <p:nvPr/>
            </p:nvSpPr>
            <p:spPr bwMode="auto">
              <a:xfrm>
                <a:off x="4527" y="3532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Line 678"/>
              <p:cNvSpPr>
                <a:spLocks noChangeShapeType="1"/>
              </p:cNvSpPr>
              <p:nvPr/>
            </p:nvSpPr>
            <p:spPr bwMode="auto">
              <a:xfrm>
                <a:off x="1353" y="3669"/>
                <a:ext cx="29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03" name="Rectangle 679"/>
              <p:cNvSpPr>
                <a:spLocks noChangeArrowheads="1"/>
              </p:cNvSpPr>
              <p:nvPr/>
            </p:nvSpPr>
            <p:spPr bwMode="auto">
              <a:xfrm>
                <a:off x="1353" y="3669"/>
                <a:ext cx="299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Line 680"/>
              <p:cNvSpPr>
                <a:spLocks noChangeShapeType="1"/>
              </p:cNvSpPr>
              <p:nvPr/>
            </p:nvSpPr>
            <p:spPr bwMode="auto">
              <a:xfrm>
                <a:off x="4346" y="3669"/>
                <a:ext cx="17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05" name="Rectangle 681"/>
              <p:cNvSpPr>
                <a:spLocks noChangeArrowheads="1"/>
              </p:cNvSpPr>
              <p:nvPr/>
            </p:nvSpPr>
            <p:spPr bwMode="auto">
              <a:xfrm>
                <a:off x="4346" y="3669"/>
                <a:ext cx="17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Line 682"/>
              <p:cNvSpPr>
                <a:spLocks noChangeShapeType="1"/>
              </p:cNvSpPr>
              <p:nvPr/>
            </p:nvSpPr>
            <p:spPr bwMode="auto">
              <a:xfrm>
                <a:off x="4527" y="3669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07" name="Rectangle 683"/>
              <p:cNvSpPr>
                <a:spLocks noChangeArrowheads="1"/>
              </p:cNvSpPr>
              <p:nvPr/>
            </p:nvSpPr>
            <p:spPr bwMode="auto">
              <a:xfrm>
                <a:off x="4527" y="3669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Line 684"/>
              <p:cNvSpPr>
                <a:spLocks noChangeShapeType="1"/>
              </p:cNvSpPr>
              <p:nvPr/>
            </p:nvSpPr>
            <p:spPr bwMode="auto">
              <a:xfrm>
                <a:off x="1353" y="3805"/>
                <a:ext cx="31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09" name="Rectangle 685"/>
              <p:cNvSpPr>
                <a:spLocks noChangeArrowheads="1"/>
              </p:cNvSpPr>
              <p:nvPr/>
            </p:nvSpPr>
            <p:spPr bwMode="auto">
              <a:xfrm>
                <a:off x="1353" y="3805"/>
                <a:ext cx="317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Line 686"/>
              <p:cNvSpPr>
                <a:spLocks noChangeShapeType="1"/>
              </p:cNvSpPr>
              <p:nvPr/>
            </p:nvSpPr>
            <p:spPr bwMode="auto">
              <a:xfrm>
                <a:off x="4527" y="3805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11" name="Rectangle 687"/>
              <p:cNvSpPr>
                <a:spLocks noChangeArrowheads="1"/>
              </p:cNvSpPr>
              <p:nvPr/>
            </p:nvSpPr>
            <p:spPr bwMode="auto">
              <a:xfrm>
                <a:off x="4527" y="3805"/>
                <a:ext cx="1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2" name="Line 688"/>
              <p:cNvSpPr>
                <a:spLocks noChangeShapeType="1"/>
              </p:cNvSpPr>
              <p:nvPr/>
            </p:nvSpPr>
            <p:spPr bwMode="auto">
              <a:xfrm>
                <a:off x="1353" y="3942"/>
                <a:ext cx="32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13" name="Rectangle 689"/>
              <p:cNvSpPr>
                <a:spLocks noChangeArrowheads="1"/>
              </p:cNvSpPr>
              <p:nvPr/>
            </p:nvSpPr>
            <p:spPr bwMode="auto">
              <a:xfrm>
                <a:off x="1353" y="3942"/>
                <a:ext cx="328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Rectangle 690"/>
              <p:cNvSpPr>
                <a:spLocks noChangeArrowheads="1"/>
              </p:cNvSpPr>
              <p:nvPr/>
            </p:nvSpPr>
            <p:spPr bwMode="auto">
              <a:xfrm>
                <a:off x="4639" y="1215"/>
                <a:ext cx="17" cy="27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5" name="Rectangle 691"/>
              <p:cNvSpPr>
                <a:spLocks noChangeArrowheads="1"/>
              </p:cNvSpPr>
              <p:nvPr/>
            </p:nvSpPr>
            <p:spPr bwMode="auto">
              <a:xfrm>
                <a:off x="1335" y="1199"/>
                <a:ext cx="18" cy="28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Rectangle 692"/>
              <p:cNvSpPr>
                <a:spLocks noChangeArrowheads="1"/>
              </p:cNvSpPr>
              <p:nvPr/>
            </p:nvSpPr>
            <p:spPr bwMode="auto">
              <a:xfrm>
                <a:off x="1353" y="4079"/>
                <a:ext cx="17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Line 693"/>
              <p:cNvSpPr>
                <a:spLocks noChangeShapeType="1"/>
              </p:cNvSpPr>
              <p:nvPr/>
            </p:nvSpPr>
            <p:spPr bwMode="auto">
              <a:xfrm>
                <a:off x="1517" y="1215"/>
                <a:ext cx="1" cy="2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18" name="Rectangle 694"/>
              <p:cNvSpPr>
                <a:spLocks noChangeArrowheads="1"/>
              </p:cNvSpPr>
              <p:nvPr/>
            </p:nvSpPr>
            <p:spPr bwMode="auto">
              <a:xfrm>
                <a:off x="1517" y="1215"/>
                <a:ext cx="8" cy="28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Line 695"/>
              <p:cNvSpPr>
                <a:spLocks noChangeShapeType="1"/>
              </p:cNvSpPr>
              <p:nvPr/>
            </p:nvSpPr>
            <p:spPr bwMode="auto">
              <a:xfrm>
                <a:off x="1672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20" name="Rectangle 696"/>
              <p:cNvSpPr>
                <a:spLocks noChangeArrowheads="1"/>
              </p:cNvSpPr>
              <p:nvPr/>
            </p:nvSpPr>
            <p:spPr bwMode="auto">
              <a:xfrm>
                <a:off x="1672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1" name="Line 697"/>
              <p:cNvSpPr>
                <a:spLocks noChangeShapeType="1"/>
              </p:cNvSpPr>
              <p:nvPr/>
            </p:nvSpPr>
            <p:spPr bwMode="auto">
              <a:xfrm>
                <a:off x="1827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22" name="Rectangle 698"/>
              <p:cNvSpPr>
                <a:spLocks noChangeArrowheads="1"/>
              </p:cNvSpPr>
              <p:nvPr/>
            </p:nvSpPr>
            <p:spPr bwMode="auto">
              <a:xfrm>
                <a:off x="1827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3" name="Line 699"/>
              <p:cNvSpPr>
                <a:spLocks noChangeShapeType="1"/>
              </p:cNvSpPr>
              <p:nvPr/>
            </p:nvSpPr>
            <p:spPr bwMode="auto">
              <a:xfrm>
                <a:off x="1982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24" name="Rectangle 700"/>
              <p:cNvSpPr>
                <a:spLocks noChangeArrowheads="1"/>
              </p:cNvSpPr>
              <p:nvPr/>
            </p:nvSpPr>
            <p:spPr bwMode="auto">
              <a:xfrm>
                <a:off x="1982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5" name="Line 701"/>
              <p:cNvSpPr>
                <a:spLocks noChangeShapeType="1"/>
              </p:cNvSpPr>
              <p:nvPr/>
            </p:nvSpPr>
            <p:spPr bwMode="auto">
              <a:xfrm>
                <a:off x="2138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26" name="Rectangle 702"/>
              <p:cNvSpPr>
                <a:spLocks noChangeArrowheads="1"/>
              </p:cNvSpPr>
              <p:nvPr/>
            </p:nvSpPr>
            <p:spPr bwMode="auto">
              <a:xfrm>
                <a:off x="2138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7" name="Line 703"/>
              <p:cNvSpPr>
                <a:spLocks noChangeShapeType="1"/>
              </p:cNvSpPr>
              <p:nvPr/>
            </p:nvSpPr>
            <p:spPr bwMode="auto">
              <a:xfrm>
                <a:off x="2293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28" name="Rectangle 704"/>
              <p:cNvSpPr>
                <a:spLocks noChangeArrowheads="1"/>
              </p:cNvSpPr>
              <p:nvPr/>
            </p:nvSpPr>
            <p:spPr bwMode="auto">
              <a:xfrm>
                <a:off x="2293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Line 705"/>
              <p:cNvSpPr>
                <a:spLocks noChangeShapeType="1"/>
              </p:cNvSpPr>
              <p:nvPr/>
            </p:nvSpPr>
            <p:spPr bwMode="auto">
              <a:xfrm>
                <a:off x="2448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30" name="Rectangle 706"/>
              <p:cNvSpPr>
                <a:spLocks noChangeArrowheads="1"/>
              </p:cNvSpPr>
              <p:nvPr/>
            </p:nvSpPr>
            <p:spPr bwMode="auto">
              <a:xfrm>
                <a:off x="2448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Line 707"/>
              <p:cNvSpPr>
                <a:spLocks noChangeShapeType="1"/>
              </p:cNvSpPr>
              <p:nvPr/>
            </p:nvSpPr>
            <p:spPr bwMode="auto">
              <a:xfrm>
                <a:off x="2603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32" name="Rectangle 708"/>
              <p:cNvSpPr>
                <a:spLocks noChangeArrowheads="1"/>
              </p:cNvSpPr>
              <p:nvPr/>
            </p:nvSpPr>
            <p:spPr bwMode="auto">
              <a:xfrm>
                <a:off x="2603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709"/>
              <p:cNvSpPr>
                <a:spLocks noChangeShapeType="1"/>
              </p:cNvSpPr>
              <p:nvPr/>
            </p:nvSpPr>
            <p:spPr bwMode="auto">
              <a:xfrm>
                <a:off x="2759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34" name="Rectangle 710"/>
              <p:cNvSpPr>
                <a:spLocks noChangeArrowheads="1"/>
              </p:cNvSpPr>
              <p:nvPr/>
            </p:nvSpPr>
            <p:spPr bwMode="auto">
              <a:xfrm>
                <a:off x="2759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711"/>
              <p:cNvSpPr>
                <a:spLocks noChangeShapeType="1"/>
              </p:cNvSpPr>
              <p:nvPr/>
            </p:nvSpPr>
            <p:spPr bwMode="auto">
              <a:xfrm>
                <a:off x="2914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36" name="Rectangle 712"/>
              <p:cNvSpPr>
                <a:spLocks noChangeArrowheads="1"/>
              </p:cNvSpPr>
              <p:nvPr/>
            </p:nvSpPr>
            <p:spPr bwMode="auto">
              <a:xfrm>
                <a:off x="2914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Line 713"/>
              <p:cNvSpPr>
                <a:spLocks noChangeShapeType="1"/>
              </p:cNvSpPr>
              <p:nvPr/>
            </p:nvSpPr>
            <p:spPr bwMode="auto">
              <a:xfrm>
                <a:off x="3069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38" name="Rectangle 714"/>
              <p:cNvSpPr>
                <a:spLocks noChangeArrowheads="1"/>
              </p:cNvSpPr>
              <p:nvPr/>
            </p:nvSpPr>
            <p:spPr bwMode="auto">
              <a:xfrm>
                <a:off x="3069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715"/>
              <p:cNvSpPr>
                <a:spLocks noChangeShapeType="1"/>
              </p:cNvSpPr>
              <p:nvPr/>
            </p:nvSpPr>
            <p:spPr bwMode="auto">
              <a:xfrm>
                <a:off x="3224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40" name="Rectangle 716"/>
              <p:cNvSpPr>
                <a:spLocks noChangeArrowheads="1"/>
              </p:cNvSpPr>
              <p:nvPr/>
            </p:nvSpPr>
            <p:spPr bwMode="auto">
              <a:xfrm>
                <a:off x="3224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717"/>
              <p:cNvSpPr>
                <a:spLocks noChangeShapeType="1"/>
              </p:cNvSpPr>
              <p:nvPr/>
            </p:nvSpPr>
            <p:spPr bwMode="auto">
              <a:xfrm>
                <a:off x="3380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42" name="Rectangle 718"/>
              <p:cNvSpPr>
                <a:spLocks noChangeArrowheads="1"/>
              </p:cNvSpPr>
              <p:nvPr/>
            </p:nvSpPr>
            <p:spPr bwMode="auto">
              <a:xfrm>
                <a:off x="3380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Line 719"/>
              <p:cNvSpPr>
                <a:spLocks noChangeShapeType="1"/>
              </p:cNvSpPr>
              <p:nvPr/>
            </p:nvSpPr>
            <p:spPr bwMode="auto">
              <a:xfrm>
                <a:off x="3535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44" name="Rectangle 720"/>
              <p:cNvSpPr>
                <a:spLocks noChangeArrowheads="1"/>
              </p:cNvSpPr>
              <p:nvPr/>
            </p:nvSpPr>
            <p:spPr bwMode="auto">
              <a:xfrm>
                <a:off x="3535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5" name="Line 721"/>
              <p:cNvSpPr>
                <a:spLocks noChangeShapeType="1"/>
              </p:cNvSpPr>
              <p:nvPr/>
            </p:nvSpPr>
            <p:spPr bwMode="auto">
              <a:xfrm>
                <a:off x="3690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46" name="Rectangle 722"/>
              <p:cNvSpPr>
                <a:spLocks noChangeArrowheads="1"/>
              </p:cNvSpPr>
              <p:nvPr/>
            </p:nvSpPr>
            <p:spPr bwMode="auto">
              <a:xfrm>
                <a:off x="3690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Line 723"/>
              <p:cNvSpPr>
                <a:spLocks noChangeShapeType="1"/>
              </p:cNvSpPr>
              <p:nvPr/>
            </p:nvSpPr>
            <p:spPr bwMode="auto">
              <a:xfrm>
                <a:off x="3845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48" name="Rectangle 724"/>
              <p:cNvSpPr>
                <a:spLocks noChangeArrowheads="1"/>
              </p:cNvSpPr>
              <p:nvPr/>
            </p:nvSpPr>
            <p:spPr bwMode="auto">
              <a:xfrm>
                <a:off x="3845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Line 725"/>
              <p:cNvSpPr>
                <a:spLocks noChangeShapeType="1"/>
              </p:cNvSpPr>
              <p:nvPr/>
            </p:nvSpPr>
            <p:spPr bwMode="auto">
              <a:xfrm>
                <a:off x="4001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50" name="Rectangle 726"/>
              <p:cNvSpPr>
                <a:spLocks noChangeArrowheads="1"/>
              </p:cNvSpPr>
              <p:nvPr/>
            </p:nvSpPr>
            <p:spPr bwMode="auto">
              <a:xfrm>
                <a:off x="4001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1" name="Line 727"/>
              <p:cNvSpPr>
                <a:spLocks noChangeShapeType="1"/>
              </p:cNvSpPr>
              <p:nvPr/>
            </p:nvSpPr>
            <p:spPr bwMode="auto">
              <a:xfrm>
                <a:off x="4156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52" name="Rectangle 728"/>
              <p:cNvSpPr>
                <a:spLocks noChangeArrowheads="1"/>
              </p:cNvSpPr>
              <p:nvPr/>
            </p:nvSpPr>
            <p:spPr bwMode="auto">
              <a:xfrm>
                <a:off x="4156" y="1215"/>
                <a:ext cx="8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3" name="Line 729"/>
              <p:cNvSpPr>
                <a:spLocks noChangeShapeType="1"/>
              </p:cNvSpPr>
              <p:nvPr/>
            </p:nvSpPr>
            <p:spPr bwMode="auto">
              <a:xfrm>
                <a:off x="4337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54" name="Rectangle 730"/>
              <p:cNvSpPr>
                <a:spLocks noChangeArrowheads="1"/>
              </p:cNvSpPr>
              <p:nvPr/>
            </p:nvSpPr>
            <p:spPr bwMode="auto">
              <a:xfrm>
                <a:off x="4337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5" name="Line 731"/>
              <p:cNvSpPr>
                <a:spLocks noChangeShapeType="1"/>
              </p:cNvSpPr>
              <p:nvPr/>
            </p:nvSpPr>
            <p:spPr bwMode="auto">
              <a:xfrm>
                <a:off x="4518" y="1215"/>
                <a:ext cx="1" cy="28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56" name="Rectangle 732"/>
              <p:cNvSpPr>
                <a:spLocks noChangeArrowheads="1"/>
              </p:cNvSpPr>
              <p:nvPr/>
            </p:nvSpPr>
            <p:spPr bwMode="auto">
              <a:xfrm>
                <a:off x="4518" y="1215"/>
                <a:ext cx="9" cy="28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7" name="Line 733"/>
              <p:cNvSpPr>
                <a:spLocks noChangeShapeType="1"/>
              </p:cNvSpPr>
              <p:nvPr/>
            </p:nvSpPr>
            <p:spPr bwMode="auto">
              <a:xfrm>
                <a:off x="1525" y="4087"/>
                <a:ext cx="31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58" name="Rectangle 734"/>
              <p:cNvSpPr>
                <a:spLocks noChangeArrowheads="1"/>
              </p:cNvSpPr>
              <p:nvPr/>
            </p:nvSpPr>
            <p:spPr bwMode="auto">
              <a:xfrm>
                <a:off x="1525" y="4087"/>
                <a:ext cx="313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9" name="Line 735"/>
              <p:cNvSpPr>
                <a:spLocks noChangeShapeType="1"/>
              </p:cNvSpPr>
              <p:nvPr/>
            </p:nvSpPr>
            <p:spPr bwMode="auto">
              <a:xfrm>
                <a:off x="4647" y="395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60" name="Rectangle 736"/>
              <p:cNvSpPr>
                <a:spLocks noChangeArrowheads="1"/>
              </p:cNvSpPr>
              <p:nvPr/>
            </p:nvSpPr>
            <p:spPr bwMode="auto">
              <a:xfrm>
                <a:off x="4647" y="3950"/>
                <a:ext cx="9" cy="1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1" name="Line 737"/>
              <p:cNvSpPr>
                <a:spLocks noChangeShapeType="1"/>
              </p:cNvSpPr>
              <p:nvPr/>
            </p:nvSpPr>
            <p:spPr bwMode="auto">
              <a:xfrm>
                <a:off x="1344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62" name="Rectangle 738"/>
              <p:cNvSpPr>
                <a:spLocks noChangeArrowheads="1"/>
              </p:cNvSpPr>
              <p:nvPr/>
            </p:nvSpPr>
            <p:spPr bwMode="auto">
              <a:xfrm>
                <a:off x="1344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3" name="Line 739"/>
              <p:cNvSpPr>
                <a:spLocks noChangeShapeType="1"/>
              </p:cNvSpPr>
              <p:nvPr/>
            </p:nvSpPr>
            <p:spPr bwMode="auto">
              <a:xfrm>
                <a:off x="1517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64" name="Rectangle 740"/>
              <p:cNvSpPr>
                <a:spLocks noChangeArrowheads="1"/>
              </p:cNvSpPr>
              <p:nvPr/>
            </p:nvSpPr>
            <p:spPr bwMode="auto">
              <a:xfrm>
                <a:off x="1517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5" name="Line 741"/>
              <p:cNvSpPr>
                <a:spLocks noChangeShapeType="1"/>
              </p:cNvSpPr>
              <p:nvPr/>
            </p:nvSpPr>
            <p:spPr bwMode="auto">
              <a:xfrm>
                <a:off x="1672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66" name="Rectangle 742"/>
              <p:cNvSpPr>
                <a:spLocks noChangeArrowheads="1"/>
              </p:cNvSpPr>
              <p:nvPr/>
            </p:nvSpPr>
            <p:spPr bwMode="auto">
              <a:xfrm>
                <a:off x="1672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Line 743"/>
              <p:cNvSpPr>
                <a:spLocks noChangeShapeType="1"/>
              </p:cNvSpPr>
              <p:nvPr/>
            </p:nvSpPr>
            <p:spPr bwMode="auto">
              <a:xfrm>
                <a:off x="1827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68" name="Rectangle 744"/>
              <p:cNvSpPr>
                <a:spLocks noChangeArrowheads="1"/>
              </p:cNvSpPr>
              <p:nvPr/>
            </p:nvSpPr>
            <p:spPr bwMode="auto">
              <a:xfrm>
                <a:off x="1827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Line 745"/>
              <p:cNvSpPr>
                <a:spLocks noChangeShapeType="1"/>
              </p:cNvSpPr>
              <p:nvPr/>
            </p:nvSpPr>
            <p:spPr bwMode="auto">
              <a:xfrm>
                <a:off x="1982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0" name="Rectangle 746"/>
              <p:cNvSpPr>
                <a:spLocks noChangeArrowheads="1"/>
              </p:cNvSpPr>
              <p:nvPr/>
            </p:nvSpPr>
            <p:spPr bwMode="auto">
              <a:xfrm>
                <a:off x="1982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Line 747"/>
              <p:cNvSpPr>
                <a:spLocks noChangeShapeType="1"/>
              </p:cNvSpPr>
              <p:nvPr/>
            </p:nvSpPr>
            <p:spPr bwMode="auto">
              <a:xfrm>
                <a:off x="2138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2" name="Rectangle 748"/>
              <p:cNvSpPr>
                <a:spLocks noChangeArrowheads="1"/>
              </p:cNvSpPr>
              <p:nvPr/>
            </p:nvSpPr>
            <p:spPr bwMode="auto">
              <a:xfrm>
                <a:off x="2138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Line 749"/>
              <p:cNvSpPr>
                <a:spLocks noChangeShapeType="1"/>
              </p:cNvSpPr>
              <p:nvPr/>
            </p:nvSpPr>
            <p:spPr bwMode="auto">
              <a:xfrm>
                <a:off x="2293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4" name="Rectangle 750"/>
              <p:cNvSpPr>
                <a:spLocks noChangeArrowheads="1"/>
              </p:cNvSpPr>
              <p:nvPr/>
            </p:nvSpPr>
            <p:spPr bwMode="auto">
              <a:xfrm>
                <a:off x="2293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5" name="Line 751"/>
              <p:cNvSpPr>
                <a:spLocks noChangeShapeType="1"/>
              </p:cNvSpPr>
              <p:nvPr/>
            </p:nvSpPr>
            <p:spPr bwMode="auto">
              <a:xfrm>
                <a:off x="2448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6" name="Rectangle 752"/>
              <p:cNvSpPr>
                <a:spLocks noChangeArrowheads="1"/>
              </p:cNvSpPr>
              <p:nvPr/>
            </p:nvSpPr>
            <p:spPr bwMode="auto">
              <a:xfrm>
                <a:off x="2448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Line 753"/>
              <p:cNvSpPr>
                <a:spLocks noChangeShapeType="1"/>
              </p:cNvSpPr>
              <p:nvPr/>
            </p:nvSpPr>
            <p:spPr bwMode="auto">
              <a:xfrm>
                <a:off x="2603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78" name="Rectangle 754"/>
              <p:cNvSpPr>
                <a:spLocks noChangeArrowheads="1"/>
              </p:cNvSpPr>
              <p:nvPr/>
            </p:nvSpPr>
            <p:spPr bwMode="auto">
              <a:xfrm>
                <a:off x="2603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9" name="Line 755"/>
              <p:cNvSpPr>
                <a:spLocks noChangeShapeType="1"/>
              </p:cNvSpPr>
              <p:nvPr/>
            </p:nvSpPr>
            <p:spPr bwMode="auto">
              <a:xfrm>
                <a:off x="2759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0" name="Rectangle 756"/>
              <p:cNvSpPr>
                <a:spLocks noChangeArrowheads="1"/>
              </p:cNvSpPr>
              <p:nvPr/>
            </p:nvSpPr>
            <p:spPr bwMode="auto">
              <a:xfrm>
                <a:off x="2759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1" name="Line 757"/>
              <p:cNvSpPr>
                <a:spLocks noChangeShapeType="1"/>
              </p:cNvSpPr>
              <p:nvPr/>
            </p:nvSpPr>
            <p:spPr bwMode="auto">
              <a:xfrm>
                <a:off x="2914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2" name="Rectangle 758"/>
              <p:cNvSpPr>
                <a:spLocks noChangeArrowheads="1"/>
              </p:cNvSpPr>
              <p:nvPr/>
            </p:nvSpPr>
            <p:spPr bwMode="auto">
              <a:xfrm>
                <a:off x="2914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3" name="Line 759"/>
              <p:cNvSpPr>
                <a:spLocks noChangeShapeType="1"/>
              </p:cNvSpPr>
              <p:nvPr/>
            </p:nvSpPr>
            <p:spPr bwMode="auto">
              <a:xfrm>
                <a:off x="3069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4" name="Rectangle 760"/>
              <p:cNvSpPr>
                <a:spLocks noChangeArrowheads="1"/>
              </p:cNvSpPr>
              <p:nvPr/>
            </p:nvSpPr>
            <p:spPr bwMode="auto">
              <a:xfrm>
                <a:off x="3069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5" name="Line 761"/>
              <p:cNvSpPr>
                <a:spLocks noChangeShapeType="1"/>
              </p:cNvSpPr>
              <p:nvPr/>
            </p:nvSpPr>
            <p:spPr bwMode="auto">
              <a:xfrm>
                <a:off x="3224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6" name="Rectangle 762"/>
              <p:cNvSpPr>
                <a:spLocks noChangeArrowheads="1"/>
              </p:cNvSpPr>
              <p:nvPr/>
            </p:nvSpPr>
            <p:spPr bwMode="auto">
              <a:xfrm>
                <a:off x="3224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Line 763"/>
              <p:cNvSpPr>
                <a:spLocks noChangeShapeType="1"/>
              </p:cNvSpPr>
              <p:nvPr/>
            </p:nvSpPr>
            <p:spPr bwMode="auto">
              <a:xfrm>
                <a:off x="3380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88" name="Rectangle 764"/>
              <p:cNvSpPr>
                <a:spLocks noChangeArrowheads="1"/>
              </p:cNvSpPr>
              <p:nvPr/>
            </p:nvSpPr>
            <p:spPr bwMode="auto">
              <a:xfrm>
                <a:off x="3380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9" name="Line 765"/>
              <p:cNvSpPr>
                <a:spLocks noChangeShapeType="1"/>
              </p:cNvSpPr>
              <p:nvPr/>
            </p:nvSpPr>
            <p:spPr bwMode="auto">
              <a:xfrm>
                <a:off x="3535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90" name="Rectangle 766"/>
              <p:cNvSpPr>
                <a:spLocks noChangeArrowheads="1"/>
              </p:cNvSpPr>
              <p:nvPr/>
            </p:nvSpPr>
            <p:spPr bwMode="auto">
              <a:xfrm>
                <a:off x="3535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Line 767"/>
              <p:cNvSpPr>
                <a:spLocks noChangeShapeType="1"/>
              </p:cNvSpPr>
              <p:nvPr/>
            </p:nvSpPr>
            <p:spPr bwMode="auto">
              <a:xfrm>
                <a:off x="3690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92" name="Rectangle 768"/>
              <p:cNvSpPr>
                <a:spLocks noChangeArrowheads="1"/>
              </p:cNvSpPr>
              <p:nvPr/>
            </p:nvSpPr>
            <p:spPr bwMode="auto">
              <a:xfrm>
                <a:off x="3690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3" name="Line 769"/>
              <p:cNvSpPr>
                <a:spLocks noChangeShapeType="1"/>
              </p:cNvSpPr>
              <p:nvPr/>
            </p:nvSpPr>
            <p:spPr bwMode="auto">
              <a:xfrm>
                <a:off x="3845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94" name="Rectangle 770"/>
              <p:cNvSpPr>
                <a:spLocks noChangeArrowheads="1"/>
              </p:cNvSpPr>
              <p:nvPr/>
            </p:nvSpPr>
            <p:spPr bwMode="auto">
              <a:xfrm>
                <a:off x="3845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Line 771"/>
              <p:cNvSpPr>
                <a:spLocks noChangeShapeType="1"/>
              </p:cNvSpPr>
              <p:nvPr/>
            </p:nvSpPr>
            <p:spPr bwMode="auto">
              <a:xfrm>
                <a:off x="4001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96" name="Rectangle 772"/>
              <p:cNvSpPr>
                <a:spLocks noChangeArrowheads="1"/>
              </p:cNvSpPr>
              <p:nvPr/>
            </p:nvSpPr>
            <p:spPr bwMode="auto">
              <a:xfrm>
                <a:off x="4001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Line 773"/>
              <p:cNvSpPr>
                <a:spLocks noChangeShapeType="1"/>
              </p:cNvSpPr>
              <p:nvPr/>
            </p:nvSpPr>
            <p:spPr bwMode="auto">
              <a:xfrm>
                <a:off x="4156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198" name="Rectangle 774"/>
              <p:cNvSpPr>
                <a:spLocks noChangeArrowheads="1"/>
              </p:cNvSpPr>
              <p:nvPr/>
            </p:nvSpPr>
            <p:spPr bwMode="auto">
              <a:xfrm>
                <a:off x="4156" y="4095"/>
                <a:ext cx="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9" name="Line 775"/>
              <p:cNvSpPr>
                <a:spLocks noChangeShapeType="1"/>
              </p:cNvSpPr>
              <p:nvPr/>
            </p:nvSpPr>
            <p:spPr bwMode="auto">
              <a:xfrm>
                <a:off x="4337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00" name="Rectangle 776"/>
              <p:cNvSpPr>
                <a:spLocks noChangeArrowheads="1"/>
              </p:cNvSpPr>
              <p:nvPr/>
            </p:nvSpPr>
            <p:spPr bwMode="auto">
              <a:xfrm>
                <a:off x="4337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1" name="Line 777"/>
              <p:cNvSpPr>
                <a:spLocks noChangeShapeType="1"/>
              </p:cNvSpPr>
              <p:nvPr/>
            </p:nvSpPr>
            <p:spPr bwMode="auto">
              <a:xfrm>
                <a:off x="4518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02" name="Rectangle 778"/>
              <p:cNvSpPr>
                <a:spLocks noChangeArrowheads="1"/>
              </p:cNvSpPr>
              <p:nvPr/>
            </p:nvSpPr>
            <p:spPr bwMode="auto">
              <a:xfrm>
                <a:off x="4518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3" name="Line 779"/>
              <p:cNvSpPr>
                <a:spLocks noChangeShapeType="1"/>
              </p:cNvSpPr>
              <p:nvPr/>
            </p:nvSpPr>
            <p:spPr bwMode="auto">
              <a:xfrm>
                <a:off x="4647" y="40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04" name="Rectangle 780"/>
              <p:cNvSpPr>
                <a:spLocks noChangeArrowheads="1"/>
              </p:cNvSpPr>
              <p:nvPr/>
            </p:nvSpPr>
            <p:spPr bwMode="auto">
              <a:xfrm>
                <a:off x="4647" y="409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5" name="Line 781"/>
              <p:cNvSpPr>
                <a:spLocks noChangeShapeType="1"/>
              </p:cNvSpPr>
              <p:nvPr/>
            </p:nvSpPr>
            <p:spPr bwMode="auto">
              <a:xfrm>
                <a:off x="4656" y="1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06" name="Rectangle 782"/>
              <p:cNvSpPr>
                <a:spLocks noChangeArrowheads="1"/>
              </p:cNvSpPr>
              <p:nvPr/>
            </p:nvSpPr>
            <p:spPr bwMode="auto">
              <a:xfrm>
                <a:off x="4656" y="1207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7" name="Line 783"/>
              <p:cNvSpPr>
                <a:spLocks noChangeShapeType="1"/>
              </p:cNvSpPr>
              <p:nvPr/>
            </p:nvSpPr>
            <p:spPr bwMode="auto">
              <a:xfrm>
                <a:off x="4656" y="13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08" name="Rectangle 784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9" name="Line 785"/>
              <p:cNvSpPr>
                <a:spLocks noChangeShapeType="1"/>
              </p:cNvSpPr>
              <p:nvPr/>
            </p:nvSpPr>
            <p:spPr bwMode="auto">
              <a:xfrm>
                <a:off x="4656" y="14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10" name="Rectangle 786"/>
              <p:cNvSpPr>
                <a:spLocks noChangeArrowheads="1"/>
              </p:cNvSpPr>
              <p:nvPr/>
            </p:nvSpPr>
            <p:spPr bwMode="auto">
              <a:xfrm>
                <a:off x="4656" y="1481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1" name="Line 787"/>
              <p:cNvSpPr>
                <a:spLocks noChangeShapeType="1"/>
              </p:cNvSpPr>
              <p:nvPr/>
            </p:nvSpPr>
            <p:spPr bwMode="auto">
              <a:xfrm>
                <a:off x="4656" y="16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12" name="Rectangle 788"/>
              <p:cNvSpPr>
                <a:spLocks noChangeArrowheads="1"/>
              </p:cNvSpPr>
              <p:nvPr/>
            </p:nvSpPr>
            <p:spPr bwMode="auto">
              <a:xfrm>
                <a:off x="4656" y="1617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3" name="Line 789"/>
              <p:cNvSpPr>
                <a:spLocks noChangeShapeType="1"/>
              </p:cNvSpPr>
              <p:nvPr/>
            </p:nvSpPr>
            <p:spPr bwMode="auto">
              <a:xfrm>
                <a:off x="4656" y="17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14" name="Rectangle 790"/>
              <p:cNvSpPr>
                <a:spLocks noChangeArrowheads="1"/>
              </p:cNvSpPr>
              <p:nvPr/>
            </p:nvSpPr>
            <p:spPr bwMode="auto">
              <a:xfrm>
                <a:off x="4656" y="1754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5" name="Line 791"/>
              <p:cNvSpPr>
                <a:spLocks noChangeShapeType="1"/>
              </p:cNvSpPr>
              <p:nvPr/>
            </p:nvSpPr>
            <p:spPr bwMode="auto">
              <a:xfrm>
                <a:off x="4656" y="1891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16" name="Rectangle 792"/>
              <p:cNvSpPr>
                <a:spLocks noChangeArrowheads="1"/>
              </p:cNvSpPr>
              <p:nvPr/>
            </p:nvSpPr>
            <p:spPr bwMode="auto">
              <a:xfrm>
                <a:off x="4656" y="1891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7" name="Line 793"/>
              <p:cNvSpPr>
                <a:spLocks noChangeShapeType="1"/>
              </p:cNvSpPr>
              <p:nvPr/>
            </p:nvSpPr>
            <p:spPr bwMode="auto">
              <a:xfrm>
                <a:off x="4656" y="20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18" name="Rectangle 794"/>
              <p:cNvSpPr>
                <a:spLocks noChangeArrowheads="1"/>
              </p:cNvSpPr>
              <p:nvPr/>
            </p:nvSpPr>
            <p:spPr bwMode="auto">
              <a:xfrm>
                <a:off x="4656" y="2028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9" name="Line 795"/>
              <p:cNvSpPr>
                <a:spLocks noChangeShapeType="1"/>
              </p:cNvSpPr>
              <p:nvPr/>
            </p:nvSpPr>
            <p:spPr bwMode="auto">
              <a:xfrm>
                <a:off x="4656" y="21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20" name="Rectangle 796"/>
              <p:cNvSpPr>
                <a:spLocks noChangeArrowheads="1"/>
              </p:cNvSpPr>
              <p:nvPr/>
            </p:nvSpPr>
            <p:spPr bwMode="auto">
              <a:xfrm>
                <a:off x="4656" y="2164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1" name="Line 797"/>
              <p:cNvSpPr>
                <a:spLocks noChangeShapeType="1"/>
              </p:cNvSpPr>
              <p:nvPr/>
            </p:nvSpPr>
            <p:spPr bwMode="auto">
              <a:xfrm>
                <a:off x="4656" y="2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22" name="Rectangle 798"/>
              <p:cNvSpPr>
                <a:spLocks noChangeArrowheads="1"/>
              </p:cNvSpPr>
              <p:nvPr/>
            </p:nvSpPr>
            <p:spPr bwMode="auto">
              <a:xfrm>
                <a:off x="4656" y="2301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3" name="Line 799"/>
              <p:cNvSpPr>
                <a:spLocks noChangeShapeType="1"/>
              </p:cNvSpPr>
              <p:nvPr/>
            </p:nvSpPr>
            <p:spPr bwMode="auto">
              <a:xfrm>
                <a:off x="4656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24" name="Rectangle 800"/>
              <p:cNvSpPr>
                <a:spLocks noChangeArrowheads="1"/>
              </p:cNvSpPr>
              <p:nvPr/>
            </p:nvSpPr>
            <p:spPr bwMode="auto">
              <a:xfrm>
                <a:off x="4656" y="2438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5" name="Line 801"/>
              <p:cNvSpPr>
                <a:spLocks noChangeShapeType="1"/>
              </p:cNvSpPr>
              <p:nvPr/>
            </p:nvSpPr>
            <p:spPr bwMode="auto">
              <a:xfrm>
                <a:off x="4656" y="25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26" name="Rectangle 802"/>
              <p:cNvSpPr>
                <a:spLocks noChangeArrowheads="1"/>
              </p:cNvSpPr>
              <p:nvPr/>
            </p:nvSpPr>
            <p:spPr bwMode="auto">
              <a:xfrm>
                <a:off x="4656" y="257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7" name="Line 803"/>
              <p:cNvSpPr>
                <a:spLocks noChangeShapeType="1"/>
              </p:cNvSpPr>
              <p:nvPr/>
            </p:nvSpPr>
            <p:spPr bwMode="auto">
              <a:xfrm>
                <a:off x="4656" y="27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28" name="Rectangle 804"/>
              <p:cNvSpPr>
                <a:spLocks noChangeArrowheads="1"/>
              </p:cNvSpPr>
              <p:nvPr/>
            </p:nvSpPr>
            <p:spPr bwMode="auto">
              <a:xfrm>
                <a:off x="4656" y="2711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9" name="Line 805"/>
              <p:cNvSpPr>
                <a:spLocks noChangeShapeType="1"/>
              </p:cNvSpPr>
              <p:nvPr/>
            </p:nvSpPr>
            <p:spPr bwMode="auto">
              <a:xfrm>
                <a:off x="4656" y="28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30" name="Rectangle 806"/>
              <p:cNvSpPr>
                <a:spLocks noChangeArrowheads="1"/>
              </p:cNvSpPr>
              <p:nvPr/>
            </p:nvSpPr>
            <p:spPr bwMode="auto">
              <a:xfrm>
                <a:off x="4656" y="2848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1" name="Line 807"/>
              <p:cNvSpPr>
                <a:spLocks noChangeShapeType="1"/>
              </p:cNvSpPr>
              <p:nvPr/>
            </p:nvSpPr>
            <p:spPr bwMode="auto">
              <a:xfrm>
                <a:off x="4656" y="2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32" name="Rectangle 808"/>
              <p:cNvSpPr>
                <a:spLocks noChangeArrowheads="1"/>
              </p:cNvSpPr>
              <p:nvPr/>
            </p:nvSpPr>
            <p:spPr bwMode="auto">
              <a:xfrm>
                <a:off x="4656" y="2985"/>
                <a:ext cx="9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7" name="Line 810"/>
            <p:cNvSpPr>
              <a:spLocks noChangeShapeType="1"/>
            </p:cNvSpPr>
            <p:nvPr/>
          </p:nvSpPr>
          <p:spPr bwMode="auto">
            <a:xfrm>
              <a:off x="4656" y="312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8" name="Rectangle 811"/>
            <p:cNvSpPr>
              <a:spLocks noChangeArrowheads="1"/>
            </p:cNvSpPr>
            <p:nvPr/>
          </p:nvSpPr>
          <p:spPr bwMode="auto">
            <a:xfrm>
              <a:off x="4656" y="3122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812"/>
            <p:cNvSpPr>
              <a:spLocks noChangeShapeType="1"/>
            </p:cNvSpPr>
            <p:nvPr/>
          </p:nvSpPr>
          <p:spPr bwMode="auto">
            <a:xfrm>
              <a:off x="4656" y="32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0" name="Rectangle 813"/>
            <p:cNvSpPr>
              <a:spLocks noChangeArrowheads="1"/>
            </p:cNvSpPr>
            <p:nvPr/>
          </p:nvSpPr>
          <p:spPr bwMode="auto">
            <a:xfrm>
              <a:off x="4656" y="3258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814"/>
            <p:cNvSpPr>
              <a:spLocks noChangeShapeType="1"/>
            </p:cNvSpPr>
            <p:nvPr/>
          </p:nvSpPr>
          <p:spPr bwMode="auto">
            <a:xfrm>
              <a:off x="4656" y="339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2" name="Rectangle 815"/>
            <p:cNvSpPr>
              <a:spLocks noChangeArrowheads="1"/>
            </p:cNvSpPr>
            <p:nvPr/>
          </p:nvSpPr>
          <p:spPr bwMode="auto">
            <a:xfrm>
              <a:off x="4656" y="3395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816"/>
            <p:cNvSpPr>
              <a:spLocks noChangeShapeType="1"/>
            </p:cNvSpPr>
            <p:nvPr/>
          </p:nvSpPr>
          <p:spPr bwMode="auto">
            <a:xfrm>
              <a:off x="4656" y="35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4" name="Rectangle 817"/>
            <p:cNvSpPr>
              <a:spLocks noChangeArrowheads="1"/>
            </p:cNvSpPr>
            <p:nvPr/>
          </p:nvSpPr>
          <p:spPr bwMode="auto">
            <a:xfrm>
              <a:off x="4656" y="3532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818"/>
            <p:cNvSpPr>
              <a:spLocks noChangeShapeType="1"/>
            </p:cNvSpPr>
            <p:nvPr/>
          </p:nvSpPr>
          <p:spPr bwMode="auto">
            <a:xfrm>
              <a:off x="4656" y="366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6" name="Rectangle 819"/>
            <p:cNvSpPr>
              <a:spLocks noChangeArrowheads="1"/>
            </p:cNvSpPr>
            <p:nvPr/>
          </p:nvSpPr>
          <p:spPr bwMode="auto">
            <a:xfrm>
              <a:off x="4656" y="3669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820"/>
            <p:cNvSpPr>
              <a:spLocks noChangeShapeType="1"/>
            </p:cNvSpPr>
            <p:nvPr/>
          </p:nvSpPr>
          <p:spPr bwMode="auto">
            <a:xfrm>
              <a:off x="4656" y="380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8" name="Rectangle 821"/>
            <p:cNvSpPr>
              <a:spLocks noChangeArrowheads="1"/>
            </p:cNvSpPr>
            <p:nvPr/>
          </p:nvSpPr>
          <p:spPr bwMode="auto">
            <a:xfrm>
              <a:off x="4656" y="3805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822"/>
            <p:cNvSpPr>
              <a:spLocks noChangeShapeType="1"/>
            </p:cNvSpPr>
            <p:nvPr/>
          </p:nvSpPr>
          <p:spPr bwMode="auto">
            <a:xfrm>
              <a:off x="4656" y="394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Rectangle 823"/>
            <p:cNvSpPr>
              <a:spLocks noChangeArrowheads="1"/>
            </p:cNvSpPr>
            <p:nvPr/>
          </p:nvSpPr>
          <p:spPr bwMode="auto">
            <a:xfrm>
              <a:off x="4656" y="3942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824"/>
            <p:cNvSpPr>
              <a:spLocks noChangeShapeType="1"/>
            </p:cNvSpPr>
            <p:nvPr/>
          </p:nvSpPr>
          <p:spPr bwMode="auto">
            <a:xfrm>
              <a:off x="4656" y="408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Rectangle 825"/>
            <p:cNvSpPr>
              <a:spLocks noChangeArrowheads="1"/>
            </p:cNvSpPr>
            <p:nvPr/>
          </p:nvSpPr>
          <p:spPr bwMode="auto">
            <a:xfrm>
              <a:off x="4656" y="4087"/>
              <a:ext cx="9" cy="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2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Scoring Matrices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2488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An empirical model of evolution, biology and chemistry all wrapped up in a 20 X 20 table of integers</a:t>
            </a:r>
          </a:p>
          <a:p>
            <a:pPr>
              <a:defRPr/>
            </a:pPr>
            <a:r>
              <a:rPr lang="en-US" b="1" smtClean="0"/>
              <a:t>Structurally or chemically similar residues, or residues that otherwise reflect some degree of similarity should ideally have high scores</a:t>
            </a:r>
          </a:p>
          <a:p>
            <a:pPr>
              <a:defRPr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973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A Better Matrix - PAM250</a:t>
            </a:r>
            <a:endParaRPr lang="en-US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563938" y="1628775"/>
          <a:ext cx="5257800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3" imgW="3657961" imgH="3419957" progId="Excel.Sheet.8">
                  <p:embed/>
                </p:oleObj>
              </mc:Choice>
              <mc:Fallback>
                <p:oleObj name="Worksheet" r:id="rId3" imgW="3657961" imgH="34199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628775"/>
                        <a:ext cx="5257800" cy="458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1037"/>
          <p:cNvSpPr>
            <a:spLocks noChangeArrowheads="1"/>
          </p:cNvSpPr>
          <p:nvPr/>
        </p:nvSpPr>
        <p:spPr bwMode="auto">
          <a:xfrm>
            <a:off x="107950" y="930275"/>
            <a:ext cx="3384550" cy="588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</a:rPr>
              <a:t>Dayhoff (1978) or </a:t>
            </a:r>
            <a:r>
              <a:rPr lang="en-US" sz="2000" b="1">
                <a:latin typeface="Arial" charset="0"/>
              </a:rPr>
              <a:t>Point-accepted-mutation 250</a:t>
            </a:r>
            <a:r>
              <a:rPr lang="en-US" sz="2000">
                <a:latin typeface="Arial" charset="0"/>
              </a:rPr>
              <a:t> matrix): 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Counted the number of substitutions in related proteins across different species. Large scores are given to identities and substitutions which are found frequently.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 1PAM is a unit of evolutionary divergence in which 1% of the amino acids have been changed. PAM 250 is an extrapolation to 250 mutations per 100 residues </a:t>
            </a:r>
          </a:p>
        </p:txBody>
      </p:sp>
    </p:spTree>
    <p:extLst>
      <p:ext uri="{BB962C8B-B14F-4D97-AF65-F5344CB8AC3E}">
        <p14:creationId xmlns:p14="http://schemas.microsoft.com/office/powerpoint/2010/main" val="1303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Using PAM250...</a:t>
            </a:r>
            <a:endParaRPr lang="en-US" sz="2800" smtClean="0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43000" y="4076700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2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444875" y="4100513"/>
            <a:ext cx="1908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A T V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2  1</a:t>
            </a:r>
            <a:r>
              <a:rPr lang="en-US" sz="2400" b="1">
                <a:latin typeface="Arial" charset="0"/>
              </a:rPr>
              <a:t> 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807075" y="4113213"/>
            <a:ext cx="21605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    A  A T  V  D</a:t>
            </a:r>
          </a:p>
          <a:p>
            <a:pPr algn="l"/>
            <a:r>
              <a:rPr lang="en-US" sz="2400" b="1">
                <a:latin typeface="Arial" charset="0"/>
              </a:rPr>
              <a:t>A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2  1  0 -1 -1</a:t>
            </a:r>
            <a:endParaRPr lang="en-US" sz="2400" b="1">
              <a:latin typeface="Arial" charset="0"/>
            </a:endParaRP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V</a:t>
            </a:r>
          </a:p>
          <a:p>
            <a:pPr algn="l"/>
            <a:r>
              <a:rPr lang="en-US" sz="2400" b="1">
                <a:latin typeface="Arial" charset="0"/>
              </a:rPr>
              <a:t>D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4024313" y="1963738"/>
            <a:ext cx="1123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>
                <a:latin typeface="Courier" charset="0"/>
              </a:rPr>
              <a:t>  A T V D</a:t>
            </a:r>
          </a:p>
          <a:p>
            <a:pPr algn="l"/>
            <a:r>
              <a:rPr lang="en-US" sz="1800" b="1">
                <a:latin typeface="Courier" charset="0"/>
              </a:rPr>
              <a:t>A 2</a:t>
            </a:r>
          </a:p>
          <a:p>
            <a:pPr algn="l"/>
            <a:r>
              <a:rPr lang="en-US" sz="1800" b="1">
                <a:latin typeface="Courier" charset="0"/>
              </a:rPr>
              <a:t>T 1 3</a:t>
            </a:r>
          </a:p>
          <a:p>
            <a:pPr algn="l"/>
            <a:r>
              <a:rPr lang="en-US" sz="1800" b="1">
                <a:latin typeface="Courier" charset="0"/>
              </a:rPr>
              <a:t>V 0 0 4</a:t>
            </a:r>
          </a:p>
          <a:p>
            <a:pPr algn="l"/>
            <a:r>
              <a:rPr lang="en-US" sz="1800" b="1">
                <a:latin typeface="Courier" charset="0"/>
              </a:rPr>
              <a:t>D 0 0-2 4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5899150" y="2306638"/>
            <a:ext cx="132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1">
                <a:latin typeface="Arial" charset="0"/>
              </a:rPr>
              <a:t>  Gap </a:t>
            </a:r>
          </a:p>
          <a:p>
            <a:pPr algn="l"/>
            <a:r>
              <a:rPr lang="en-US" sz="1600" b="1">
                <a:latin typeface="Arial" charset="0"/>
              </a:rPr>
              <a:t>Penalty = -1</a:t>
            </a: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631825" y="2176463"/>
            <a:ext cx="3279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A mini version of the PAM 250, </a:t>
            </a:r>
          </a:p>
          <a:p>
            <a:r>
              <a:rPr lang="en-US" sz="1600" b="1">
                <a:latin typeface="Arial" charset="0"/>
              </a:rPr>
              <a:t>showing only relevant residues:</a:t>
            </a:r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684213" y="1773238"/>
            <a:ext cx="46815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 better: BLOSUM Matricies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BLOSUM 90</a:t>
            </a:r>
            <a:r>
              <a:rPr lang="en-US" dirty="0" smtClean="0"/>
              <a:t> - </a:t>
            </a:r>
            <a:r>
              <a:rPr lang="en-US" u="sng" dirty="0" err="1" smtClean="0"/>
              <a:t>BLO</a:t>
            </a:r>
            <a:r>
              <a:rPr lang="en-US" dirty="0" err="1" smtClean="0"/>
              <a:t>cks</a:t>
            </a:r>
            <a:r>
              <a:rPr lang="en-US" dirty="0" smtClean="0"/>
              <a:t> </a:t>
            </a:r>
            <a:r>
              <a:rPr lang="en-US" u="sng" dirty="0" err="1" smtClean="0"/>
              <a:t>SU</a:t>
            </a:r>
            <a:r>
              <a:rPr lang="en-US" dirty="0" err="1" smtClean="0"/>
              <a:t>bstitution</a:t>
            </a:r>
            <a:r>
              <a:rPr lang="en-US" dirty="0" smtClean="0"/>
              <a:t> </a:t>
            </a:r>
            <a:r>
              <a:rPr lang="en-US" u="sng" dirty="0" err="1" smtClean="0"/>
              <a:t>M</a:t>
            </a:r>
            <a:r>
              <a:rPr lang="en-US" dirty="0" err="1" smtClean="0"/>
              <a:t>atrix,from</a:t>
            </a:r>
            <a:r>
              <a:rPr lang="en-US" dirty="0" smtClean="0"/>
              <a:t> BLOCKS of sequences with &gt;90% sequence ID          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best for short alignments with high similarity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BLOSUM 62</a:t>
            </a:r>
            <a:r>
              <a:rPr lang="en-US" dirty="0" smtClean="0"/>
              <a:t> - prepared from BLOCKS of sequences with &gt;62% sequence ID          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best for general alignment (default)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BLOSUM 30</a:t>
            </a:r>
            <a:r>
              <a:rPr lang="en-US" dirty="0" smtClean="0"/>
              <a:t> - prepared from BLOCKS of sequences with &gt;30% sequence ID          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best for detecting weak local alignments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3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BLOSUM62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979613" y="1628775"/>
          <a:ext cx="54864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3" imgW="3657961" imgH="3419957" progId="Excel.Sheet.8">
                  <p:embed/>
                </p:oleObj>
              </mc:Choice>
              <mc:Fallback>
                <p:oleObj name="Worksheet" r:id="rId3" imgW="3657961" imgH="34199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628775"/>
                        <a:ext cx="5486400" cy="4781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8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Programming Algorithms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0325"/>
            <a:ext cx="8153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/>
              <a:t>Great for doing </a:t>
            </a:r>
            <a:r>
              <a:rPr lang="en-US" sz="2400" b="1" dirty="0" err="1" smtClean="0"/>
              <a:t>pairwise</a:t>
            </a:r>
            <a:r>
              <a:rPr lang="en-US" sz="2400" b="1" dirty="0" smtClean="0"/>
              <a:t> global alignments</a:t>
            </a:r>
          </a:p>
          <a:p>
            <a:pPr>
              <a:defRPr/>
            </a:pPr>
            <a:r>
              <a:rPr lang="en-US" sz="2400" b="1" dirty="0" smtClean="0"/>
              <a:t>Produces a quantitative alignment “score”</a:t>
            </a:r>
          </a:p>
          <a:p>
            <a:pPr>
              <a:defRPr/>
            </a:pPr>
            <a:r>
              <a:rPr lang="en-US" sz="2400" b="1" dirty="0" smtClean="0"/>
              <a:t>"Problems" if one tries to do alignments with very large sequences/databases (memory requirement and run time grows as 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or as N x M)</a:t>
            </a:r>
          </a:p>
          <a:p>
            <a:pPr>
              <a:defRPr/>
            </a:pPr>
            <a:r>
              <a:rPr lang="en-US" sz="2400" b="1" dirty="0" smtClean="0"/>
              <a:t>SSEARCH is one great implementation (by Pearson) that can work, can do local alignments, and is guaranteed to find the optimal alignment, </a:t>
            </a:r>
            <a:r>
              <a:rPr lang="en-US" sz="2400" b="1" i="1" dirty="0" smtClean="0"/>
              <a:t>but it is </a:t>
            </a:r>
            <a:r>
              <a:rPr lang="en-US" sz="2400" b="1" i="1" dirty="0" err="1" smtClean="0"/>
              <a:t>sloooowww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Need an alternative for searching large databases of sequences like </a:t>
            </a:r>
            <a:r>
              <a:rPr lang="en-US" sz="2400" b="1" dirty="0" err="1" smtClean="0"/>
              <a:t>Genbank</a:t>
            </a:r>
            <a:r>
              <a:rPr lang="en-US" sz="2400" b="1" dirty="0" smtClean="0"/>
              <a:t>…..</a:t>
            </a:r>
          </a:p>
          <a:p>
            <a:pPr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651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5800" y="1906588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Developed by </a:t>
            </a:r>
            <a:r>
              <a:rPr lang="en-US" sz="2400" dirty="0" err="1">
                <a:latin typeface="Arial" charset="0"/>
              </a:rPr>
              <a:t>Lipman</a:t>
            </a:r>
            <a:r>
              <a:rPr lang="en-US" sz="2400" dirty="0">
                <a:latin typeface="Arial" charset="0"/>
              </a:rPr>
              <a:t> &amp; Pearson (1985/88)</a:t>
            </a:r>
          </a:p>
          <a:p>
            <a:pPr marL="342900" indent="-342900" algn="l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Refined by </a:t>
            </a:r>
            <a:r>
              <a:rPr lang="en-US" sz="2400" dirty="0" err="1">
                <a:latin typeface="Arial" charset="0"/>
              </a:rPr>
              <a:t>Altschul</a:t>
            </a:r>
            <a:r>
              <a:rPr lang="en-US" sz="2400" dirty="0">
                <a:latin typeface="Arial" charset="0"/>
              </a:rPr>
              <a:t> et al. (1990/97)</a:t>
            </a:r>
          </a:p>
          <a:p>
            <a:pPr marL="342900" indent="-342900" algn="l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Ideal for large database comparisons</a:t>
            </a:r>
          </a:p>
          <a:p>
            <a:pPr marL="342900" indent="-342900" algn="l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Uses heuristics &amp; statistical simplification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so not guaranteed to find all optimal sequence alignments</a:t>
            </a:r>
          </a:p>
          <a:p>
            <a:pPr marL="342900" indent="-342900" algn="l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Fast N-type algorithm (similar to Dot Plot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Fast Local (and Heuristic) Alignment Methods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Alignments tell us about...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 dirty="0" smtClean="0"/>
              <a:t>Function or activity of a new gene/protein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Structure or shape of a new protein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Location or preferred location of a protein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Stability of a gene or protein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Origin of a gene, protein, organelle, organism…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0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smtClean="0"/>
              <a:t>FASTA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sz="2400" dirty="0" smtClean="0"/>
              <a:t>Cuts </a:t>
            </a:r>
            <a:r>
              <a:rPr lang="en-CA" sz="2400" dirty="0"/>
              <a:t>sequences into short words (k-tuples)</a:t>
            </a:r>
          </a:p>
          <a:p>
            <a:pPr>
              <a:lnSpc>
                <a:spcPct val="90000"/>
              </a:lnSpc>
              <a:defRPr/>
            </a:pPr>
            <a:r>
              <a:rPr lang="en-CA" sz="2400" dirty="0"/>
              <a:t> Uses “Hash Tables” to speed comparison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Looks for clusters of nearby or locally dense “</a:t>
            </a:r>
            <a:r>
              <a:rPr lang="en-US" sz="2400" i="1" dirty="0">
                <a:solidFill>
                  <a:schemeClr val="accent2"/>
                </a:solidFill>
              </a:rPr>
              <a:t>identical</a:t>
            </a:r>
            <a:r>
              <a:rPr lang="en-US" sz="2400" dirty="0"/>
              <a:t>” </a:t>
            </a:r>
            <a:r>
              <a:rPr lang="en-US" sz="2400" dirty="0" smtClean="0"/>
              <a:t>k-tuples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init1 score</a:t>
            </a:r>
            <a:r>
              <a:rPr lang="en-US" sz="2400" dirty="0" smtClean="0"/>
              <a:t> = score for first set of k-tuples (using PAM250 matrix)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accent2"/>
                </a:solidFill>
              </a:rPr>
              <a:t>initn</a:t>
            </a:r>
            <a:r>
              <a:rPr lang="en-US" sz="2400" dirty="0" smtClean="0">
                <a:solidFill>
                  <a:schemeClr val="accent2"/>
                </a:solidFill>
              </a:rPr>
              <a:t> score</a:t>
            </a:r>
            <a:r>
              <a:rPr lang="en-US" sz="2400" dirty="0" smtClean="0"/>
              <a:t> = score for gapped k-tuples (i.e. after applying joining threshold – using a gap penalty)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opt score</a:t>
            </a:r>
            <a:r>
              <a:rPr lang="en-US" sz="2400" dirty="0" smtClean="0"/>
              <a:t> = optimized alignment score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Z-score</a:t>
            </a:r>
            <a:r>
              <a:rPr lang="en-US" sz="2400" dirty="0" smtClean="0"/>
              <a:t> = number of S.D. above random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expect</a:t>
            </a:r>
            <a:r>
              <a:rPr lang="en-US" sz="2400" dirty="0" smtClean="0"/>
              <a:t> = expected # of random matches</a:t>
            </a:r>
          </a:p>
        </p:txBody>
      </p:sp>
    </p:spTree>
    <p:extLst>
      <p:ext uri="{BB962C8B-B14F-4D97-AF65-F5344CB8AC3E}">
        <p14:creationId xmlns:p14="http://schemas.microsoft.com/office/powerpoint/2010/main" val="2636025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Fast Alignment Algorithm</a:t>
            </a:r>
            <a:endParaRPr lang="en-US" smtClean="0"/>
          </a:p>
        </p:txBody>
      </p:sp>
      <p:grpSp>
        <p:nvGrpSpPr>
          <p:cNvPr id="51204" name="Group 6"/>
          <p:cNvGrpSpPr>
            <a:grpSpLocks/>
          </p:cNvGrpSpPr>
          <p:nvPr/>
        </p:nvGrpSpPr>
        <p:grpSpPr bwMode="auto">
          <a:xfrm>
            <a:off x="1066800" y="1125538"/>
            <a:ext cx="7069138" cy="1800225"/>
            <a:chOff x="672" y="1152"/>
            <a:chExt cx="4453" cy="1134"/>
          </a:xfrm>
        </p:grpSpPr>
        <p:sp>
          <p:nvSpPr>
            <p:cNvPr id="51207" name="Text Box 4"/>
            <p:cNvSpPr txBox="1">
              <a:spLocks noChangeArrowheads="1"/>
            </p:cNvSpPr>
            <p:nvPr/>
          </p:nvSpPr>
          <p:spPr bwMode="auto">
            <a:xfrm>
              <a:off x="1200" y="1152"/>
              <a:ext cx="30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Query:</a:t>
              </a:r>
              <a:r>
                <a:rPr lang="en-US" sz="3200" b="1">
                  <a:latin typeface="Arial" charset="0"/>
                </a:rPr>
                <a:t>  ACDEFGDEF…..</a:t>
              </a:r>
            </a:p>
          </p:txBody>
        </p:sp>
        <p:sp>
          <p:nvSpPr>
            <p:cNvPr id="51208" name="Text Box 5"/>
            <p:cNvSpPr txBox="1">
              <a:spLocks noChangeArrowheads="1"/>
            </p:cNvSpPr>
            <p:nvPr/>
          </p:nvSpPr>
          <p:spPr bwMode="auto">
            <a:xfrm>
              <a:off x="672" y="1614"/>
              <a:ext cx="4453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200" b="1">
                  <a:latin typeface="Arial" charset="0"/>
                </a:rPr>
                <a:t>ACD  CDE   DEF  EFG  FGD  GDE …</a:t>
              </a:r>
            </a:p>
            <a:p>
              <a:pPr algn="l"/>
              <a:r>
                <a:rPr lang="en-US" sz="3200" b="1">
                  <a:latin typeface="Arial" charset="0"/>
                </a:rPr>
                <a:t>   1        2       3,7     4        5        6</a:t>
              </a:r>
            </a:p>
          </p:txBody>
        </p:sp>
      </p:grp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2097088" y="2459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sz="3200" b="1">
              <a:latin typeface="Arial" charset="0"/>
            </a:endParaRP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1042988" y="3508375"/>
            <a:ext cx="65500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latin typeface="Arial" charset="0"/>
              </a:rPr>
              <a:t>ACD  CDE   DEF  EFG  FGD  GDE</a:t>
            </a:r>
          </a:p>
          <a:p>
            <a:pPr algn="l"/>
            <a:r>
              <a:rPr lang="en-US" sz="3200" b="1">
                <a:latin typeface="Arial" charset="0"/>
              </a:rPr>
              <a:t>ACE  CDD   NEF   …      …      … </a:t>
            </a:r>
          </a:p>
          <a:p>
            <a:pPr algn="l"/>
            <a:r>
              <a:rPr lang="en-US" sz="3200" b="1">
                <a:latin typeface="Arial" charset="0"/>
              </a:rPr>
              <a:t>GCE  CEE   DEY   …      …      …</a:t>
            </a:r>
          </a:p>
          <a:p>
            <a:pPr algn="l"/>
            <a:r>
              <a:rPr lang="en-US" sz="3200" b="1">
                <a:latin typeface="Arial" charset="0"/>
              </a:rPr>
              <a:t>GCD            DDY   …      …      …</a:t>
            </a:r>
          </a:p>
          <a:p>
            <a:pPr algn="l"/>
            <a:endParaRPr lang="en-US" sz="3200" b="1">
              <a:latin typeface="Arial" charset="0"/>
            </a:endParaRPr>
          </a:p>
          <a:p>
            <a:pPr algn="l"/>
            <a:r>
              <a:rPr lang="en-US" sz="3200" b="1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72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9"/>
          <p:cNvGrpSpPr>
            <a:grpSpLocks/>
          </p:cNvGrpSpPr>
          <p:nvPr/>
        </p:nvGrpSpPr>
        <p:grpSpPr bwMode="auto">
          <a:xfrm>
            <a:off x="1295400" y="1828800"/>
            <a:ext cx="6550025" cy="4425950"/>
            <a:chOff x="816" y="1152"/>
            <a:chExt cx="4126" cy="2788"/>
          </a:xfrm>
        </p:grpSpPr>
        <p:sp>
          <p:nvSpPr>
            <p:cNvPr id="52229" name="Text Box 3"/>
            <p:cNvSpPr txBox="1">
              <a:spLocks noChangeArrowheads="1"/>
            </p:cNvSpPr>
            <p:nvPr/>
          </p:nvSpPr>
          <p:spPr bwMode="auto">
            <a:xfrm>
              <a:off x="1344" y="1152"/>
              <a:ext cx="30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Query:  ACDEFGDEF</a:t>
              </a:r>
              <a:r>
                <a:rPr lang="en-US" sz="3200" b="1">
                  <a:latin typeface="Arial" charset="0"/>
                </a:rPr>
                <a:t>…..</a:t>
              </a:r>
            </a:p>
          </p:txBody>
        </p:sp>
        <p:sp>
          <p:nvSpPr>
            <p:cNvPr id="52230" name="Text Box 4"/>
            <p:cNvSpPr txBox="1">
              <a:spLocks noChangeArrowheads="1"/>
            </p:cNvSpPr>
            <p:nvPr/>
          </p:nvSpPr>
          <p:spPr bwMode="auto">
            <a:xfrm>
              <a:off x="816" y="1704"/>
              <a:ext cx="4126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200" b="1">
                  <a:latin typeface="Arial" charset="0"/>
                </a:rPr>
                <a:t>ACD  CDE   DEF  EFG  FGD  GDE</a:t>
              </a:r>
            </a:p>
            <a:p>
              <a:pPr algn="l"/>
              <a:r>
                <a:rPr lang="en-US" sz="3200" b="1">
                  <a:latin typeface="Arial" charset="0"/>
                </a:rPr>
                <a:t>ACE 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CDD</a:t>
              </a:r>
              <a:r>
                <a:rPr lang="en-US" sz="3200" b="1">
                  <a:latin typeface="Arial" charset="0"/>
                </a:rPr>
                <a:t>   NEF   …      …      … </a:t>
              </a:r>
            </a:p>
            <a:p>
              <a:pPr algn="l"/>
              <a:r>
                <a:rPr lang="en-US" sz="3200" b="1">
                  <a:latin typeface="Arial" charset="0"/>
                </a:rPr>
                <a:t>GCE  CEE   DEY   …      …      …</a:t>
              </a:r>
            </a:p>
            <a:p>
              <a:pPr algn="l"/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GCD</a:t>
              </a:r>
              <a:r>
                <a:rPr lang="en-US" sz="3200" b="1">
                  <a:latin typeface="Arial" charset="0"/>
                </a:rPr>
                <a:t>           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DDY</a:t>
              </a:r>
              <a:r>
                <a:rPr lang="en-US" sz="3200" b="1">
                  <a:latin typeface="Arial" charset="0"/>
                </a:rPr>
                <a:t>   …      …      …</a:t>
              </a:r>
            </a:p>
            <a:p>
              <a:pPr algn="l"/>
              <a:endParaRPr lang="en-US" sz="3200" b="1">
                <a:latin typeface="Arial" charset="0"/>
              </a:endParaRPr>
            </a:p>
            <a:p>
              <a:pPr algn="l"/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Database:</a:t>
              </a:r>
              <a:r>
                <a:rPr lang="en-US" sz="3200" b="1">
                  <a:latin typeface="Arial" charset="0"/>
                </a:rPr>
                <a:t>  LMR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GCDDY</a:t>
              </a:r>
              <a:r>
                <a:rPr lang="en-US" sz="3200" b="1">
                  <a:latin typeface="Arial" charset="0"/>
                </a:rPr>
                <a:t>GDEY…</a:t>
              </a:r>
            </a:p>
            <a:p>
              <a:pPr algn="l"/>
              <a:r>
                <a:rPr lang="en-US" sz="3200" b="1">
                  <a:latin typeface="Arial" charset="0"/>
                </a:rPr>
                <a:t> </a:t>
              </a:r>
            </a:p>
          </p:txBody>
        </p:sp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3035" y="365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en-US" sz="2400">
                <a:latin typeface="Arial" charset="0"/>
              </a:endParaRPr>
            </a:p>
          </p:txBody>
        </p:sp>
        <p:sp>
          <p:nvSpPr>
            <p:cNvPr id="52232" name="Line 7"/>
            <p:cNvSpPr>
              <a:spLocks noChangeShapeType="1"/>
            </p:cNvSpPr>
            <p:nvPr/>
          </p:nvSpPr>
          <p:spPr bwMode="auto">
            <a:xfrm>
              <a:off x="2891" y="3604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Fast Alignment Algorithm</a:t>
            </a:r>
            <a:endParaRPr lang="en-US" sz="3600" b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42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Fast Alignment Algorithm</a:t>
            </a:r>
            <a:endParaRPr lang="en-US" smtClean="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895600" y="2286000"/>
            <a:ext cx="35814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895600" y="1676400"/>
            <a:ext cx="3952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latin typeface="Arial" charset="0"/>
              </a:rPr>
              <a:t>A C D E F G D E F...</a:t>
            </a:r>
            <a:endParaRPr lang="en-US" sz="2800" b="1">
              <a:latin typeface="Arial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2286000" y="2190750"/>
            <a:ext cx="48101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>
                <a:latin typeface="Arial" charset="0"/>
              </a:rPr>
              <a:t>L</a:t>
            </a:r>
          </a:p>
          <a:p>
            <a:pPr algn="l"/>
            <a:r>
              <a:rPr lang="en-US" sz="2800" b="1">
                <a:latin typeface="Arial" charset="0"/>
              </a:rPr>
              <a:t>M</a:t>
            </a:r>
          </a:p>
          <a:p>
            <a:pPr algn="l"/>
            <a:r>
              <a:rPr lang="en-US" sz="2800" b="1">
                <a:latin typeface="Arial" charset="0"/>
              </a:rPr>
              <a:t>R</a:t>
            </a:r>
          </a:p>
          <a:p>
            <a:pPr algn="l"/>
            <a:r>
              <a:rPr lang="en-US" sz="2800" b="1">
                <a:latin typeface="Arial" charset="0"/>
              </a:rPr>
              <a:t>G</a:t>
            </a:r>
          </a:p>
          <a:p>
            <a:pPr algn="l"/>
            <a:r>
              <a:rPr lang="en-US" sz="2800" b="1">
                <a:latin typeface="Arial" charset="0"/>
              </a:rPr>
              <a:t>C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D</a:t>
            </a:r>
          </a:p>
          <a:p>
            <a:pPr algn="l"/>
            <a:r>
              <a:rPr lang="en-US" sz="2800" b="1">
                <a:latin typeface="Arial" charset="0"/>
              </a:rPr>
              <a:t>D</a:t>
            </a:r>
          </a:p>
          <a:p>
            <a:pPr algn="l"/>
            <a:r>
              <a:rPr lang="en-US" sz="2800" b="1">
                <a:latin typeface="Arial" charset="0"/>
              </a:rPr>
              <a:t>Y</a:t>
            </a:r>
          </a:p>
          <a:p>
            <a:pPr algn="l"/>
            <a:r>
              <a:rPr lang="en-US" sz="2800" b="1">
                <a:latin typeface="Arial" charset="0"/>
              </a:rPr>
              <a:t>G</a:t>
            </a:r>
          </a:p>
          <a:p>
            <a:pPr algn="l"/>
            <a:endParaRPr lang="en-US" sz="2800" b="1">
              <a:latin typeface="Arial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038600" y="4876800"/>
            <a:ext cx="3048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3657600" y="44196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2895600" y="3505200"/>
            <a:ext cx="3048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2"/>
          <p:cNvSpPr>
            <a:spLocks noChangeArrowheads="1"/>
          </p:cNvSpPr>
          <p:nvPr/>
        </p:nvSpPr>
        <p:spPr bwMode="auto">
          <a:xfrm>
            <a:off x="4419600" y="5334000"/>
            <a:ext cx="304800" cy="3810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3276600" y="39624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5257800" y="44196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5638800" y="4876800"/>
            <a:ext cx="3048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6"/>
          <p:cNvSpPr>
            <a:spLocks noChangeArrowheads="1"/>
          </p:cNvSpPr>
          <p:nvPr/>
        </p:nvSpPr>
        <p:spPr bwMode="auto">
          <a:xfrm>
            <a:off x="6019800" y="5334000"/>
            <a:ext cx="304800" cy="3810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4843463" y="5711825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1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EE3A50-2863-4DEF-BA73-9872289E68F6}" type="slidenum">
              <a:rPr lang="en-US" altLang="en-US" sz="1400" smtClean="0">
                <a:latin typeface="Arial" charset="0"/>
              </a:rPr>
              <a:pPr/>
              <a:t>44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54275" name="Picture 15" descr="f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7938" cy="131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Fast Alignment Algorithm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028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D69C44-18BF-4249-9CED-23A8CB699AAA}" type="slidenum">
              <a:rPr lang="en-US" altLang="en-US" sz="1400" smtClean="0">
                <a:latin typeface="Arial" charset="0"/>
              </a:rPr>
              <a:pPr/>
              <a:t>45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55299" name="Picture 2" descr="f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283200"/>
            <a:ext cx="10167938" cy="131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4400" smtClean="0"/>
              <a:t>Fast Alignment Algorithm</a:t>
            </a:r>
            <a:endParaRPr lang="en-US" smtClean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36588" y="1108075"/>
            <a:ext cx="184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Arial" charset="0"/>
              </a:rPr>
              <a:t>FASTA continued…</a:t>
            </a:r>
          </a:p>
        </p:txBody>
      </p:sp>
    </p:spTree>
    <p:extLst>
      <p:ext uri="{BB962C8B-B14F-4D97-AF65-F5344CB8AC3E}">
        <p14:creationId xmlns:p14="http://schemas.microsoft.com/office/powerpoint/2010/main" val="3753201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smtClean="0"/>
              <a:t>FASTA</a:t>
            </a:r>
            <a:endParaRPr lang="en-US" sz="3200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81000" y="1604963"/>
          <a:ext cx="86868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3" imgW="5491445" imgH="1864701" progId="Word.Document.8">
                  <p:embed/>
                </p:oleObj>
              </mc:Choice>
              <mc:Fallback>
                <p:oleObj name="Document" r:id="rId3" imgW="5491445" imgH="18647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4963"/>
                        <a:ext cx="8686800" cy="4632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741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smtClean="0"/>
              <a:t>FASTA</a:t>
            </a:r>
            <a:endParaRPr lang="en-US" sz="3200" smtClean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611560" y="1908175"/>
            <a:ext cx="853244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charset="0"/>
              </a:rPr>
              <a:t>Note:  in </a:t>
            </a:r>
            <a:r>
              <a:rPr lang="en-US" sz="2400" dirty="0">
                <a:latin typeface="Arial" charset="0"/>
              </a:rPr>
              <a:t>the end, FASTA can produce optimized alignments (based on an initial heuristic search but then using Smith-Waterman in the end) but it is not </a:t>
            </a:r>
            <a:r>
              <a:rPr lang="en-US" sz="2400" dirty="0" smtClean="0">
                <a:latin typeface="Arial" charset="0"/>
              </a:rPr>
              <a:t>guaranteed </a:t>
            </a:r>
            <a:r>
              <a:rPr lang="en-US" sz="2400" dirty="0">
                <a:latin typeface="Arial" charset="0"/>
              </a:rPr>
              <a:t>to find all optimal “hits”/alignments in a database </a:t>
            </a:r>
            <a:r>
              <a:rPr lang="en-US" sz="2400" dirty="0" err="1">
                <a:latin typeface="Arial" charset="0"/>
              </a:rPr>
              <a:t>vs</a:t>
            </a:r>
            <a:r>
              <a:rPr lang="en-US" sz="2400" dirty="0">
                <a:latin typeface="Arial" charset="0"/>
              </a:rPr>
              <a:t> SSEARCH.</a:t>
            </a:r>
            <a:r>
              <a:rPr lang="en-US" sz="2000" dirty="0">
                <a:latin typeface="Arial" charset="0"/>
              </a:rPr>
              <a:t> </a:t>
            </a:r>
          </a:p>
          <a:p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Overview of FASTA:  </a:t>
            </a:r>
            <a:br>
              <a:rPr lang="en-US" sz="2000" b="1" dirty="0">
                <a:latin typeface="Arial" charset="0"/>
              </a:rPr>
            </a:br>
            <a:r>
              <a:rPr lang="en-US" sz="2000" b="1" dirty="0">
                <a:latin typeface="Arial" charset="0"/>
                <a:hlinkClick r:id="rId2"/>
              </a:rPr>
              <a:t>http://en.wikipedia.org/wiki/FASTA</a:t>
            </a:r>
            <a:endParaRPr lang="en-US" sz="2000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r>
              <a:rPr lang="en-US" sz="2000" b="1" dirty="0">
                <a:latin typeface="Arial" charset="0"/>
              </a:rPr>
              <a:t>Web-based FASTA access:</a:t>
            </a:r>
          </a:p>
          <a:p>
            <a:r>
              <a:rPr lang="en-US" sz="2000" b="1" dirty="0">
                <a:latin typeface="Arial" charset="0"/>
                <a:hlinkClick r:id="rId3"/>
              </a:rPr>
              <a:t>http://www.ebi.ac.uk/Tools/fasta/</a:t>
            </a:r>
            <a:r>
              <a:rPr lang="en-US" sz="20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663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3352800" y="1600200"/>
            <a:ext cx="2362200" cy="2362200"/>
          </a:xfrm>
          <a:prstGeom prst="irregularSeal1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smtClean="0">
                <a:ea typeface="+mj-ea"/>
              </a:rPr>
              <a:t>BLAST</a:t>
            </a:r>
            <a:endParaRPr lang="en-US" sz="5400" smtClean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4704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Let</a:t>
            </a:r>
            <a:r>
              <a:rPr lang="ja-JP" altLang="en-US" smtClean="0"/>
              <a:t>’</a:t>
            </a:r>
            <a:r>
              <a:rPr lang="en-US" altLang="ja-JP" smtClean="0"/>
              <a:t>s try an experiment...</a:t>
            </a:r>
            <a:endParaRPr lang="en-US" smtClean="0"/>
          </a:p>
        </p:txBody>
      </p:sp>
      <p:grpSp>
        <p:nvGrpSpPr>
          <p:cNvPr id="12292" name="Group 1028"/>
          <p:cNvGrpSpPr>
            <a:grpSpLocks/>
          </p:cNvGrpSpPr>
          <p:nvPr/>
        </p:nvGrpSpPr>
        <p:grpSpPr bwMode="auto">
          <a:xfrm>
            <a:off x="3540125" y="2393950"/>
            <a:ext cx="1689100" cy="3482975"/>
            <a:chOff x="2448" y="2016"/>
            <a:chExt cx="1056" cy="1920"/>
          </a:xfrm>
        </p:grpSpPr>
        <p:grpSp>
          <p:nvGrpSpPr>
            <p:cNvPr id="12304" name="Group 1029"/>
            <p:cNvGrpSpPr>
              <a:grpSpLocks/>
            </p:cNvGrpSpPr>
            <p:nvPr/>
          </p:nvGrpSpPr>
          <p:grpSpPr bwMode="auto">
            <a:xfrm>
              <a:off x="2448" y="2976"/>
              <a:ext cx="1056" cy="960"/>
              <a:chOff x="2448" y="2976"/>
              <a:chExt cx="1056" cy="960"/>
            </a:xfrm>
          </p:grpSpPr>
          <p:cxnSp>
            <p:nvCxnSpPr>
              <p:cNvPr id="12311" name="AutoShape 1030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72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2" name="AutoShape 1031"/>
              <p:cNvCxnSpPr>
                <a:cxnSpLocks noChangeShapeType="1"/>
              </p:cNvCxnSpPr>
              <p:nvPr/>
            </p:nvCxnSpPr>
            <p:spPr bwMode="auto">
              <a:xfrm>
                <a:off x="2448" y="2976"/>
                <a:ext cx="1056" cy="96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3" name="AutoShape 1032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48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4" name="AutoShape 1033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24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5" name="AutoShape 1034"/>
              <p:cNvCxnSpPr>
                <a:cxnSpLocks noChangeShapeType="1"/>
              </p:cNvCxnSpPr>
              <p:nvPr/>
            </p:nvCxnSpPr>
            <p:spPr bwMode="auto">
              <a:xfrm>
                <a:off x="2544" y="2976"/>
                <a:ext cx="960" cy="0"/>
              </a:xfrm>
              <a:prstGeom prst="straightConnector1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05" name="Group 1035"/>
            <p:cNvGrpSpPr>
              <a:grpSpLocks/>
            </p:cNvGrpSpPr>
            <p:nvPr/>
          </p:nvGrpSpPr>
          <p:grpSpPr bwMode="auto">
            <a:xfrm flipV="1">
              <a:off x="2448" y="2016"/>
              <a:ext cx="1056" cy="960"/>
              <a:chOff x="2448" y="2976"/>
              <a:chExt cx="1056" cy="960"/>
            </a:xfrm>
          </p:grpSpPr>
          <p:cxnSp>
            <p:nvCxnSpPr>
              <p:cNvPr id="12306" name="AutoShape 1036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72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7" name="AutoShape 1037"/>
              <p:cNvCxnSpPr>
                <a:cxnSpLocks noChangeShapeType="1"/>
              </p:cNvCxnSpPr>
              <p:nvPr/>
            </p:nvCxnSpPr>
            <p:spPr bwMode="auto">
              <a:xfrm>
                <a:off x="2448" y="2976"/>
                <a:ext cx="1056" cy="96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8" name="AutoShape 1038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48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9" name="AutoShape 1039"/>
              <p:cNvCxnSpPr>
                <a:cxnSpLocks noChangeShapeType="1"/>
              </p:cNvCxnSpPr>
              <p:nvPr/>
            </p:nvCxnSpPr>
            <p:spPr bwMode="auto">
              <a:xfrm>
                <a:off x="2496" y="2976"/>
                <a:ext cx="1008" cy="24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0" name="AutoShape 1040"/>
              <p:cNvCxnSpPr>
                <a:cxnSpLocks noChangeShapeType="1"/>
              </p:cNvCxnSpPr>
              <p:nvPr/>
            </p:nvCxnSpPr>
            <p:spPr bwMode="auto">
              <a:xfrm>
                <a:off x="2544" y="2976"/>
                <a:ext cx="960" cy="0"/>
              </a:xfrm>
              <a:prstGeom prst="straightConnector1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293" name="Text Box 1041"/>
          <p:cNvSpPr txBox="1">
            <a:spLocks noChangeArrowheads="1"/>
          </p:cNvSpPr>
          <p:nvPr/>
        </p:nvSpPr>
        <p:spPr bwMode="auto">
          <a:xfrm>
            <a:off x="838200" y="3832225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ACDEFGHIKLM...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12294" name="Text Box 1042"/>
          <p:cNvSpPr txBox="1">
            <a:spLocks noChangeArrowheads="1"/>
          </p:cNvSpPr>
          <p:nvPr/>
        </p:nvSpPr>
        <p:spPr bwMode="auto">
          <a:xfrm>
            <a:off x="5305425" y="2133600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ACDEAGHNKLM...</a:t>
            </a:r>
          </a:p>
        </p:txBody>
      </p:sp>
      <p:sp>
        <p:nvSpPr>
          <p:cNvPr id="12295" name="Text Box 1043"/>
          <p:cNvSpPr txBox="1">
            <a:spLocks noChangeArrowheads="1"/>
          </p:cNvSpPr>
          <p:nvPr/>
        </p:nvSpPr>
        <p:spPr bwMode="auto">
          <a:xfrm>
            <a:off x="5305425" y="2568575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KKDEFGHPKLM...</a:t>
            </a:r>
          </a:p>
        </p:txBody>
      </p:sp>
      <p:sp>
        <p:nvSpPr>
          <p:cNvPr id="12296" name="Text Box 1044"/>
          <p:cNvSpPr txBox="1">
            <a:spLocks noChangeArrowheads="1"/>
          </p:cNvSpPr>
          <p:nvPr/>
        </p:nvSpPr>
        <p:spPr bwMode="auto">
          <a:xfrm>
            <a:off x="5334000" y="3003550"/>
            <a:ext cx="275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SCDEFCHLKLM...</a:t>
            </a:r>
          </a:p>
        </p:txBody>
      </p:sp>
      <p:sp>
        <p:nvSpPr>
          <p:cNvPr id="12297" name="Text Box 1045"/>
          <p:cNvSpPr txBox="1">
            <a:spLocks noChangeArrowheads="1"/>
          </p:cNvSpPr>
          <p:nvPr/>
        </p:nvSpPr>
        <p:spPr bwMode="auto">
          <a:xfrm>
            <a:off x="5305425" y="3438525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MCDEFGHNKLV...</a:t>
            </a:r>
          </a:p>
        </p:txBody>
      </p:sp>
      <p:sp>
        <p:nvSpPr>
          <p:cNvPr id="12298" name="Text Box 1046"/>
          <p:cNvSpPr txBox="1">
            <a:spLocks noChangeArrowheads="1"/>
          </p:cNvSpPr>
          <p:nvPr/>
        </p:nvSpPr>
        <p:spPr bwMode="auto">
          <a:xfrm>
            <a:off x="5305425" y="3875088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QCDEFGHAKLM...</a:t>
            </a:r>
          </a:p>
        </p:txBody>
      </p:sp>
      <p:sp>
        <p:nvSpPr>
          <p:cNvPr id="12299" name="Text Box 1047"/>
          <p:cNvSpPr txBox="1">
            <a:spLocks noChangeArrowheads="1"/>
          </p:cNvSpPr>
          <p:nvPr/>
        </p:nvSpPr>
        <p:spPr bwMode="auto">
          <a:xfrm>
            <a:off x="5305425" y="4310063"/>
            <a:ext cx="278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AQQQFGHIKLPI...</a:t>
            </a:r>
          </a:p>
        </p:txBody>
      </p:sp>
      <p:sp>
        <p:nvSpPr>
          <p:cNvPr id="12300" name="Text Box 1048"/>
          <p:cNvSpPr txBox="1">
            <a:spLocks noChangeArrowheads="1"/>
          </p:cNvSpPr>
          <p:nvPr/>
        </p:nvSpPr>
        <p:spPr bwMode="auto">
          <a:xfrm>
            <a:off x="5334000" y="4745038"/>
            <a:ext cx="285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WCDEFGHLKLM...</a:t>
            </a:r>
          </a:p>
        </p:txBody>
      </p:sp>
      <p:sp>
        <p:nvSpPr>
          <p:cNvPr id="12301" name="Text Box 1049"/>
          <p:cNvSpPr txBox="1">
            <a:spLocks noChangeArrowheads="1"/>
          </p:cNvSpPr>
          <p:nvPr/>
        </p:nvSpPr>
        <p:spPr bwMode="auto">
          <a:xfrm>
            <a:off x="5305425" y="51800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SMDEFAHVKLM...</a:t>
            </a:r>
          </a:p>
        </p:txBody>
      </p:sp>
      <p:sp>
        <p:nvSpPr>
          <p:cNvPr id="12302" name="Text Box 1050"/>
          <p:cNvSpPr txBox="1">
            <a:spLocks noChangeArrowheads="1"/>
          </p:cNvSpPr>
          <p:nvPr/>
        </p:nvSpPr>
        <p:spPr bwMode="auto">
          <a:xfrm>
            <a:off x="5305425" y="561498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ACDEFGFKKLM...</a:t>
            </a:r>
          </a:p>
        </p:txBody>
      </p:sp>
      <p:sp>
        <p:nvSpPr>
          <p:cNvPr id="12303" name="Text Box 1137"/>
          <p:cNvSpPr txBox="1">
            <a:spLocks noChangeArrowheads="1"/>
          </p:cNvSpPr>
          <p:nvPr/>
        </p:nvSpPr>
        <p:spPr bwMode="auto">
          <a:xfrm>
            <a:off x="3429000" y="3468688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 i="1">
                <a:solidFill>
                  <a:srgbClr val="FF0000"/>
                </a:solidFill>
                <a:latin typeface="Arial" pitchFamily="34" charset="0"/>
              </a:rPr>
              <a:t>Align</a:t>
            </a:r>
            <a:endParaRPr lang="en-US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/>
              <a:t>Similarity versus Homology</a:t>
            </a:r>
            <a:endParaRPr lang="en-U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866" y="1412776"/>
            <a:ext cx="3957637" cy="45434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u="sng" dirty="0" smtClean="0"/>
              <a:t>Similarity</a:t>
            </a:r>
            <a:r>
              <a:rPr lang="en-US" sz="2400" b="1" dirty="0" smtClean="0"/>
              <a:t> refers to the likeness or % similarity between 2 sequences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/>
              <a:t>Similarity of sequences usually means sharing a statistically measured number of bases or amino acids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Similarity does not necessarily imply homology</a:t>
            </a:r>
            <a:endParaRPr lang="en-US" sz="2400" dirty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412776"/>
            <a:ext cx="4027487" cy="4876800"/>
          </a:xfrm>
        </p:spPr>
        <p:txBody>
          <a:bodyPr/>
          <a:lstStyle/>
          <a:p>
            <a:pPr>
              <a:defRPr/>
            </a:pPr>
            <a:r>
              <a:rPr lang="en-US" sz="2400" b="1" u="sng" smtClean="0"/>
              <a:t>Homology</a:t>
            </a:r>
            <a:r>
              <a:rPr lang="en-US" sz="2400" b="1" smtClean="0"/>
              <a:t> refers to shared ancestry</a:t>
            </a:r>
          </a:p>
          <a:p>
            <a:pPr>
              <a:defRPr/>
            </a:pPr>
            <a:r>
              <a:rPr lang="en-US" sz="2400" b="1" smtClean="0"/>
              <a:t>Two sequences are homologous if they are derived from a common ancestral sequence</a:t>
            </a:r>
          </a:p>
          <a:p>
            <a:pPr>
              <a:defRPr/>
            </a:pPr>
            <a:r>
              <a:rPr lang="en-US" sz="2400" b="1" smtClean="0">
                <a:solidFill>
                  <a:schemeClr val="accent2"/>
                </a:solidFill>
              </a:rPr>
              <a:t>Homology often implies similarity</a:t>
            </a:r>
            <a:r>
              <a:rPr lang="en-US" sz="2400" b="1" smtClean="0"/>
              <a:t> </a:t>
            </a:r>
            <a:br>
              <a:rPr lang="en-US" sz="2400" b="1" smtClean="0"/>
            </a:br>
            <a:r>
              <a:rPr lang="en-US" sz="2400" b="1" smtClean="0"/>
              <a:t>(note that structural, but not sequence, similarity may occur)</a:t>
            </a:r>
          </a:p>
        </p:txBody>
      </p:sp>
    </p:spTree>
    <p:extLst>
      <p:ext uri="{BB962C8B-B14F-4D97-AF65-F5344CB8AC3E}">
        <p14:creationId xmlns:p14="http://schemas.microsoft.com/office/powerpoint/2010/main" val="19529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What kind of score distribution do you get?</a:t>
            </a:r>
          </a:p>
        </p:txBody>
      </p:sp>
      <p:grpSp>
        <p:nvGrpSpPr>
          <p:cNvPr id="13316" name="Group 51"/>
          <p:cNvGrpSpPr>
            <a:grpSpLocks/>
          </p:cNvGrpSpPr>
          <p:nvPr/>
        </p:nvGrpSpPr>
        <p:grpSpPr bwMode="auto">
          <a:xfrm>
            <a:off x="1295400" y="2743200"/>
            <a:ext cx="3200400" cy="2057400"/>
            <a:chOff x="1344" y="2160"/>
            <a:chExt cx="2016" cy="1296"/>
          </a:xfrm>
        </p:grpSpPr>
        <p:sp>
          <p:nvSpPr>
            <p:cNvPr id="13323" name="Rectangle 6"/>
            <p:cNvSpPr>
              <a:spLocks noChangeArrowheads="1"/>
            </p:cNvSpPr>
            <p:nvPr/>
          </p:nvSpPr>
          <p:spPr bwMode="auto">
            <a:xfrm>
              <a:off x="1392" y="3360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7"/>
            <p:cNvSpPr>
              <a:spLocks noChangeArrowheads="1"/>
            </p:cNvSpPr>
            <p:nvPr/>
          </p:nvSpPr>
          <p:spPr bwMode="auto">
            <a:xfrm>
              <a:off x="1440" y="3312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8"/>
            <p:cNvSpPr>
              <a:spLocks noChangeArrowheads="1"/>
            </p:cNvSpPr>
            <p:nvPr/>
          </p:nvSpPr>
          <p:spPr bwMode="auto">
            <a:xfrm>
              <a:off x="1488" y="3216"/>
              <a:ext cx="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1536" y="3120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1584" y="2976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1632" y="2784"/>
              <a:ext cx="4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13"/>
            <p:cNvSpPr>
              <a:spLocks noChangeArrowheads="1"/>
            </p:cNvSpPr>
            <p:nvPr/>
          </p:nvSpPr>
          <p:spPr bwMode="auto">
            <a:xfrm>
              <a:off x="1680" y="2640"/>
              <a:ext cx="48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14"/>
            <p:cNvSpPr>
              <a:spLocks noChangeArrowheads="1"/>
            </p:cNvSpPr>
            <p:nvPr/>
          </p:nvSpPr>
          <p:spPr bwMode="auto">
            <a:xfrm>
              <a:off x="1728" y="2448"/>
              <a:ext cx="48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15"/>
            <p:cNvSpPr>
              <a:spLocks noChangeArrowheads="1"/>
            </p:cNvSpPr>
            <p:nvPr/>
          </p:nvSpPr>
          <p:spPr bwMode="auto">
            <a:xfrm>
              <a:off x="1776" y="2304"/>
              <a:ext cx="4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16"/>
            <p:cNvSpPr>
              <a:spLocks noChangeArrowheads="1"/>
            </p:cNvSpPr>
            <p:nvPr/>
          </p:nvSpPr>
          <p:spPr bwMode="auto">
            <a:xfrm>
              <a:off x="1824" y="2256"/>
              <a:ext cx="48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17"/>
            <p:cNvSpPr>
              <a:spLocks noChangeArrowheads="1"/>
            </p:cNvSpPr>
            <p:nvPr/>
          </p:nvSpPr>
          <p:spPr bwMode="auto">
            <a:xfrm>
              <a:off x="1872" y="2208"/>
              <a:ext cx="48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18"/>
            <p:cNvSpPr>
              <a:spLocks noChangeArrowheads="1"/>
            </p:cNvSpPr>
            <p:nvPr/>
          </p:nvSpPr>
          <p:spPr bwMode="auto">
            <a:xfrm>
              <a:off x="1920" y="2160"/>
              <a:ext cx="48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19"/>
            <p:cNvSpPr>
              <a:spLocks noChangeArrowheads="1"/>
            </p:cNvSpPr>
            <p:nvPr/>
          </p:nvSpPr>
          <p:spPr bwMode="auto">
            <a:xfrm>
              <a:off x="1968" y="2256"/>
              <a:ext cx="48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ectangle 20"/>
            <p:cNvSpPr>
              <a:spLocks noChangeArrowheads="1"/>
            </p:cNvSpPr>
            <p:nvPr/>
          </p:nvSpPr>
          <p:spPr bwMode="auto">
            <a:xfrm>
              <a:off x="2016" y="2304"/>
              <a:ext cx="4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48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Rectangle 22"/>
            <p:cNvSpPr>
              <a:spLocks noChangeArrowheads="1"/>
            </p:cNvSpPr>
            <p:nvPr/>
          </p:nvSpPr>
          <p:spPr bwMode="auto">
            <a:xfrm>
              <a:off x="2112" y="2544"/>
              <a:ext cx="48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23"/>
            <p:cNvSpPr>
              <a:spLocks noChangeArrowheads="1"/>
            </p:cNvSpPr>
            <p:nvPr/>
          </p:nvSpPr>
          <p:spPr bwMode="auto">
            <a:xfrm>
              <a:off x="2160" y="2640"/>
              <a:ext cx="48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24"/>
            <p:cNvSpPr>
              <a:spLocks noChangeArrowheads="1"/>
            </p:cNvSpPr>
            <p:nvPr/>
          </p:nvSpPr>
          <p:spPr bwMode="auto">
            <a:xfrm>
              <a:off x="2208" y="2736"/>
              <a:ext cx="48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Rectangle 25"/>
            <p:cNvSpPr>
              <a:spLocks noChangeArrowheads="1"/>
            </p:cNvSpPr>
            <p:nvPr/>
          </p:nvSpPr>
          <p:spPr bwMode="auto">
            <a:xfrm>
              <a:off x="2256" y="2832"/>
              <a:ext cx="48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Rectangle 26"/>
            <p:cNvSpPr>
              <a:spLocks noChangeArrowheads="1"/>
            </p:cNvSpPr>
            <p:nvPr/>
          </p:nvSpPr>
          <p:spPr bwMode="auto">
            <a:xfrm>
              <a:off x="2304" y="2928"/>
              <a:ext cx="4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Rectangle 27"/>
            <p:cNvSpPr>
              <a:spLocks noChangeArrowheads="1"/>
            </p:cNvSpPr>
            <p:nvPr/>
          </p:nvSpPr>
          <p:spPr bwMode="auto">
            <a:xfrm>
              <a:off x="2352" y="2976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28"/>
            <p:cNvSpPr>
              <a:spLocks noChangeArrowheads="1"/>
            </p:cNvSpPr>
            <p:nvPr/>
          </p:nvSpPr>
          <p:spPr bwMode="auto">
            <a:xfrm>
              <a:off x="2400" y="3024"/>
              <a:ext cx="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Rectangle 29"/>
            <p:cNvSpPr>
              <a:spLocks noChangeArrowheads="1"/>
            </p:cNvSpPr>
            <p:nvPr/>
          </p:nvSpPr>
          <p:spPr bwMode="auto">
            <a:xfrm>
              <a:off x="2448" y="3072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30"/>
            <p:cNvSpPr>
              <a:spLocks noChangeArrowheads="1"/>
            </p:cNvSpPr>
            <p:nvPr/>
          </p:nvSpPr>
          <p:spPr bwMode="auto">
            <a:xfrm>
              <a:off x="2496" y="3120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Rectangle 31"/>
            <p:cNvSpPr>
              <a:spLocks noChangeArrowheads="1"/>
            </p:cNvSpPr>
            <p:nvPr/>
          </p:nvSpPr>
          <p:spPr bwMode="auto">
            <a:xfrm>
              <a:off x="2544" y="3168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Rectangle 32"/>
            <p:cNvSpPr>
              <a:spLocks noChangeArrowheads="1"/>
            </p:cNvSpPr>
            <p:nvPr/>
          </p:nvSpPr>
          <p:spPr bwMode="auto">
            <a:xfrm>
              <a:off x="2592" y="3168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33"/>
            <p:cNvSpPr>
              <a:spLocks noChangeArrowheads="1"/>
            </p:cNvSpPr>
            <p:nvPr/>
          </p:nvSpPr>
          <p:spPr bwMode="auto">
            <a:xfrm>
              <a:off x="2640" y="3216"/>
              <a:ext cx="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Arial" pitchFamily="34" charset="0"/>
              </a:endParaRPr>
            </a:p>
          </p:txBody>
        </p:sp>
        <p:sp>
          <p:nvSpPr>
            <p:cNvPr id="13351" name="Rectangle 34"/>
            <p:cNvSpPr>
              <a:spLocks noChangeArrowheads="1"/>
            </p:cNvSpPr>
            <p:nvPr/>
          </p:nvSpPr>
          <p:spPr bwMode="auto">
            <a:xfrm>
              <a:off x="2688" y="3264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Rectangle 35"/>
            <p:cNvSpPr>
              <a:spLocks noChangeArrowheads="1"/>
            </p:cNvSpPr>
            <p:nvPr/>
          </p:nvSpPr>
          <p:spPr bwMode="auto">
            <a:xfrm>
              <a:off x="2736" y="3264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Rectangle 36"/>
            <p:cNvSpPr>
              <a:spLocks noChangeArrowheads="1"/>
            </p:cNvSpPr>
            <p:nvPr/>
          </p:nvSpPr>
          <p:spPr bwMode="auto">
            <a:xfrm>
              <a:off x="2784" y="3264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37"/>
            <p:cNvSpPr>
              <a:spLocks noChangeArrowheads="1"/>
            </p:cNvSpPr>
            <p:nvPr/>
          </p:nvSpPr>
          <p:spPr bwMode="auto">
            <a:xfrm>
              <a:off x="2832" y="3312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Rectangle 38"/>
            <p:cNvSpPr>
              <a:spLocks noChangeArrowheads="1"/>
            </p:cNvSpPr>
            <p:nvPr/>
          </p:nvSpPr>
          <p:spPr bwMode="auto">
            <a:xfrm>
              <a:off x="2880" y="3312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Rectangle 39"/>
            <p:cNvSpPr>
              <a:spLocks noChangeArrowheads="1"/>
            </p:cNvSpPr>
            <p:nvPr/>
          </p:nvSpPr>
          <p:spPr bwMode="auto">
            <a:xfrm>
              <a:off x="2928" y="3312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Rectangle 40"/>
            <p:cNvSpPr>
              <a:spLocks noChangeArrowheads="1"/>
            </p:cNvSpPr>
            <p:nvPr/>
          </p:nvSpPr>
          <p:spPr bwMode="auto">
            <a:xfrm>
              <a:off x="2976" y="3360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Rectangle 41"/>
            <p:cNvSpPr>
              <a:spLocks noChangeArrowheads="1"/>
            </p:cNvSpPr>
            <p:nvPr/>
          </p:nvSpPr>
          <p:spPr bwMode="auto">
            <a:xfrm>
              <a:off x="3024" y="3360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Rectangle 42"/>
            <p:cNvSpPr>
              <a:spLocks noChangeArrowheads="1"/>
            </p:cNvSpPr>
            <p:nvPr/>
          </p:nvSpPr>
          <p:spPr bwMode="auto">
            <a:xfrm>
              <a:off x="3072" y="3360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Rectangle 43"/>
            <p:cNvSpPr>
              <a:spLocks noChangeArrowheads="1"/>
            </p:cNvSpPr>
            <p:nvPr/>
          </p:nvSpPr>
          <p:spPr bwMode="auto">
            <a:xfrm>
              <a:off x="3120" y="3360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Rectangle 44"/>
            <p:cNvSpPr>
              <a:spLocks noChangeArrowheads="1"/>
            </p:cNvSpPr>
            <p:nvPr/>
          </p:nvSpPr>
          <p:spPr bwMode="auto">
            <a:xfrm>
              <a:off x="3168" y="340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45"/>
            <p:cNvSpPr>
              <a:spLocks noChangeArrowheads="1"/>
            </p:cNvSpPr>
            <p:nvPr/>
          </p:nvSpPr>
          <p:spPr bwMode="auto">
            <a:xfrm>
              <a:off x="3216" y="340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Rectangle 46"/>
            <p:cNvSpPr>
              <a:spLocks noChangeArrowheads="1"/>
            </p:cNvSpPr>
            <p:nvPr/>
          </p:nvSpPr>
          <p:spPr bwMode="auto">
            <a:xfrm>
              <a:off x="3264" y="340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Rectangle 47"/>
            <p:cNvSpPr>
              <a:spLocks noChangeArrowheads="1"/>
            </p:cNvSpPr>
            <p:nvPr/>
          </p:nvSpPr>
          <p:spPr bwMode="auto">
            <a:xfrm>
              <a:off x="3312" y="3408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Freeform 48"/>
          <p:cNvSpPr>
            <a:spLocks/>
          </p:cNvSpPr>
          <p:nvPr/>
        </p:nvSpPr>
        <p:spPr bwMode="auto">
          <a:xfrm>
            <a:off x="5257800" y="4648200"/>
            <a:ext cx="3429000" cy="990600"/>
          </a:xfrm>
          <a:custGeom>
            <a:avLst/>
            <a:gdLst>
              <a:gd name="T0" fmla="*/ 0 w 2256"/>
              <a:gd name="T1" fmla="*/ 2147483647 h 1248"/>
              <a:gd name="T2" fmla="*/ 2147483647 w 2256"/>
              <a:gd name="T3" fmla="*/ 2147483647 h 1248"/>
              <a:gd name="T4" fmla="*/ 2147483647 w 2256"/>
              <a:gd name="T5" fmla="*/ 2147483647 h 1248"/>
              <a:gd name="T6" fmla="*/ 2147483647 w 2256"/>
              <a:gd name="T7" fmla="*/ 2147483647 h 1248"/>
              <a:gd name="T8" fmla="*/ 2147483647 w 2256"/>
              <a:gd name="T9" fmla="*/ 2147483647 h 1248"/>
              <a:gd name="T10" fmla="*/ 2147483647 w 2256"/>
              <a:gd name="T11" fmla="*/ 2147483647 h 1248"/>
              <a:gd name="T12" fmla="*/ 2147483647 w 2256"/>
              <a:gd name="T13" fmla="*/ 2147483647 h 1248"/>
              <a:gd name="T14" fmla="*/ 2147483647 w 2256"/>
              <a:gd name="T15" fmla="*/ 2147483647 h 1248"/>
              <a:gd name="T16" fmla="*/ 2147483647 w 2256"/>
              <a:gd name="T17" fmla="*/ 0 h 1248"/>
              <a:gd name="T18" fmla="*/ 2147483647 w 2256"/>
              <a:gd name="T19" fmla="*/ 2147483647 h 1248"/>
              <a:gd name="T20" fmla="*/ 2147483647 w 2256"/>
              <a:gd name="T21" fmla="*/ 2147483647 h 1248"/>
              <a:gd name="T22" fmla="*/ 2147483647 w 2256"/>
              <a:gd name="T23" fmla="*/ 2147483647 h 1248"/>
              <a:gd name="T24" fmla="*/ 2147483647 w 2256"/>
              <a:gd name="T25" fmla="*/ 2147483647 h 1248"/>
              <a:gd name="T26" fmla="*/ 2147483647 w 2256"/>
              <a:gd name="T27" fmla="*/ 2147483647 h 1248"/>
              <a:gd name="T28" fmla="*/ 2147483647 w 2256"/>
              <a:gd name="T29" fmla="*/ 2147483647 h 1248"/>
              <a:gd name="T30" fmla="*/ 2147483647 w 2256"/>
              <a:gd name="T31" fmla="*/ 2147483647 h 1248"/>
              <a:gd name="T32" fmla="*/ 2147483647 w 2256"/>
              <a:gd name="T33" fmla="*/ 2147483647 h 1248"/>
              <a:gd name="T34" fmla="*/ 2147483647 w 2256"/>
              <a:gd name="T35" fmla="*/ 2147483647 h 1248"/>
              <a:gd name="T36" fmla="*/ 2147483647 w 2256"/>
              <a:gd name="T37" fmla="*/ 2147483647 h 1248"/>
              <a:gd name="T38" fmla="*/ 2147483647 w 2256"/>
              <a:gd name="T39" fmla="*/ 2147483647 h 1248"/>
              <a:gd name="T40" fmla="*/ 2147483647 w 2256"/>
              <a:gd name="T41" fmla="*/ 2147483647 h 1248"/>
              <a:gd name="T42" fmla="*/ 2147483647 w 2256"/>
              <a:gd name="T43" fmla="*/ 2147483647 h 1248"/>
              <a:gd name="T44" fmla="*/ 2147483647 w 2256"/>
              <a:gd name="T45" fmla="*/ 2147483647 h 1248"/>
              <a:gd name="T46" fmla="*/ 2147483647 w 2256"/>
              <a:gd name="T47" fmla="*/ 2147483647 h 1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56"/>
              <a:gd name="T73" fmla="*/ 0 h 1248"/>
              <a:gd name="T74" fmla="*/ 2256 w 2256"/>
              <a:gd name="T75" fmla="*/ 1248 h 1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56" h="1248">
                <a:moveTo>
                  <a:pt x="0" y="1248"/>
                </a:moveTo>
                <a:cubicBezTo>
                  <a:pt x="36" y="1212"/>
                  <a:pt x="72" y="1176"/>
                  <a:pt x="96" y="1152"/>
                </a:cubicBezTo>
                <a:cubicBezTo>
                  <a:pt x="120" y="1128"/>
                  <a:pt x="128" y="1128"/>
                  <a:pt x="144" y="1104"/>
                </a:cubicBezTo>
                <a:cubicBezTo>
                  <a:pt x="160" y="1080"/>
                  <a:pt x="168" y="1064"/>
                  <a:pt x="192" y="1008"/>
                </a:cubicBezTo>
                <a:cubicBezTo>
                  <a:pt x="216" y="952"/>
                  <a:pt x="264" y="848"/>
                  <a:pt x="288" y="768"/>
                </a:cubicBezTo>
                <a:cubicBezTo>
                  <a:pt x="312" y="688"/>
                  <a:pt x="312" y="624"/>
                  <a:pt x="336" y="528"/>
                </a:cubicBezTo>
                <a:cubicBezTo>
                  <a:pt x="360" y="432"/>
                  <a:pt x="400" y="272"/>
                  <a:pt x="432" y="192"/>
                </a:cubicBezTo>
                <a:cubicBezTo>
                  <a:pt x="464" y="112"/>
                  <a:pt x="488" y="80"/>
                  <a:pt x="528" y="48"/>
                </a:cubicBezTo>
                <a:cubicBezTo>
                  <a:pt x="568" y="16"/>
                  <a:pt x="632" y="0"/>
                  <a:pt x="672" y="0"/>
                </a:cubicBezTo>
                <a:cubicBezTo>
                  <a:pt x="712" y="0"/>
                  <a:pt x="744" y="24"/>
                  <a:pt x="768" y="48"/>
                </a:cubicBezTo>
                <a:cubicBezTo>
                  <a:pt x="792" y="72"/>
                  <a:pt x="800" y="112"/>
                  <a:pt x="816" y="144"/>
                </a:cubicBezTo>
                <a:cubicBezTo>
                  <a:pt x="832" y="176"/>
                  <a:pt x="848" y="200"/>
                  <a:pt x="864" y="240"/>
                </a:cubicBezTo>
                <a:cubicBezTo>
                  <a:pt x="880" y="280"/>
                  <a:pt x="888" y="328"/>
                  <a:pt x="912" y="384"/>
                </a:cubicBezTo>
                <a:cubicBezTo>
                  <a:pt x="936" y="440"/>
                  <a:pt x="984" y="528"/>
                  <a:pt x="1008" y="576"/>
                </a:cubicBezTo>
                <a:cubicBezTo>
                  <a:pt x="1032" y="624"/>
                  <a:pt x="1032" y="640"/>
                  <a:pt x="1056" y="672"/>
                </a:cubicBezTo>
                <a:cubicBezTo>
                  <a:pt x="1080" y="704"/>
                  <a:pt x="1120" y="736"/>
                  <a:pt x="1152" y="768"/>
                </a:cubicBezTo>
                <a:cubicBezTo>
                  <a:pt x="1184" y="800"/>
                  <a:pt x="1208" y="832"/>
                  <a:pt x="1248" y="864"/>
                </a:cubicBezTo>
                <a:cubicBezTo>
                  <a:pt x="1288" y="896"/>
                  <a:pt x="1352" y="936"/>
                  <a:pt x="1392" y="960"/>
                </a:cubicBezTo>
                <a:cubicBezTo>
                  <a:pt x="1432" y="984"/>
                  <a:pt x="1456" y="992"/>
                  <a:pt x="1488" y="1008"/>
                </a:cubicBezTo>
                <a:cubicBezTo>
                  <a:pt x="1520" y="1024"/>
                  <a:pt x="1552" y="1040"/>
                  <a:pt x="1584" y="1056"/>
                </a:cubicBezTo>
                <a:cubicBezTo>
                  <a:pt x="1616" y="1072"/>
                  <a:pt x="1640" y="1088"/>
                  <a:pt x="1680" y="1104"/>
                </a:cubicBezTo>
                <a:cubicBezTo>
                  <a:pt x="1720" y="1120"/>
                  <a:pt x="1760" y="1136"/>
                  <a:pt x="1824" y="1152"/>
                </a:cubicBezTo>
                <a:cubicBezTo>
                  <a:pt x="1888" y="1168"/>
                  <a:pt x="1992" y="1192"/>
                  <a:pt x="2064" y="1200"/>
                </a:cubicBezTo>
                <a:cubicBezTo>
                  <a:pt x="2136" y="1208"/>
                  <a:pt x="2196" y="1204"/>
                  <a:pt x="2256" y="1200"/>
                </a:cubicBezTo>
              </a:path>
            </a:pathLst>
          </a:custGeom>
          <a:solidFill>
            <a:schemeClr val="accent1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18" name="Text Box 52"/>
          <p:cNvSpPr txBox="1">
            <a:spLocks noChangeArrowheads="1"/>
          </p:cNvSpPr>
          <p:nvPr/>
        </p:nvSpPr>
        <p:spPr bwMode="auto">
          <a:xfrm>
            <a:off x="6781800" y="22860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Gaussian?</a:t>
            </a:r>
          </a:p>
        </p:txBody>
      </p:sp>
      <p:sp>
        <p:nvSpPr>
          <p:cNvPr id="13319" name="Text Box 53"/>
          <p:cNvSpPr txBox="1">
            <a:spLocks noChangeArrowheads="1"/>
          </p:cNvSpPr>
          <p:nvPr/>
        </p:nvSpPr>
        <p:spPr bwMode="auto">
          <a:xfrm>
            <a:off x="6858000" y="3505200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Poisson?</a:t>
            </a:r>
          </a:p>
        </p:txBody>
      </p:sp>
      <p:sp>
        <p:nvSpPr>
          <p:cNvPr id="13320" name="Text Box 54"/>
          <p:cNvSpPr txBox="1">
            <a:spLocks noChangeArrowheads="1"/>
          </p:cNvSpPr>
          <p:nvPr/>
        </p:nvSpPr>
        <p:spPr bwMode="auto">
          <a:xfrm>
            <a:off x="6934200" y="47244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1">
                <a:latin typeface="Arial" pitchFamily="34" charset="0"/>
              </a:rPr>
              <a:t>Other?</a:t>
            </a:r>
          </a:p>
        </p:txBody>
      </p:sp>
      <p:sp>
        <p:nvSpPr>
          <p:cNvPr id="13321" name="Freeform 56"/>
          <p:cNvSpPr>
            <a:spLocks/>
          </p:cNvSpPr>
          <p:nvPr/>
        </p:nvSpPr>
        <p:spPr bwMode="auto">
          <a:xfrm>
            <a:off x="5257800" y="2209800"/>
            <a:ext cx="1981200" cy="1016000"/>
          </a:xfrm>
          <a:custGeom>
            <a:avLst/>
            <a:gdLst>
              <a:gd name="T0" fmla="*/ 0 w 1104"/>
              <a:gd name="T1" fmla="*/ 2147483647 h 640"/>
              <a:gd name="T2" fmla="*/ 2147483647 w 1104"/>
              <a:gd name="T3" fmla="*/ 2147483647 h 640"/>
              <a:gd name="T4" fmla="*/ 2147483647 w 1104"/>
              <a:gd name="T5" fmla="*/ 2147483647 h 640"/>
              <a:gd name="T6" fmla="*/ 2147483647 w 1104"/>
              <a:gd name="T7" fmla="*/ 2147483647 h 640"/>
              <a:gd name="T8" fmla="*/ 2147483647 w 1104"/>
              <a:gd name="T9" fmla="*/ 2147483647 h 640"/>
              <a:gd name="T10" fmla="*/ 2147483647 w 1104"/>
              <a:gd name="T11" fmla="*/ 2147483647 h 640"/>
              <a:gd name="T12" fmla="*/ 2147483647 w 1104"/>
              <a:gd name="T13" fmla="*/ 2147483647 h 640"/>
              <a:gd name="T14" fmla="*/ 2147483647 w 1104"/>
              <a:gd name="T15" fmla="*/ 2147483647 h 640"/>
              <a:gd name="T16" fmla="*/ 2147483647 w 1104"/>
              <a:gd name="T17" fmla="*/ 2147483647 h 640"/>
              <a:gd name="T18" fmla="*/ 2147483647 w 1104"/>
              <a:gd name="T19" fmla="*/ 2147483647 h 640"/>
              <a:gd name="T20" fmla="*/ 2147483647 w 1104"/>
              <a:gd name="T21" fmla="*/ 2147483647 h 6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640"/>
              <a:gd name="T35" fmla="*/ 1104 w 1104"/>
              <a:gd name="T36" fmla="*/ 640 h 6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640">
                <a:moveTo>
                  <a:pt x="0" y="640"/>
                </a:moveTo>
                <a:cubicBezTo>
                  <a:pt x="52" y="628"/>
                  <a:pt x="104" y="616"/>
                  <a:pt x="144" y="592"/>
                </a:cubicBezTo>
                <a:cubicBezTo>
                  <a:pt x="184" y="568"/>
                  <a:pt x="208" y="544"/>
                  <a:pt x="240" y="496"/>
                </a:cubicBezTo>
                <a:cubicBezTo>
                  <a:pt x="272" y="448"/>
                  <a:pt x="312" y="360"/>
                  <a:pt x="336" y="304"/>
                </a:cubicBezTo>
                <a:cubicBezTo>
                  <a:pt x="360" y="248"/>
                  <a:pt x="360" y="208"/>
                  <a:pt x="384" y="160"/>
                </a:cubicBezTo>
                <a:cubicBezTo>
                  <a:pt x="408" y="112"/>
                  <a:pt x="440" y="32"/>
                  <a:pt x="480" y="16"/>
                </a:cubicBezTo>
                <a:cubicBezTo>
                  <a:pt x="520" y="0"/>
                  <a:pt x="584" y="16"/>
                  <a:pt x="624" y="64"/>
                </a:cubicBezTo>
                <a:cubicBezTo>
                  <a:pt x="664" y="112"/>
                  <a:pt x="688" y="232"/>
                  <a:pt x="720" y="304"/>
                </a:cubicBezTo>
                <a:cubicBezTo>
                  <a:pt x="752" y="376"/>
                  <a:pt x="776" y="448"/>
                  <a:pt x="816" y="496"/>
                </a:cubicBezTo>
                <a:cubicBezTo>
                  <a:pt x="856" y="544"/>
                  <a:pt x="912" y="568"/>
                  <a:pt x="960" y="592"/>
                </a:cubicBezTo>
                <a:cubicBezTo>
                  <a:pt x="1008" y="616"/>
                  <a:pt x="1080" y="632"/>
                  <a:pt x="1104" y="640"/>
                </a:cubicBezTo>
              </a:path>
            </a:pathLst>
          </a:custGeom>
          <a:solidFill>
            <a:schemeClr val="accent1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2" name="Freeform 58"/>
          <p:cNvSpPr>
            <a:spLocks/>
          </p:cNvSpPr>
          <p:nvPr/>
        </p:nvSpPr>
        <p:spPr bwMode="auto">
          <a:xfrm>
            <a:off x="5486400" y="3352800"/>
            <a:ext cx="2590800" cy="1143000"/>
          </a:xfrm>
          <a:custGeom>
            <a:avLst/>
            <a:gdLst>
              <a:gd name="T0" fmla="*/ 0 w 1632"/>
              <a:gd name="T1" fmla="*/ 2147483647 h 864"/>
              <a:gd name="T2" fmla="*/ 2147483647 w 1632"/>
              <a:gd name="T3" fmla="*/ 2147483647 h 864"/>
              <a:gd name="T4" fmla="*/ 2147483647 w 1632"/>
              <a:gd name="T5" fmla="*/ 2147483647 h 864"/>
              <a:gd name="T6" fmla="*/ 2147483647 w 1632"/>
              <a:gd name="T7" fmla="*/ 2147483647 h 864"/>
              <a:gd name="T8" fmla="*/ 2147483647 w 1632"/>
              <a:gd name="T9" fmla="*/ 2147483647 h 864"/>
              <a:gd name="T10" fmla="*/ 2147483647 w 1632"/>
              <a:gd name="T11" fmla="*/ 2147483647 h 864"/>
              <a:gd name="T12" fmla="*/ 2147483647 w 1632"/>
              <a:gd name="T13" fmla="*/ 2147483647 h 864"/>
              <a:gd name="T14" fmla="*/ 2147483647 w 1632"/>
              <a:gd name="T15" fmla="*/ 2147483647 h 864"/>
              <a:gd name="T16" fmla="*/ 2147483647 w 1632"/>
              <a:gd name="T17" fmla="*/ 2147483647 h 864"/>
              <a:gd name="T18" fmla="*/ 2147483647 w 1632"/>
              <a:gd name="T19" fmla="*/ 2147483647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32"/>
              <a:gd name="T31" fmla="*/ 0 h 864"/>
              <a:gd name="T32" fmla="*/ 1632 w 1632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32" h="864">
                <a:moveTo>
                  <a:pt x="0" y="864"/>
                </a:moveTo>
                <a:cubicBezTo>
                  <a:pt x="36" y="824"/>
                  <a:pt x="72" y="784"/>
                  <a:pt x="96" y="720"/>
                </a:cubicBezTo>
                <a:cubicBezTo>
                  <a:pt x="120" y="656"/>
                  <a:pt x="128" y="584"/>
                  <a:pt x="144" y="480"/>
                </a:cubicBezTo>
                <a:cubicBezTo>
                  <a:pt x="160" y="376"/>
                  <a:pt x="160" y="168"/>
                  <a:pt x="192" y="96"/>
                </a:cubicBezTo>
                <a:cubicBezTo>
                  <a:pt x="224" y="24"/>
                  <a:pt x="280" y="0"/>
                  <a:pt x="336" y="48"/>
                </a:cubicBezTo>
                <a:cubicBezTo>
                  <a:pt x="392" y="96"/>
                  <a:pt x="472" y="296"/>
                  <a:pt x="528" y="384"/>
                </a:cubicBezTo>
                <a:cubicBezTo>
                  <a:pt x="584" y="472"/>
                  <a:pt x="608" y="520"/>
                  <a:pt x="672" y="576"/>
                </a:cubicBezTo>
                <a:cubicBezTo>
                  <a:pt x="736" y="632"/>
                  <a:pt x="824" y="680"/>
                  <a:pt x="912" y="720"/>
                </a:cubicBezTo>
                <a:cubicBezTo>
                  <a:pt x="1000" y="760"/>
                  <a:pt x="1080" y="792"/>
                  <a:pt x="1200" y="816"/>
                </a:cubicBezTo>
                <a:cubicBezTo>
                  <a:pt x="1320" y="840"/>
                  <a:pt x="1476" y="852"/>
                  <a:pt x="1632" y="864"/>
                </a:cubicBezTo>
              </a:path>
            </a:pathLst>
          </a:custGeom>
          <a:solidFill>
            <a:schemeClr val="accent1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09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Extreme Value Distribution</a:t>
            </a:r>
          </a:p>
        </p:txBody>
      </p:sp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533400" y="1828800"/>
          <a:ext cx="80010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3" imgW="6680200" imgH="2616200" progId="Excel.Sheet.8">
                  <p:embed/>
                </p:oleObj>
              </mc:Choice>
              <mc:Fallback>
                <p:oleObj name="Worksheet" r:id="rId3" imgW="6680200" imgH="2616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80010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Group 1033"/>
          <p:cNvGrpSpPr>
            <a:grpSpLocks/>
          </p:cNvGrpSpPr>
          <p:nvPr/>
        </p:nvGrpSpPr>
        <p:grpSpPr bwMode="auto">
          <a:xfrm>
            <a:off x="4251325" y="2286000"/>
            <a:ext cx="2301875" cy="812800"/>
            <a:chOff x="2678" y="1440"/>
            <a:chExt cx="1450" cy="512"/>
          </a:xfrm>
        </p:grpSpPr>
        <p:sp>
          <p:nvSpPr>
            <p:cNvPr id="2054" name="Text Box 1029"/>
            <p:cNvSpPr txBox="1">
              <a:spLocks noChangeArrowheads="1"/>
            </p:cNvSpPr>
            <p:nvPr/>
          </p:nvSpPr>
          <p:spPr bwMode="auto">
            <a:xfrm>
              <a:off x="2678" y="1625"/>
              <a:ext cx="10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2400" b="1">
                  <a:latin typeface="Arial" pitchFamily="34" charset="0"/>
                </a:rPr>
                <a:t>P(x) = 1 - </a:t>
              </a:r>
              <a:r>
                <a:rPr lang="en-US" sz="2800" b="1">
                  <a:latin typeface="Arial" pitchFamily="34" charset="0"/>
                </a:rPr>
                <a:t>e</a:t>
              </a:r>
              <a:endParaRPr lang="en-US" sz="2400" b="1">
                <a:latin typeface="Arial" pitchFamily="34" charset="0"/>
              </a:endParaRPr>
            </a:p>
          </p:txBody>
        </p:sp>
        <p:sp>
          <p:nvSpPr>
            <p:cNvPr id="2055" name="Text Box 1030"/>
            <p:cNvSpPr txBox="1">
              <a:spLocks noChangeArrowheads="1"/>
            </p:cNvSpPr>
            <p:nvPr/>
          </p:nvSpPr>
          <p:spPr bwMode="auto">
            <a:xfrm>
              <a:off x="3686" y="1561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2400" b="1">
                  <a:latin typeface="Arial" pitchFamily="34" charset="0"/>
                </a:rPr>
                <a:t>-e</a:t>
              </a:r>
            </a:p>
          </p:txBody>
        </p:sp>
        <p:sp>
          <p:nvSpPr>
            <p:cNvPr id="2056" name="Text Box 1031"/>
            <p:cNvSpPr txBox="1">
              <a:spLocks noChangeArrowheads="1"/>
            </p:cNvSpPr>
            <p:nvPr/>
          </p:nvSpPr>
          <p:spPr bwMode="auto">
            <a:xfrm>
              <a:off x="3841" y="1440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2400" b="1">
                  <a:latin typeface="Arial" pitchFamily="34" charset="0"/>
                </a:rPr>
                <a:t>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635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is this important?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620000" cy="4755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If you can predict the usual score distribution prior to performing an alignment search then it is possible to predict which alignments and which sequences will be worth aligning</a:t>
            </a:r>
          </a:p>
          <a:p>
            <a:pPr>
              <a:defRPr/>
            </a:pPr>
            <a:r>
              <a:rPr lang="en-US" dirty="0" smtClean="0"/>
              <a:t>Saves time</a:t>
            </a:r>
          </a:p>
          <a:p>
            <a:pPr>
              <a:defRPr/>
            </a:pPr>
            <a:r>
              <a:rPr lang="en-US" dirty="0" smtClean="0"/>
              <a:t>Gives a significance value (not just a raw score) to sequence alignments</a:t>
            </a:r>
          </a:p>
        </p:txBody>
      </p:sp>
    </p:spTree>
    <p:extLst>
      <p:ext uri="{BB962C8B-B14F-4D97-AF65-F5344CB8AC3E}">
        <p14:creationId xmlns:p14="http://schemas.microsoft.com/office/powerpoint/2010/main" val="304452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smtClean="0">
                <a:solidFill>
                  <a:schemeClr val="accent2"/>
                </a:solidFill>
              </a:rPr>
              <a:t>B</a:t>
            </a:r>
            <a:r>
              <a:rPr lang="en-US" smtClean="0"/>
              <a:t>asic </a:t>
            </a:r>
            <a:r>
              <a:rPr lang="en-US" sz="3600" smtClean="0">
                <a:solidFill>
                  <a:schemeClr val="accent2"/>
                </a:solidFill>
              </a:rPr>
              <a:t>L</a:t>
            </a:r>
            <a:r>
              <a:rPr lang="en-US" smtClean="0"/>
              <a:t>ocal </a:t>
            </a:r>
            <a:r>
              <a:rPr lang="en-US" sz="3600" smtClean="0">
                <a:solidFill>
                  <a:schemeClr val="accent2"/>
                </a:solidFill>
              </a:rPr>
              <a:t>A</a:t>
            </a:r>
            <a:r>
              <a:rPr lang="en-US" smtClean="0"/>
              <a:t>lignment </a:t>
            </a:r>
            <a:r>
              <a:rPr lang="en-US" sz="3600" smtClean="0">
                <a:solidFill>
                  <a:schemeClr val="accent2"/>
                </a:solidFill>
              </a:rPr>
              <a:t>S</a:t>
            </a:r>
            <a:r>
              <a:rPr lang="en-US" smtClean="0"/>
              <a:t>earch </a:t>
            </a:r>
            <a:r>
              <a:rPr lang="en-US" sz="3600" smtClean="0">
                <a:solidFill>
                  <a:schemeClr val="accent2"/>
                </a:solidFill>
              </a:rPr>
              <a:t>T</a:t>
            </a:r>
            <a:r>
              <a:rPr lang="en-US" smtClean="0"/>
              <a:t>ool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Developed in 1990 and 1997 (S. Altschul) 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A heuristic method (Fast alignment method) for performing local alignments through searches of high scoring segment pairs (HSP</a:t>
            </a:r>
            <a:r>
              <a:rPr lang="en-US" altLang="en-US" smtClean="0"/>
              <a:t>’</a:t>
            </a:r>
            <a:r>
              <a:rPr lang="en-US" smtClean="0"/>
              <a:t>s)</a:t>
            </a:r>
            <a:endParaRPr lang="en-US" sz="3200" smtClean="0"/>
          </a:p>
          <a:p>
            <a:pPr>
              <a:lnSpc>
                <a:spcPct val="90000"/>
              </a:lnSpc>
              <a:defRPr/>
            </a:pPr>
            <a:r>
              <a:rPr lang="en-US" smtClean="0">
                <a:solidFill>
                  <a:srgbClr val="FF0000"/>
                </a:solidFill>
              </a:rPr>
              <a:t>1st to use statistics to predict significance of initial matches - saves on false leads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Offers both sensitivity and speed</a:t>
            </a:r>
          </a:p>
        </p:txBody>
      </p:sp>
    </p:spTree>
    <p:extLst>
      <p:ext uri="{BB962C8B-B14F-4D97-AF65-F5344CB8AC3E}">
        <p14:creationId xmlns:p14="http://schemas.microsoft.com/office/powerpoint/2010/main" val="2193250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4775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mtClean="0"/>
              <a:t>Looks for clusters of nearby or locally dense </a:t>
            </a:r>
            <a:r>
              <a:rPr lang="ja-JP" altLang="en-US" smtClean="0"/>
              <a:t>“</a:t>
            </a:r>
            <a:r>
              <a:rPr lang="en-US" altLang="ja-JP" smtClean="0"/>
              <a:t>similar or homologous</a:t>
            </a:r>
            <a:r>
              <a:rPr lang="ja-JP" altLang="en-US" smtClean="0"/>
              <a:t>”</a:t>
            </a:r>
            <a:r>
              <a:rPr lang="en-US" altLang="ja-JP" smtClean="0"/>
              <a:t> k-tuples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/>
              <a:t>Uses </a:t>
            </a:r>
            <a:r>
              <a:rPr lang="ja-JP" altLang="en-US" smtClean="0"/>
              <a:t>“</a:t>
            </a:r>
            <a:r>
              <a:rPr lang="en-US" altLang="ja-JP" smtClean="0"/>
              <a:t>look-up</a:t>
            </a:r>
            <a:r>
              <a:rPr lang="ja-JP" altLang="en-US" smtClean="0"/>
              <a:t>”</a:t>
            </a:r>
            <a:r>
              <a:rPr lang="en-US" altLang="ja-JP" smtClean="0"/>
              <a:t> tables to shorten search time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/>
              <a:t>Uses larger </a:t>
            </a:r>
            <a:r>
              <a:rPr lang="ja-JP" altLang="en-US" smtClean="0"/>
              <a:t>“</a:t>
            </a:r>
            <a:r>
              <a:rPr lang="en-US" altLang="ja-JP" smtClean="0"/>
              <a:t>word size</a:t>
            </a:r>
            <a:r>
              <a:rPr lang="ja-JP" altLang="en-US" smtClean="0"/>
              <a:t>”</a:t>
            </a:r>
            <a:r>
              <a:rPr lang="en-US" altLang="ja-JP" smtClean="0"/>
              <a:t> than FASTA to accelerate the search process</a:t>
            </a:r>
          </a:p>
          <a:p>
            <a:pPr>
              <a:lnSpc>
                <a:spcPct val="110000"/>
              </a:lnSpc>
              <a:defRPr/>
            </a:pPr>
            <a:r>
              <a:rPr lang="en-CA" smtClean="0"/>
              <a:t>Can generate </a:t>
            </a:r>
            <a:r>
              <a:rPr lang="en-CA" altLang="en-US" smtClean="0"/>
              <a:t>“</a:t>
            </a:r>
            <a:r>
              <a:rPr lang="en-CA" smtClean="0"/>
              <a:t>domain friendly</a:t>
            </a:r>
            <a:r>
              <a:rPr lang="en-CA" altLang="en-US" smtClean="0"/>
              <a:t>”</a:t>
            </a:r>
            <a:r>
              <a:rPr lang="en-CA" smtClean="0"/>
              <a:t> local alignments</a:t>
            </a:r>
            <a:endParaRPr lang="en-US" smtClean="0"/>
          </a:p>
          <a:p>
            <a:pPr>
              <a:lnSpc>
                <a:spcPct val="110000"/>
              </a:lnSpc>
              <a:defRPr/>
            </a:pPr>
            <a:r>
              <a:rPr lang="en-US" smtClean="0">
                <a:solidFill>
                  <a:srgbClr val="FF0000"/>
                </a:solidFill>
              </a:rPr>
              <a:t>Fastest and most frequently used sequence alignment tool – </a:t>
            </a:r>
            <a:r>
              <a:rPr lang="en-US" i="1" smtClean="0">
                <a:solidFill>
                  <a:srgbClr val="FF0000"/>
                </a:solidFill>
              </a:rPr>
              <a:t>BECAME THE STANDARD</a:t>
            </a:r>
            <a:endParaRPr lang="en-US" i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2001396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BLAST E-value?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800" dirty="0" smtClean="0"/>
              <a:t>Expectation value, not a probability</a:t>
            </a:r>
          </a:p>
          <a:p>
            <a:pPr lvl="1">
              <a:defRPr/>
            </a:pPr>
            <a:r>
              <a:rPr lang="en-US" sz="2400" dirty="0" smtClean="0"/>
              <a:t>E-value can be greater than one</a:t>
            </a:r>
          </a:p>
          <a:p>
            <a:pPr lvl="1">
              <a:defRPr/>
            </a:pPr>
            <a:r>
              <a:rPr lang="en-US" sz="2400" dirty="0" smtClean="0"/>
              <a:t>Low E-values ~ P-values (probability) 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800" dirty="0" smtClean="0"/>
              <a:t>E-value = number of sequences with equal or higher score that you would expect to find in a randomized database of the same size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800" dirty="0" smtClean="0"/>
              <a:t>High E-value (&gt;1)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bad, your alignment is not better than random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800" dirty="0" smtClean="0"/>
              <a:t>Usually you start trusting alignments with </a:t>
            </a:r>
            <a:br>
              <a:rPr lang="en-US" sz="2800" dirty="0" smtClean="0"/>
            </a:br>
            <a:r>
              <a:rPr lang="en-US" sz="2800" dirty="0" smtClean="0"/>
              <a:t>E-values &lt;= 0.001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36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Extreme Value Distribution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6588"/>
            <a:ext cx="8278812" cy="41148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ea typeface="+mn-ea"/>
              </a:rPr>
              <a:t>Kmne</a:t>
            </a:r>
            <a:r>
              <a:rPr lang="en-US" sz="2400" baseline="30000" dirty="0" err="1" smtClean="0">
                <a:ea typeface="+mn-ea"/>
              </a:rPr>
              <a:t>-</a:t>
            </a:r>
            <a:r>
              <a:rPr lang="en-US" sz="2400" baseline="30000" dirty="0" err="1" smtClean="0">
                <a:latin typeface="Symbol" pitchFamily="18" charset="2"/>
                <a:ea typeface="+mn-ea"/>
              </a:rPr>
              <a:t>l</a:t>
            </a:r>
            <a:r>
              <a:rPr lang="en-US" sz="2400" baseline="30000" dirty="0" err="1" smtClean="0">
                <a:ea typeface="+mn-ea"/>
              </a:rPr>
              <a:t>S</a:t>
            </a:r>
            <a:r>
              <a:rPr lang="en-US" sz="2400" dirty="0" smtClean="0">
                <a:ea typeface="+mn-ea"/>
              </a:rPr>
              <a:t> is called Expect or E-value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In BLAST, default E cutoff = 10 so P = 0.99995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If E is small then P is small</a:t>
            </a:r>
          </a:p>
          <a:p>
            <a:pPr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sz="2400" dirty="0" smtClean="0">
                <a:ea typeface="+mn-ea"/>
              </a:rPr>
              <a:t>Why does BLAST report an E-value instead of a p value?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E-values of 5 and 10 are easier to understand than </a:t>
            </a:r>
            <a:r>
              <a:rPr lang="en-US" sz="2000" i="1" dirty="0" smtClean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-values of 0.993 and 0.99995. (E-value = 5 means that sequence similarity is likely to occur by chance 5 times in the database.)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However, note that when </a:t>
            </a:r>
            <a:r>
              <a:rPr lang="en-US" sz="2000" i="1" dirty="0" smtClean="0">
                <a:ea typeface="ＭＳ Ｐゴシック" charset="0"/>
              </a:rPr>
              <a:t>E</a:t>
            </a:r>
            <a:r>
              <a:rPr lang="en-US" sz="2000" dirty="0" smtClean="0">
                <a:ea typeface="ＭＳ Ｐゴシック" charset="0"/>
              </a:rPr>
              <a:t> &lt; 0.01, </a:t>
            </a:r>
            <a:r>
              <a:rPr lang="en-US" sz="2000" i="1" dirty="0" smtClean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-values and </a:t>
            </a:r>
            <a:r>
              <a:rPr lang="en-US" sz="2000" i="1" dirty="0" smtClean="0">
                <a:ea typeface="ＭＳ Ｐゴシック" charset="0"/>
              </a:rPr>
              <a:t>E</a:t>
            </a:r>
            <a:r>
              <a:rPr lang="en-US" sz="2000" dirty="0" smtClean="0">
                <a:ea typeface="ＭＳ Ｐゴシック" charset="0"/>
              </a:rPr>
              <a:t>-value are nearly identical. </a:t>
            </a:r>
          </a:p>
          <a:p>
            <a:pPr>
              <a:defRPr/>
            </a:pPr>
            <a:endParaRPr lang="en-US" sz="2400" dirty="0" smtClean="0">
              <a:latin typeface="Symbol" pitchFamily="18" charset="2"/>
              <a:ea typeface="+mn-ea"/>
            </a:endParaRPr>
          </a:p>
          <a:p>
            <a:pPr lvl="1">
              <a:buFontTx/>
              <a:buNone/>
              <a:defRPr/>
            </a:pPr>
            <a:endParaRPr lang="en-US" sz="2000" dirty="0" smtClean="0">
              <a:ea typeface="ＭＳ Ｐゴシック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275013" y="908050"/>
          <a:ext cx="42497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3" imgW="5499100" imgH="317500" progId="Word.Document.8">
                  <p:embed/>
                </p:oleObj>
              </mc:Choice>
              <mc:Fallback>
                <p:oleObj name="Document" r:id="rId3" imgW="5499100" imgH="317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667"/>
                      <a:stretch>
                        <a:fillRect/>
                      </a:stretch>
                    </p:blipFill>
                    <p:spPr bwMode="auto">
                      <a:xfrm>
                        <a:off x="3275013" y="908050"/>
                        <a:ext cx="424973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499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Expect value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209160" cy="6021387"/>
          </a:xfrm>
          <a:noFill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 smtClean="0"/>
              <a:t>Kmne</a:t>
            </a:r>
            <a:r>
              <a:rPr lang="en-US" baseline="30000" dirty="0" err="1" smtClean="0"/>
              <a:t>-</a:t>
            </a:r>
            <a:r>
              <a:rPr lang="en-US" baseline="30000" dirty="0" err="1" smtClean="0">
                <a:latin typeface="Symbol" pitchFamily="18" charset="2"/>
              </a:rPr>
              <a:t>l</a:t>
            </a:r>
            <a:r>
              <a:rPr lang="en-US" baseline="30000" dirty="0" err="1" smtClean="0"/>
              <a:t>S</a:t>
            </a:r>
            <a:r>
              <a:rPr lang="en-US" dirty="0" smtClean="0"/>
              <a:t> = Expect or E-value</a:t>
            </a:r>
          </a:p>
          <a:p>
            <a:pPr>
              <a:buFontTx/>
              <a:buNone/>
              <a:defRPr/>
            </a:pPr>
            <a:r>
              <a:rPr lang="en-CA" dirty="0" smtClean="0"/>
              <a:t>What parameters does it depend on?</a:t>
            </a:r>
            <a:endParaRPr lang="en-US" dirty="0" smtClean="0">
              <a:latin typeface="Symbol" pitchFamily="18" charset="2"/>
            </a:endParaRPr>
          </a:p>
          <a:p>
            <a:pPr lvl="1">
              <a:buFontTx/>
              <a:buNone/>
              <a:defRPr/>
            </a:pPr>
            <a:r>
              <a:rPr lang="en-US" dirty="0" smtClean="0">
                <a:latin typeface="Arial" pitchFamily="34" charset="0"/>
              </a:rPr>
              <a:t>-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and K are two parameters </a:t>
            </a:r>
            <a:r>
              <a:rPr lang="en-US" sz="2000" dirty="0" smtClean="0"/>
              <a:t>– natural scales for search space size and scoring system, respectively</a:t>
            </a:r>
          </a:p>
          <a:p>
            <a:pPr lvl="2">
              <a:buSzPct val="75000"/>
              <a:buFontTx/>
              <a:buChar char="¨"/>
              <a:defRPr/>
            </a:pP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= </a:t>
            </a:r>
            <a:r>
              <a:rPr lang="en-US" dirty="0" err="1" smtClean="0"/>
              <a:t>lnq</a:t>
            </a:r>
            <a:r>
              <a:rPr lang="en-US" dirty="0" smtClean="0"/>
              <a:t>/p  and K = (q-p)</a:t>
            </a:r>
            <a:r>
              <a:rPr lang="en-US" baseline="30000" dirty="0" smtClean="0"/>
              <a:t>2</a:t>
            </a:r>
            <a:r>
              <a:rPr lang="en-US" dirty="0" smtClean="0"/>
              <a:t>/q</a:t>
            </a:r>
          </a:p>
          <a:p>
            <a:pPr lvl="2">
              <a:buSzPct val="75000"/>
              <a:buFontTx/>
              <a:buChar char="¨"/>
              <a:defRPr/>
            </a:pPr>
            <a:r>
              <a:rPr lang="en-US" dirty="0" smtClean="0"/>
              <a:t>p = probability of match (i.e. 0.05)</a:t>
            </a:r>
          </a:p>
          <a:p>
            <a:pPr lvl="2">
              <a:buSzPct val="75000"/>
              <a:buFontTx/>
              <a:buChar char="¨"/>
              <a:defRPr/>
            </a:pPr>
            <a:r>
              <a:rPr lang="en-US" dirty="0" smtClean="0"/>
              <a:t>q = probability of not match (i.e. 0.95)</a:t>
            </a:r>
          </a:p>
          <a:p>
            <a:pPr lvl="2">
              <a:defRPr/>
            </a:pPr>
            <a:r>
              <a:rPr lang="en-US" dirty="0" smtClean="0"/>
              <a:t>Then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2.94 and K =0.85</a:t>
            </a:r>
          </a:p>
          <a:p>
            <a:pPr lvl="2">
              <a:defRPr/>
            </a:pPr>
            <a:r>
              <a:rPr lang="en-CA" sz="1800" dirty="0" smtClean="0"/>
              <a:t>p and q calculated from a </a:t>
            </a:r>
            <a:r>
              <a:rPr lang="en-CA" altLang="en-US" sz="1800" dirty="0" smtClean="0"/>
              <a:t>“</a:t>
            </a:r>
            <a:r>
              <a:rPr lang="en-CA" sz="1800" dirty="0" smtClean="0"/>
              <a:t>random sequence model</a:t>
            </a:r>
            <a:r>
              <a:rPr lang="en-CA" altLang="en-US" sz="1800" dirty="0" smtClean="0"/>
              <a:t>”</a:t>
            </a:r>
            <a:r>
              <a:rPr lang="en-CA" sz="1800" dirty="0" smtClean="0"/>
              <a:t> (</a:t>
            </a:r>
            <a:r>
              <a:rPr lang="en-US" sz="1400" dirty="0" err="1" smtClean="0"/>
              <a:t>Altschul</a:t>
            </a:r>
            <a:r>
              <a:rPr lang="en-US" sz="1400" dirty="0" smtClean="0"/>
              <a:t>, S.F. &amp; Gish, W. (1996) "Local alignment statistics." Meth. </a:t>
            </a:r>
            <a:r>
              <a:rPr lang="en-US" sz="1400" dirty="0" err="1" smtClean="0"/>
              <a:t>Enzymol</a:t>
            </a:r>
            <a:r>
              <a:rPr lang="en-US" sz="1400" dirty="0" smtClean="0"/>
              <a:t>. 266:460-480.</a:t>
            </a:r>
            <a:r>
              <a:rPr lang="en-CA" sz="1800" dirty="0" smtClean="0"/>
              <a:t>)</a:t>
            </a:r>
            <a:r>
              <a:rPr lang="en-US" sz="1800" dirty="0" smtClean="0"/>
              <a:t> based on given subst. matrix and gap costs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 m = length of sequence 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 n = length of database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 S = score for given HSP</a:t>
            </a:r>
          </a:p>
          <a:p>
            <a:pPr lvl="1">
              <a:buFontTx/>
              <a:buNone/>
              <a:defRPr/>
            </a:pPr>
            <a:r>
              <a:rPr lang="en-US" sz="1800" i="1" dirty="0" smtClean="0"/>
              <a:t>So, for example, if the database doubles in size, the E-value doubles (higher chance of getting a match by chance) </a:t>
            </a:r>
          </a:p>
        </p:txBody>
      </p:sp>
    </p:spTree>
    <p:extLst>
      <p:ext uri="{BB962C8B-B14F-4D97-AF65-F5344CB8AC3E}">
        <p14:creationId xmlns:p14="http://schemas.microsoft.com/office/powerpoint/2010/main" val="2654390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Expect value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85863"/>
            <a:ext cx="8278812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Example of a basic BLAST output</a:t>
            </a:r>
            <a:endParaRPr lang="en-CA" sz="20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7950" y="2133600"/>
            <a:ext cx="89281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                                                                  Score     E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Sequences producing significant alignments:                       (Bits)  Value</a:t>
            </a:r>
          </a:p>
          <a:p>
            <a:endParaRPr lang="en-US" sz="1400" b="1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ref|YP_004671467.1|  enoyl-[acyl-carrier-protein] reductase [N...   414    1e-147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ref|YP_004652861.1|  enoyl-ACP reductase [NADH],chloroplastic ...   412    4e-147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gb|ADV16377.1|  enoyl-ACP reductase 2 [Helianthus annuus]           398    3e-140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emb|CAC41367.1|  enoyl-[acyl-carrier protein] reductase [Brass...   397    9e-140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pdb|1D7O|A  Chain A, Crystal Structure Of Brassica Napus Enoyl...   393    1e-139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sp|P80030.2|FABI_BRANA  RecName: Full=Enoyl-[acyl-carrier-prot...   396    1e-139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emb|CAC41369.1|  enoyl-[acyl carrier-protein] reductase [Brass...   396    1e-139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pdb|1ENO|A  Chain A, Brassica Napus Enoyl Acp ReductaseNAD BIN...   393    2e-139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emb|CAC41368.1|  enoyl-[acyl-carrier protein] reductase [Brass...   396    2e-139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emb|CAC41366.1|  enoyl-[acyl-carrier protein] reductase [Brass...   395    2e-139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gb|ACF17650.1|  putative enoyl-acyl-carrier-protein reductase ...   395    3e-139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pdb|1CWU|A  Chain A, Brassica Napus Enoyl Acp Reductase A138g ...   392    4e-139</a:t>
            </a:r>
          </a:p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emb|CAA05879.1|  enoyl-ACP reductase [Petunia x hybrida]            395    4e-139</a:t>
            </a:r>
          </a:p>
        </p:txBody>
      </p:sp>
    </p:spTree>
    <p:extLst>
      <p:ext uri="{BB962C8B-B14F-4D97-AF65-F5344CB8AC3E}">
        <p14:creationId xmlns:p14="http://schemas.microsoft.com/office/powerpoint/2010/main" val="3169914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Bit Score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0325"/>
            <a:ext cx="8278812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Expect value an intuitive value but…</a:t>
            </a:r>
          </a:p>
          <a:p>
            <a:pPr lvl="1">
              <a:defRPr/>
            </a:pPr>
            <a:r>
              <a:rPr lang="en-CA" sz="2000" dirty="0" smtClean="0"/>
              <a:t>Expect value changes as database changes </a:t>
            </a:r>
          </a:p>
          <a:p>
            <a:pPr lvl="1">
              <a:defRPr/>
            </a:pPr>
            <a:r>
              <a:rPr lang="en-CA" sz="2000" dirty="0" smtClean="0"/>
              <a:t>Expect value becomes zero quickly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CA" sz="2400" dirty="0" smtClean="0"/>
              <a:t>Alternative: bit score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 </a:t>
            </a:r>
            <a:r>
              <a:rPr lang="en-US" sz="2400" dirty="0" smtClean="0"/>
              <a:t>S' (bits) = [lambda * S (raw) - </a:t>
            </a:r>
            <a:r>
              <a:rPr lang="en-US" sz="2400" dirty="0" err="1" smtClean="0"/>
              <a:t>ln</a:t>
            </a:r>
            <a:r>
              <a:rPr lang="en-US" sz="2400" dirty="0" smtClean="0"/>
              <a:t> K] / </a:t>
            </a:r>
            <a:r>
              <a:rPr lang="en-US" sz="2400" dirty="0" err="1" smtClean="0"/>
              <a:t>ln</a:t>
            </a:r>
            <a:r>
              <a:rPr lang="en-US" sz="2400" dirty="0" smtClean="0"/>
              <a:t> 2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CA" sz="2000" dirty="0" smtClean="0"/>
              <a:t>Independent of scoring system used - normalized</a:t>
            </a:r>
          </a:p>
          <a:p>
            <a:pPr lvl="1">
              <a:defRPr/>
            </a:pPr>
            <a:r>
              <a:rPr lang="en-CA" sz="2000" dirty="0" smtClean="0"/>
              <a:t>Larger value for more similar sequences, therefore useful in analyses of very similar sequences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631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9FAE4C-39A9-4722-98EC-1F686D601704}" type="slidenum">
              <a:rPr lang="en-US" altLang="en-US" sz="1400" smtClean="0">
                <a:latin typeface="Arial" charset="0"/>
              </a:rPr>
              <a:pPr/>
              <a:t>6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Similarity by chance – the impact of sequence complexity</a:t>
            </a:r>
            <a:endParaRPr lang="en-US" sz="2400" smtClean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38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>
                <a:latin typeface="Arial" charset="0"/>
              </a:rPr>
              <a:t>MCDEFGHIKLAN….  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High Complexity</a:t>
            </a:r>
            <a:endParaRPr lang="en-US" sz="3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914400" y="2997200"/>
            <a:ext cx="7210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>
                <a:latin typeface="Arial" charset="0"/>
              </a:rPr>
              <a:t>ACTGTCACTGAT…. 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Mid Complexity</a:t>
            </a:r>
            <a:endParaRPr lang="en-US" sz="3200" b="1">
              <a:latin typeface="Arial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914400" y="3860800"/>
            <a:ext cx="731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>
                <a:latin typeface="Arial" charset="0"/>
              </a:rPr>
              <a:t>NNNNTTTTTNNN….  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Low Complexity</a:t>
            </a:r>
            <a:endParaRPr lang="en-US" sz="3200" b="1">
              <a:latin typeface="Arial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4797425"/>
            <a:ext cx="91440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1" u="sng">
                <a:solidFill>
                  <a:schemeClr val="accent2"/>
                </a:solidFill>
                <a:latin typeface="Arial" charset="0"/>
              </a:rPr>
              <a:t>Low complexity sequences are more likely </a:t>
            </a:r>
            <a:br>
              <a:rPr lang="en-US" sz="2400" b="1" i="1" u="sng">
                <a:solidFill>
                  <a:schemeClr val="accent2"/>
                </a:solidFill>
                <a:latin typeface="Arial" charset="0"/>
              </a:rPr>
            </a:br>
            <a:r>
              <a:rPr lang="en-US" sz="2400" b="1" i="1" u="sng">
                <a:solidFill>
                  <a:schemeClr val="accent2"/>
                </a:solidFill>
                <a:latin typeface="Arial" charset="0"/>
              </a:rPr>
              <a:t>to appear similar by chance</a:t>
            </a:r>
            <a:endParaRPr lang="en-US" sz="1600" b="1" i="1" u="sng">
              <a:solidFill>
                <a:schemeClr val="accent2"/>
              </a:solidFill>
              <a:latin typeface="Arial" charset="0"/>
            </a:endParaRPr>
          </a:p>
          <a:p>
            <a:endParaRPr lang="en-US" sz="1600" b="1" i="1" u="sng">
              <a:solidFill>
                <a:schemeClr val="accent2"/>
              </a:solidFill>
              <a:latin typeface="Arial" charset="0"/>
            </a:endParaRPr>
          </a:p>
          <a:p>
            <a:r>
              <a:rPr lang="en-US" sz="2400" b="1" i="1">
                <a:solidFill>
                  <a:schemeClr val="accent2"/>
                </a:solidFill>
                <a:latin typeface="Arial" charset="0"/>
              </a:rPr>
              <a:t>Can you think of examples of low complexity sequences that  in Nature? Perhaps encoding certain structural features?</a:t>
            </a:r>
            <a:endParaRPr lang="en-US" sz="2400" b="1" i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Bit Score </a:t>
            </a:r>
            <a:r>
              <a:rPr lang="en-US" dirty="0" err="1" smtClean="0"/>
              <a:t>verus</a:t>
            </a:r>
            <a:r>
              <a:rPr lang="en-US" dirty="0" smtClean="0"/>
              <a:t> Expect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405" y="1268760"/>
            <a:ext cx="896461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latin typeface="Courier New"/>
                <a:ea typeface="ＭＳ Ｐゴシック" charset="0"/>
                <a:cs typeface="Courier New"/>
              </a:rPr>
              <a:t>                                                                  Score     </a:t>
            </a:r>
            <a:r>
              <a:rPr lang="fr-FR" sz="1400" b="1" dirty="0" smtClean="0">
                <a:latin typeface="Courier New"/>
                <a:ea typeface="ＭＳ Ｐゴシック" charset="0"/>
                <a:cs typeface="Courier New"/>
              </a:rPr>
              <a:t>E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Sequences producing significant alignments:                       (Bits)  Value</a:t>
            </a:r>
          </a:p>
          <a:p>
            <a:pPr>
              <a:defRPr/>
            </a:pPr>
            <a:endParaRPr lang="en-US" sz="1400" b="1" dirty="0" smtClean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gb|AAX37027.1|  actin alpha 1 [synthetic construct]                 790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ref|NP_001091.1|  actin, alpha skeletal muscle [Homo sapiens] ...   790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ref|XP_003308856.1|  PREDICTED: actin, alpha skeletal muscle [...   788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gb|AAI34666.1|  Actin, alpha 1, skeletal muscle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Bos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taurus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       788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ref|XP_003340224.1|  PREDICTED: LOW QUALITY PROTEIN: actin, al...   788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ref|NP_776650.1|  actin, alpha skeletal muscle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Bos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taurus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&gt;g...   787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ref|NP_001079664.1|  similar to actin alpha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Xenopus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laevis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&gt;...   787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sp|Q90X97.1|ACTS_ATRMM 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RecName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: Full=Actin, alpha skeletal mu...   787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ref|XP_002722940.1|  PREDICTED: cytoplasmic beta-actin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Orycto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...   787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ref|NP_001006709.1|  actin, alpha 1, skeletal muscle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Xenopus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...   786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pdb|1EQY|A  Chain A, Complex Between Rabbit Muscle Alpha-Actin...   786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ref|NP_001002066.1|  cardiac muscle alpha actin 1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Danio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rerio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...   786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ref|NP_001090226.1|  actin, alpha skeletal muscle 2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Xenopus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l...   785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ref|NP_989355.1|  actin, alpha cardiac muscle 2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Xenopus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(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Silu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...   785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gb|AAR04426.1|  skeletal muscle actin mutant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Cyprinus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carpio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     785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gb|AAO38846.1|  actin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Danio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rerio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&gt;emb|CAQ15402.1| actin, al...   785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ref|NP_001001409.2|  actin, alpha, cardiac muscle 1a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Danio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re...   785    0.0  </a:t>
            </a:r>
          </a:p>
          <a:p>
            <a:pPr>
              <a:defRPr/>
            </a:pP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gb|AAP74383.1|  skeletal muscle actin [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Cyprinus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ea typeface="ＭＳ Ｐゴシック" charset="0"/>
                <a:cs typeface="Courier New"/>
              </a:rPr>
              <a:t>carpio</a:t>
            </a:r>
            <a:r>
              <a:rPr lang="en-US" sz="1400" b="1" dirty="0" smtClean="0">
                <a:latin typeface="Courier New"/>
                <a:ea typeface="ＭＳ Ｐゴシック" charset="0"/>
                <a:cs typeface="Courier New"/>
              </a:rPr>
              <a:t>]             784    0.0 </a:t>
            </a:r>
            <a:endParaRPr lang="en-US" sz="1400" b="1" dirty="0"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551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More about BLAST statistics…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9200" b="3200"/>
          <a:stretch>
            <a:fillRect/>
          </a:stretch>
        </p:blipFill>
        <p:spPr bwMode="auto">
          <a:xfrm>
            <a:off x="1143000" y="1860550"/>
            <a:ext cx="698023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990600" y="1373188"/>
            <a:ext cx="731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000" b="1">
                <a:latin typeface="Arial" pitchFamily="34" charset="0"/>
              </a:rPr>
              <a:t>http://www.ncbi.nlm.nih.gov/BLAST/tutorial/Altschul-1.html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86447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5E67A7-60B8-4F66-A970-67574509C940}" type="slidenum">
              <a:rPr lang="en-US" sz="1400" smtClean="0">
                <a:latin typeface="Arial" pitchFamily="34" charset="0"/>
              </a:rPr>
              <a:pPr/>
              <a:t>62</a:t>
            </a:fld>
            <a:endParaRPr lang="en-US" sz="1400" smtClean="0">
              <a:latin typeface="Arial" pitchFamily="34" charset="0"/>
            </a:endParaRPr>
          </a:p>
        </p:txBody>
      </p:sp>
      <p:pic>
        <p:nvPicPr>
          <p:cNvPr id="29699" name="Picture 3" descr="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035050"/>
            <a:ext cx="9159875" cy="118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99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E19988-828A-46BB-AC59-DA4F3E2590E0}" type="slidenum">
              <a:rPr lang="en-US" sz="1400" smtClean="0">
                <a:latin typeface="Arial" pitchFamily="34" charset="0"/>
              </a:rPr>
              <a:pPr/>
              <a:t>63</a:t>
            </a:fld>
            <a:endParaRPr lang="en-US" sz="1400" smtClean="0">
              <a:latin typeface="Arial" pitchFamily="34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Connecting HSP</a:t>
            </a:r>
            <a:r>
              <a:rPr lang="ja-JP" altLang="en-US" sz="4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’</a:t>
            </a:r>
            <a:r>
              <a:rPr lang="en-US" altLang="ja-JP" sz="4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</a:t>
            </a:r>
            <a:endParaRPr lang="en-US" sz="4400" b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pic>
        <p:nvPicPr>
          <p:cNvPr id="30724" name="Picture 3" descr="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4895850"/>
            <a:ext cx="9159875" cy="118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73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F9E4F9B-558D-4166-9BC1-0840887D50AE}" type="slidenum">
              <a:rPr lang="en-US" sz="1400" smtClean="0">
                <a:latin typeface="Arial" pitchFamily="34" charset="0"/>
              </a:rPr>
              <a:pPr/>
              <a:t>64</a:t>
            </a:fld>
            <a:endParaRPr lang="en-US" sz="1400" smtClean="0">
              <a:latin typeface="Arial" pitchFamily="34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5256213" cy="11430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Segment Pairs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23850" y="1425575"/>
            <a:ext cx="51117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 sz="2400" b="1">
                <a:latin typeface="Arial" pitchFamily="34" charset="0"/>
              </a:rPr>
              <a:t>How are scores calculated?</a:t>
            </a:r>
          </a:p>
          <a:p>
            <a:endParaRPr lang="en-CA" sz="2400" b="1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CA" sz="2400" b="1">
                <a:latin typeface="Arial" pitchFamily="34" charset="0"/>
              </a:rPr>
              <a:t> Add up values from scoring matrix</a:t>
            </a:r>
          </a:p>
          <a:p>
            <a:pPr>
              <a:buFontTx/>
              <a:buChar char="•"/>
            </a:pPr>
            <a:endParaRPr lang="en-US" sz="2000" b="1">
              <a:latin typeface="Arial" pitchFamily="34" charset="0"/>
            </a:endParaRPr>
          </a:p>
          <a:p>
            <a:r>
              <a:rPr lang="en-US" sz="2000" b="1">
                <a:latin typeface="Arial" pitchFamily="34" charset="0"/>
              </a:rPr>
              <a:t>Example:</a:t>
            </a:r>
          </a:p>
          <a:p>
            <a:endParaRPr lang="en-US" sz="2000" b="1">
              <a:latin typeface="Arial" pitchFamily="34" charset="0"/>
            </a:endParaRPr>
          </a:p>
          <a:p>
            <a:r>
              <a:rPr lang="en-US" sz="2000" b="1">
                <a:latin typeface="Arial" pitchFamily="34" charset="0"/>
              </a:rPr>
              <a:t>If 3 letter word PQG occurs in the query sequence, then score is the sum of the log odds score of a P-P match (7), plus that for a Q-Q match (5), plus that for a G-G match (6) = 7 + 5 + 6 = 18. </a:t>
            </a:r>
          </a:p>
          <a:p>
            <a:endParaRPr lang="en-US" sz="2000" b="1">
              <a:latin typeface="Arial" pitchFamily="34" charset="0"/>
            </a:endParaRPr>
          </a:p>
          <a:p>
            <a:r>
              <a:rPr lang="en-US" sz="2000" b="1">
                <a:latin typeface="Arial" pitchFamily="34" charset="0"/>
              </a:rPr>
              <a:t>Similarly, matches of PQG to PEG would score 15 (7+2+6), to PRG 14, to PSG 13 and to PQA 12.</a:t>
            </a:r>
            <a:r>
              <a:rPr lang="en-US" sz="2000">
                <a:latin typeface="Arial" pitchFamily="34" charset="0"/>
              </a:rPr>
              <a:t> </a:t>
            </a:r>
            <a:endParaRPr lang="en-CA" sz="4000" b="1">
              <a:latin typeface="Arial" pitchFamily="34" charset="0"/>
            </a:endParaRPr>
          </a:p>
          <a:p>
            <a:endParaRPr lang="en-US" sz="4000" b="1">
              <a:latin typeface="Arial" pitchFamily="34" charset="0"/>
            </a:endParaRP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4859338" y="127000"/>
          <a:ext cx="41767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3" imgW="3657600" imgH="3416300" progId="Excel.Sheet.8">
                  <p:embed/>
                </p:oleObj>
              </mc:Choice>
              <mc:Fallback>
                <p:oleObj name="Worksheet" r:id="rId3" imgW="3657600" imgH="3416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7000"/>
                        <a:ext cx="4176712" cy="3640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303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Segment Pairs</a:t>
            </a:r>
          </a:p>
        </p:txBody>
      </p:sp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315913" y="1484313"/>
            <a:ext cx="82169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 P </a:t>
            </a:r>
            <a:r>
              <a:rPr lang="en-US" sz="2400" b="1">
                <a:solidFill>
                  <a:srgbClr val="00CC00"/>
                </a:solidFill>
                <a:latin typeface="Courier New" pitchFamily="49" charset="0"/>
              </a:rPr>
              <a:t>P Q G</a:t>
            </a:r>
            <a:r>
              <a:rPr lang="en-US" sz="2400" b="1">
                <a:latin typeface="Courier New" pitchFamily="49" charset="0"/>
              </a:rPr>
              <a:t> L L QUERY SEQUENCE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 b="1">
                <a:latin typeface="Courier New" pitchFamily="49" charset="0"/>
              </a:rPr>
              <a:t>M P </a:t>
            </a:r>
            <a:r>
              <a:rPr lang="en-US" sz="2400" b="1">
                <a:solidFill>
                  <a:srgbClr val="00CC00"/>
                </a:solidFill>
                <a:latin typeface="Courier New" pitchFamily="49" charset="0"/>
              </a:rPr>
              <a:t>P E G</a:t>
            </a:r>
            <a:r>
              <a:rPr lang="en-US" sz="2400" b="1">
                <a:latin typeface="Courier New" pitchFamily="49" charset="0"/>
              </a:rPr>
              <a:t> L L DATABASE SEQUENCE</a:t>
            </a:r>
            <a:br>
              <a:rPr lang="en-US" sz="2400" b="1">
                <a:latin typeface="Courier New" pitchFamily="49" charset="0"/>
              </a:rPr>
            </a:br>
            <a:endParaRPr lang="en-US" sz="2400" b="1">
              <a:latin typeface="Courier New" pitchFamily="49" charset="0"/>
            </a:endParaRPr>
          </a:p>
          <a:p>
            <a:r>
              <a:rPr lang="en-US" sz="2400" b="1">
                <a:latin typeface="Courier New" pitchFamily="49" charset="0"/>
              </a:rPr>
              <a:t>    </a:t>
            </a:r>
            <a:r>
              <a:rPr lang="en-US" sz="2400" b="1">
                <a:solidFill>
                  <a:srgbClr val="00CC00"/>
                </a:solidFill>
                <a:latin typeface="Courier New" pitchFamily="49" charset="0"/>
              </a:rPr>
              <a:t>&lt;WORD&gt;</a:t>
            </a:r>
            <a:r>
              <a:rPr lang="en-US" sz="2400" b="1">
                <a:latin typeface="Courier New" pitchFamily="49" charset="0"/>
              </a:rPr>
              <a:t> THREE LETTER WORD FOUND INITIALLY</a:t>
            </a:r>
            <a:br>
              <a:rPr lang="en-US" sz="2400" b="1">
                <a:latin typeface="Courier New" pitchFamily="49" charset="0"/>
              </a:rPr>
            </a:br>
            <a:r>
              <a:rPr lang="en-US" sz="2400" b="1">
                <a:latin typeface="Courier New" pitchFamily="49" charset="0"/>
              </a:rPr>
              <a:t>    </a:t>
            </a:r>
            <a:r>
              <a:rPr lang="en-US" sz="2400" b="1">
                <a:solidFill>
                  <a:srgbClr val="00CC00"/>
                </a:solidFill>
                <a:latin typeface="Courier New" pitchFamily="49" charset="0"/>
              </a:rPr>
              <a:t>7 2 6</a:t>
            </a:r>
            <a:r>
              <a:rPr lang="en-US" sz="2400" b="1">
                <a:latin typeface="Courier New" pitchFamily="49" charset="0"/>
              </a:rPr>
              <a:t>  Blosum62 scores, word score = 15 </a:t>
            </a:r>
            <a:br>
              <a:rPr lang="en-US" sz="2400" b="1">
                <a:latin typeface="Courier New" pitchFamily="49" charset="0"/>
              </a:rPr>
            </a:br>
            <a:endParaRPr lang="en-US" sz="2400" b="1">
              <a:latin typeface="Courier New" pitchFamily="49" charset="0"/>
            </a:endParaRPr>
          </a:p>
          <a:p>
            <a:r>
              <a:rPr lang="en-US" sz="2400" b="1">
                <a:latin typeface="Courier New" pitchFamily="49" charset="0"/>
              </a:rPr>
              <a:t>&lt;---      ---&gt;</a:t>
            </a:r>
            <a:br>
              <a:rPr lang="en-US" sz="2400" b="1">
                <a:latin typeface="Courier New" pitchFamily="49" charset="0"/>
              </a:rPr>
            </a:br>
            <a:r>
              <a:rPr lang="en-US" sz="2400" b="1">
                <a:latin typeface="Courier New" pitchFamily="49" charset="0"/>
              </a:rPr>
              <a:t>EXTENSION TO LEFT AND RIGHT</a:t>
            </a:r>
          </a:p>
          <a:p>
            <a:r>
              <a:rPr lang="en-US" sz="2400" b="1">
                <a:latin typeface="Courier New" pitchFamily="49" charset="0"/>
              </a:rPr>
              <a:t>2 7 </a:t>
            </a:r>
            <a:r>
              <a:rPr lang="en-US" sz="2400" b="1">
                <a:solidFill>
                  <a:srgbClr val="00CC00"/>
                </a:solidFill>
                <a:latin typeface="Courier New" pitchFamily="49" charset="0"/>
              </a:rPr>
              <a:t>7 2 6</a:t>
            </a:r>
            <a:r>
              <a:rPr lang="en-US" sz="2400" b="1">
                <a:latin typeface="Courier New" pitchFamily="49" charset="0"/>
              </a:rPr>
              <a:t> 4 4</a:t>
            </a:r>
            <a:br>
              <a:rPr lang="en-US" sz="2400" b="1">
                <a:latin typeface="Courier New" pitchFamily="49" charset="0"/>
              </a:rPr>
            </a:br>
            <a:r>
              <a:rPr lang="en-US" sz="2400" b="1">
                <a:latin typeface="Courier New" pitchFamily="49" charset="0"/>
              </a:rPr>
              <a:t/>
            </a:r>
            <a:br>
              <a:rPr lang="en-US" sz="2400" b="1">
                <a:latin typeface="Courier New" pitchFamily="49" charset="0"/>
              </a:rPr>
            </a:br>
            <a:r>
              <a:rPr lang="en-US" sz="2400" b="1">
                <a:latin typeface="Courier New" pitchFamily="49" charset="0"/>
              </a:rPr>
              <a:t>&lt; HSP &gt; SCORE 9 + 15 + 8 = 32</a:t>
            </a:r>
          </a:p>
        </p:txBody>
      </p:sp>
    </p:spTree>
    <p:extLst>
      <p:ext uri="{BB962C8B-B14F-4D97-AF65-F5344CB8AC3E}">
        <p14:creationId xmlns:p14="http://schemas.microsoft.com/office/powerpoint/2010/main" val="2367932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5256213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Segment Pairs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323850" y="1425575"/>
            <a:ext cx="51117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 sz="2400" b="1" dirty="0">
                <a:latin typeface="Arial" pitchFamily="34" charset="0"/>
              </a:rPr>
              <a:t>How are scores calculated?</a:t>
            </a:r>
          </a:p>
          <a:p>
            <a:endParaRPr lang="en-CA" sz="2400" b="1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CA" sz="2400" b="1" dirty="0">
                <a:latin typeface="Arial" pitchFamily="34" charset="0"/>
              </a:rPr>
              <a:t> Add up values from scoring matrix</a:t>
            </a:r>
          </a:p>
          <a:p>
            <a:pPr>
              <a:buFontTx/>
              <a:buChar char="•"/>
            </a:pPr>
            <a:endParaRPr lang="en-US" sz="2000" b="1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Try another example. </a:t>
            </a:r>
            <a:br>
              <a:rPr lang="en-US" sz="2000" b="1" dirty="0">
                <a:latin typeface="Arial" pitchFamily="34" charset="0"/>
              </a:rPr>
            </a:br>
            <a:endParaRPr lang="en-US" sz="2000" b="1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What is the score of the following segment pair?</a:t>
            </a:r>
          </a:p>
          <a:p>
            <a:endParaRPr lang="en-US" sz="2000" b="1" dirty="0">
              <a:latin typeface="Arial" pitchFamily="34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  E  A  R  C  H  E  R  S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|  |  |  |  |  | 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  E  A  R  C  H  I  N  G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4 +5 +4 +5 +9 +8 -3 +0 +0 = 32 </a:t>
            </a:r>
          </a:p>
          <a:p>
            <a:endParaRPr lang="en-US" sz="2000" b="1" dirty="0">
              <a:latin typeface="Arial" pitchFamily="34" charset="0"/>
            </a:endParaRPr>
          </a:p>
          <a:p>
            <a:endParaRPr lang="en-US" sz="2000" b="1" dirty="0">
              <a:latin typeface="Arial" pitchFamily="34" charset="0"/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4859338" y="115888"/>
          <a:ext cx="4176712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Worksheet" r:id="rId3" imgW="3657600" imgH="3416300" progId="Excel.Sheet.8">
                  <p:embed/>
                </p:oleObj>
              </mc:Choice>
              <mc:Fallback>
                <p:oleObj name="Worksheet" r:id="rId3" imgW="3657600" imgH="3416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5888"/>
                        <a:ext cx="4176712" cy="3640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424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BLAST verses FASTA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85800" y="14128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BLAST generates </a:t>
            </a:r>
            <a:r>
              <a:rPr lang="en-US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local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alignments as the final output – FASTA can also produce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global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alignments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Related to above: BLAST – multiple alignments possible for one sequence. FASTA – one Smith-Waterman alignment can be produced when global alignment produced.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FASTA initially searches for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identical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words, BLAST searches for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similar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2340796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BLAST Parameters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Identities </a:t>
            </a:r>
            <a:r>
              <a:rPr lang="en-US" sz="2400" dirty="0" smtClean="0"/>
              <a:t>- No. &amp; % exact residue matches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Positives </a:t>
            </a:r>
            <a:r>
              <a:rPr lang="en-US" sz="2400" dirty="0" smtClean="0"/>
              <a:t>- No. and % similar &amp; ID matches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Gaps </a:t>
            </a:r>
            <a:r>
              <a:rPr lang="en-US" sz="2400" dirty="0" smtClean="0"/>
              <a:t>- No. &amp; % gaps introduced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Score </a:t>
            </a:r>
            <a:r>
              <a:rPr lang="en-US" sz="2400" dirty="0" smtClean="0"/>
              <a:t>- Summed HSP score (S)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Bit Score</a:t>
            </a:r>
            <a:r>
              <a:rPr lang="en-US" sz="2400" dirty="0" smtClean="0"/>
              <a:t> - a normalized score (S</a:t>
            </a:r>
            <a:r>
              <a:rPr lang="ja-JP" altLang="en-US" sz="2400" smtClean="0"/>
              <a:t>’</a:t>
            </a:r>
            <a:r>
              <a:rPr lang="en-US" altLang="ja-JP" sz="2400" dirty="0" smtClean="0"/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Expect (E)</a:t>
            </a:r>
            <a:r>
              <a:rPr lang="en-US" sz="2400" dirty="0" smtClean="0"/>
              <a:t> - Expected # of chance HSP aligns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P </a:t>
            </a:r>
            <a:r>
              <a:rPr lang="en-US" sz="2400" dirty="0" smtClean="0"/>
              <a:t>- Probability of getting a score &gt; X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T</a:t>
            </a:r>
            <a:r>
              <a:rPr lang="en-US" sz="2400" dirty="0" smtClean="0"/>
              <a:t> - Minimum word or k-</a:t>
            </a:r>
            <a:r>
              <a:rPr lang="en-US" sz="2400" dirty="0" err="1" smtClean="0"/>
              <a:t>tuple</a:t>
            </a:r>
            <a:r>
              <a:rPr lang="en-US" sz="2400" dirty="0" smtClean="0"/>
              <a:t> score </a:t>
            </a:r>
            <a:r>
              <a:rPr lang="en-US" sz="1600" dirty="0" smtClean="0"/>
              <a:t>(Threshold)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42019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BLAST Options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Composition-based statistics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(Yes)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Sequence Complexity Filter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(Yes)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Expect (E) value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(10)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Word Size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(3)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Substitution or Scoring Matrix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(Blosum62)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Gap Insertion Penalty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(11)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Gap Extension Penalty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(1)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948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/>
              <a:t>Similarity that likely does not reflect homology, but rather homoplasy (i.e. it has been observed to evolve multiple independent times)</a:t>
            </a:r>
            <a:endParaRPr lang="en-US" sz="1600" smtClean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23850" y="1844824"/>
            <a:ext cx="882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Examples of low complexity sequences:</a:t>
            </a:r>
          </a:p>
          <a:p>
            <a:pPr algn="l"/>
            <a:endParaRPr lang="en-US" sz="2400" b="1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Hydrophobic </a:t>
            </a:r>
            <a:r>
              <a:rPr lang="en-US" sz="2400" dirty="0" err="1">
                <a:latin typeface="Arial" charset="0"/>
              </a:rPr>
              <a:t>transmembrane</a:t>
            </a:r>
            <a:r>
              <a:rPr lang="en-US" sz="2400" dirty="0">
                <a:latin typeface="Arial" charset="0"/>
              </a:rPr>
              <a:t> alpha-helical sequences in membrane proteins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CAG repeats in genes causing </a:t>
            </a:r>
            <a:r>
              <a:rPr lang="en-US" sz="2400" dirty="0" err="1">
                <a:latin typeface="Arial" charset="0"/>
              </a:rPr>
              <a:t>huntington</a:t>
            </a:r>
            <a:r>
              <a:rPr lang="en-US" sz="2400" dirty="0">
                <a:latin typeface="Arial" charset="0"/>
              </a:rPr>
              <a:t> disease, spinal and bulbar muscular atrophy, </a:t>
            </a:r>
            <a:r>
              <a:rPr lang="en-US" sz="2400" dirty="0" err="1">
                <a:latin typeface="Arial" charset="0"/>
              </a:rPr>
              <a:t>dentatorubropallidoluysian</a:t>
            </a:r>
            <a:r>
              <a:rPr lang="en-US" sz="2400" dirty="0">
                <a:latin typeface="Arial" charset="0"/>
              </a:rPr>
              <a:t> atrophy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latin typeface="Arial" charset="0"/>
              </a:rPr>
              <a:t>Proline</a:t>
            </a:r>
            <a:r>
              <a:rPr lang="en-US" sz="2400" dirty="0">
                <a:latin typeface="Arial" charset="0"/>
              </a:rPr>
              <a:t>-rich regions in proteins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Poly-A tails in nucleotide sequence</a:t>
            </a:r>
          </a:p>
        </p:txBody>
      </p:sp>
    </p:spTree>
    <p:extLst>
      <p:ext uri="{BB962C8B-B14F-4D97-AF65-F5344CB8AC3E}">
        <p14:creationId xmlns:p14="http://schemas.microsoft.com/office/powerpoint/2010/main" val="4139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Composition Statistics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addition to BLAST algorithm</a:t>
            </a:r>
          </a:p>
          <a:p>
            <a:pPr>
              <a:defRPr/>
            </a:pPr>
            <a:r>
              <a:rPr lang="en-US" dirty="0" smtClean="0"/>
              <a:t>Permits calculated E (Expect) values to account for amino acid composition of queries and database hits</a:t>
            </a:r>
          </a:p>
          <a:p>
            <a:pPr>
              <a:defRPr/>
            </a:pPr>
            <a:r>
              <a:rPr lang="en-US" dirty="0" smtClean="0"/>
              <a:t>Improves accuracy and reduces false positives</a:t>
            </a:r>
          </a:p>
          <a:p>
            <a:pPr>
              <a:defRPr/>
            </a:pPr>
            <a:r>
              <a:rPr lang="en-US" dirty="0" smtClean="0"/>
              <a:t>Effectively conducts a different scoring procedure for each sequence in database</a:t>
            </a:r>
          </a:p>
        </p:txBody>
      </p:sp>
    </p:spTree>
    <p:extLst>
      <p:ext uri="{BB962C8B-B14F-4D97-AF65-F5344CB8AC3E}">
        <p14:creationId xmlns:p14="http://schemas.microsoft.com/office/powerpoint/2010/main" val="18994439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LCR</a:t>
            </a:r>
            <a:r>
              <a:rPr lang="ja-JP" altLang="en-US" sz="4000" smtClean="0"/>
              <a:t>’</a:t>
            </a:r>
            <a:r>
              <a:rPr lang="en-US" altLang="ja-JP" sz="4000" smtClean="0"/>
              <a:t>s (low complexity regions)</a:t>
            </a:r>
            <a:endParaRPr lang="en-US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smtClean="0"/>
              <a:t>Looks for…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smtClean="0"/>
              <a:t>transmembrane or signal peptide regions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smtClean="0"/>
              <a:t>coil-coil regions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smtClean="0"/>
              <a:t>short amino acid repeats (collagen, elastin)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smtClean="0"/>
              <a:t>homopolymeric repeats</a:t>
            </a:r>
          </a:p>
          <a:p>
            <a:pPr>
              <a:lnSpc>
                <a:spcPct val="120000"/>
              </a:lnSpc>
              <a:defRPr/>
            </a:pPr>
            <a:r>
              <a:rPr lang="en-US" sz="2400" smtClean="0"/>
              <a:t>BLAST uses </a:t>
            </a:r>
            <a:r>
              <a:rPr lang="en-US" sz="2400" smtClean="0">
                <a:solidFill>
                  <a:schemeClr val="accent2"/>
                </a:solidFill>
              </a:rPr>
              <a:t>SEG</a:t>
            </a:r>
            <a:r>
              <a:rPr lang="en-US" sz="2400" smtClean="0"/>
              <a:t> to mask amino acids</a:t>
            </a:r>
          </a:p>
          <a:p>
            <a:pPr>
              <a:lnSpc>
                <a:spcPct val="120000"/>
              </a:lnSpc>
              <a:defRPr/>
            </a:pPr>
            <a:r>
              <a:rPr lang="en-US" sz="2400" smtClean="0"/>
              <a:t>BLAST uses </a:t>
            </a:r>
            <a:r>
              <a:rPr lang="en-US" sz="2400" smtClean="0">
                <a:solidFill>
                  <a:schemeClr val="accent2"/>
                </a:solidFill>
              </a:rPr>
              <a:t>DUST</a:t>
            </a:r>
            <a:r>
              <a:rPr lang="en-US" sz="2400" smtClean="0"/>
              <a:t> to mask bases</a:t>
            </a:r>
          </a:p>
          <a:p>
            <a:pPr>
              <a:lnSpc>
                <a:spcPct val="120000"/>
              </a:lnSpc>
              <a:defRPr/>
            </a:pPr>
            <a:r>
              <a:rPr lang="en-US" sz="2400" smtClean="0"/>
              <a:t>Filtered sequences marked with NNNN's (nucleotide) or XXXX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(protein) in filtered regions – not considered in the analysis</a:t>
            </a:r>
          </a:p>
          <a:p>
            <a:pPr>
              <a:lnSpc>
                <a:spcPct val="120000"/>
              </a:lnSpc>
              <a:defRPr/>
            </a:pPr>
            <a:r>
              <a:rPr lang="en-CA" sz="2400" i="1" smtClean="0"/>
              <a:t>Run searches both with and without it!</a:t>
            </a:r>
            <a:endParaRPr lang="en-US" sz="2400" i="1" smtClean="0"/>
          </a:p>
        </p:txBody>
      </p:sp>
    </p:spTree>
    <p:extLst>
      <p:ext uri="{BB962C8B-B14F-4D97-AF65-F5344CB8AC3E}">
        <p14:creationId xmlns:p14="http://schemas.microsoft.com/office/powerpoint/2010/main" val="17176542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Choosing a matrix: More about PAM versus BLOSUM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60575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a typeface="+mn-ea"/>
              </a:rPr>
              <a:t>First useful scoring matrix for protein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Assumed a Markov Model of evolution (i.e. all sites equally mutable and independent)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Derived from small, closely related proteins with ~15% divergence</a:t>
            </a:r>
          </a:p>
          <a:p>
            <a:pPr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60575"/>
            <a:ext cx="4343400" cy="4114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Much later entry to matrix </a:t>
            </a:r>
            <a:r>
              <a:rPr lang="ja-JP" altLang="en-US" sz="2000" smtClean="0"/>
              <a:t>“</a:t>
            </a:r>
            <a:r>
              <a:rPr lang="en-US" altLang="ja-JP" sz="2000" dirty="0" smtClean="0"/>
              <a:t>sweepstakes</a:t>
            </a:r>
            <a:r>
              <a:rPr lang="ja-JP" altLang="en-US" sz="2000" smtClean="0"/>
              <a:t>”</a:t>
            </a:r>
            <a:endParaRPr lang="en-US" altLang="ja-JP" sz="2000" dirty="0" smtClean="0"/>
          </a:p>
          <a:p>
            <a:pPr>
              <a:defRPr/>
            </a:pPr>
            <a:r>
              <a:rPr lang="en-US" sz="2000" dirty="0" smtClean="0"/>
              <a:t>No evolutionary model is assumed</a:t>
            </a:r>
          </a:p>
          <a:p>
            <a:pPr>
              <a:defRPr/>
            </a:pPr>
            <a:r>
              <a:rPr lang="en-US" sz="2000" dirty="0" smtClean="0"/>
              <a:t>Built from PROSITE derived sequence blocks</a:t>
            </a:r>
          </a:p>
          <a:p>
            <a:pPr>
              <a:defRPr/>
            </a:pPr>
            <a:r>
              <a:rPr lang="en-US" sz="2000" dirty="0" smtClean="0"/>
              <a:t>Uses much larger, more diverse set of protein sequences (30% - 90% ID)</a:t>
            </a:r>
          </a:p>
        </p:txBody>
      </p:sp>
      <p:pic>
        <p:nvPicPr>
          <p:cNvPr id="38918" name="Picture 6" descr="themat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84763"/>
            <a:ext cx="21907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39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PAM versus BLOSUM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ea typeface="+mn-ea"/>
              </a:rPr>
              <a:t>Higher PAM numbers </a:t>
            </a:r>
            <a:r>
              <a:rPr lang="en-US" sz="2400" smtClean="0">
                <a:ea typeface="+mn-ea"/>
                <a:sym typeface="Wingdings" pitchFamily="2" charset="2"/>
              </a:rPr>
              <a:t> detect </a:t>
            </a:r>
            <a:r>
              <a:rPr lang="en-US" sz="2400" smtClean="0">
                <a:ea typeface="+mn-ea"/>
              </a:rPr>
              <a:t>more remote sequence similarities</a:t>
            </a:r>
          </a:p>
          <a:p>
            <a:pPr>
              <a:defRPr/>
            </a:pPr>
            <a:r>
              <a:rPr lang="en-US" sz="2400" smtClean="0">
                <a:ea typeface="+mn-ea"/>
              </a:rPr>
              <a:t>1 PAM ~ 1 million years of divergence</a:t>
            </a:r>
          </a:p>
          <a:p>
            <a:pPr>
              <a:defRPr/>
            </a:pPr>
            <a:r>
              <a:rPr lang="en-US" sz="2400" smtClean="0">
                <a:ea typeface="+mn-ea"/>
              </a:rPr>
              <a:t>Errors in PAM 1 are scaled 250X in PAM 250</a:t>
            </a:r>
          </a:p>
          <a:p>
            <a:pPr>
              <a:defRPr/>
            </a:pPr>
            <a:endParaRPr lang="en-US" sz="2400" smtClean="0">
              <a:ea typeface="+mn-ea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343400" cy="4114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Lower BLOSUM numbers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detect more remote sequence similarities</a:t>
            </a:r>
          </a:p>
          <a:p>
            <a:pPr>
              <a:defRPr/>
            </a:pPr>
            <a:r>
              <a:rPr lang="en-US" sz="2400" smtClean="0"/>
              <a:t>Sensitive to structural and functional substitution</a:t>
            </a:r>
          </a:p>
          <a:p>
            <a:pPr>
              <a:defRPr/>
            </a:pPr>
            <a:r>
              <a:rPr lang="en-US" sz="2400" smtClean="0"/>
              <a:t>Errors in BLOSUM arise from errors in alignment</a:t>
            </a:r>
          </a:p>
        </p:txBody>
      </p:sp>
    </p:spTree>
    <p:extLst>
      <p:ext uri="{BB962C8B-B14F-4D97-AF65-F5344CB8AC3E}">
        <p14:creationId xmlns:p14="http://schemas.microsoft.com/office/powerpoint/2010/main" val="3277321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BLAST Access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mtClean="0"/>
              <a:t>NCBI BLAST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400" smtClean="0">
                <a:solidFill>
                  <a:schemeClr val="accent2"/>
                </a:solidFill>
              </a:rPr>
              <a:t>http://www.ncbi.nlm.nih.gov/BLAST/</a:t>
            </a:r>
            <a:endParaRPr lang="en-US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mtClean="0"/>
              <a:t>European Bioinformatics Institute BLAST / WU-BLAST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400" smtClean="0">
                <a:solidFill>
                  <a:schemeClr val="accent2"/>
                </a:solidFill>
              </a:rPr>
              <a:t>http://www.ebi.ac.uk/Tools/sss/</a:t>
            </a:r>
          </a:p>
        </p:txBody>
      </p:sp>
    </p:spTree>
    <p:extLst>
      <p:ext uri="{BB962C8B-B14F-4D97-AF65-F5344CB8AC3E}">
        <p14:creationId xmlns:p14="http://schemas.microsoft.com/office/powerpoint/2010/main" val="28599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Different Flavours of BLAST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BLASTP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protein query against protein DB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BLASTN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DNA/RNA query against GenBank (DNA)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BLASTX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- 6 frame translation of DNA query against protein DB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TBLASTN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protein query against 6 frame GB translation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TBLASTX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 6 frame DNA query to 6 frame GB translation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000" b="1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PSI-BLAST</a:t>
            </a:r>
            <a:r>
              <a:rPr 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protein </a:t>
            </a:r>
            <a:r>
              <a:rPr lang="ja-JP" alt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‘</a:t>
            </a:r>
            <a:r>
              <a:rPr lang="en-US" altLang="ja-JP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profile</a:t>
            </a:r>
            <a:r>
              <a:rPr lang="ja-JP" altLang="en-US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’</a:t>
            </a:r>
            <a:r>
              <a:rPr lang="en-US" altLang="ja-JP" sz="20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query against protein DB</a:t>
            </a:r>
            <a:endParaRPr lang="en-US" sz="2000" b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9353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Other BLAST Services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95425"/>
            <a:ext cx="86868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en-US" smtClean="0">
                <a:solidFill>
                  <a:schemeClr val="accent2"/>
                </a:solidFill>
              </a:rPr>
              <a:t>PHI-BLAST</a:t>
            </a:r>
            <a:r>
              <a:rPr lang="en-US" smtClean="0"/>
              <a:t> - protein pattern against protein DB</a:t>
            </a:r>
            <a:endParaRPr lang="en-US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MEGABLAST </a:t>
            </a:r>
            <a:r>
              <a:rPr lang="en-US" smtClean="0"/>
              <a:t>- for comparison of large sets of long DNA sequences 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RPS-BLAST</a:t>
            </a:r>
            <a:r>
              <a:rPr lang="en-US" smtClean="0"/>
              <a:t> - Conserved Domain Detection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BLAST 2 Sequences</a:t>
            </a:r>
            <a:r>
              <a:rPr lang="en-US" smtClean="0"/>
              <a:t> - for performing pairwise alignments for 2 chosen sequences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Genomic BLAST</a:t>
            </a:r>
            <a:r>
              <a:rPr lang="en-US" smtClean="0"/>
              <a:t> - for alignments against select human, microbial or malarial genomes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VecScreen </a:t>
            </a:r>
            <a:r>
              <a:rPr lang="en-US" smtClean="0"/>
              <a:t>- for detecting cloning vector contamination in sequenced data</a:t>
            </a:r>
          </a:p>
        </p:txBody>
      </p:sp>
    </p:spTree>
    <p:extLst>
      <p:ext uri="{BB962C8B-B14F-4D97-AF65-F5344CB8AC3E}">
        <p14:creationId xmlns:p14="http://schemas.microsoft.com/office/powerpoint/2010/main" val="3079559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Locally installed BLAST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114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Customize as you want</a:t>
            </a:r>
          </a:p>
          <a:p>
            <a:pPr>
              <a:defRPr/>
            </a:pPr>
            <a:r>
              <a:rPr lang="en-US" dirty="0" smtClean="0"/>
              <a:t>Run and analyze batches of sequences easily</a:t>
            </a:r>
          </a:p>
          <a:p>
            <a:pPr>
              <a:defRPr/>
            </a:pPr>
            <a:r>
              <a:rPr lang="en-US" dirty="0" smtClean="0"/>
              <a:t>Incorporate in a program to do BLAST analysis as part of a larger bioinformatics analysis</a:t>
            </a:r>
          </a:p>
          <a:p>
            <a:pPr>
              <a:defRPr/>
            </a:pPr>
            <a:r>
              <a:rPr lang="en-US" dirty="0" smtClean="0"/>
              <a:t>Not dependent on internet access</a:t>
            </a:r>
          </a:p>
          <a:p>
            <a:pPr>
              <a:defRPr/>
            </a:pPr>
            <a:r>
              <a:rPr lang="en-US" dirty="0" smtClean="0"/>
              <a:t>Faster, especially for large numbers of </a:t>
            </a:r>
            <a:r>
              <a:rPr lang="en-US" smtClean="0"/>
              <a:t>query sequences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819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References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400" smtClean="0"/>
              <a:t>Altschul, S.F., Gish, W., Miller, W., Myers, E.W. &amp; Lipman, D.J. (1990) "Basic local alignment search tool." J. Mol. Biol. 215:403-410.</a:t>
            </a:r>
          </a:p>
          <a:p>
            <a:pPr>
              <a:lnSpc>
                <a:spcPct val="110000"/>
              </a:lnSpc>
              <a:defRPr/>
            </a:pPr>
            <a:endParaRPr lang="en-US" sz="2400" smtClean="0"/>
          </a:p>
          <a:p>
            <a:pPr>
              <a:lnSpc>
                <a:spcPct val="110000"/>
              </a:lnSpc>
              <a:defRPr/>
            </a:pPr>
            <a:r>
              <a:rPr lang="en-US" sz="2400" smtClean="0"/>
              <a:t>Altschul, S.F., Madden, T.L., Schäffer, A.A., Zhang, J., Zhang, Z., Miller, W. &amp; Lipman, D.J. (1997)"Gapped BLAST and PSI-BLAST: a new generation of protein database search programs." Nucleic Acids Res. 25:3389-3402.</a:t>
            </a:r>
          </a:p>
        </p:txBody>
      </p:sp>
    </p:spTree>
    <p:extLst>
      <p:ext uri="{BB962C8B-B14F-4D97-AF65-F5344CB8AC3E}">
        <p14:creationId xmlns:p14="http://schemas.microsoft.com/office/powerpoint/2010/main" val="38066346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207375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BLAST is the most widely used program in bioinformatics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BLAST is based on relatively sound statistical principles (key to its speed and sensitivity)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 basic understanding of its principles is key for using/interpreting BLAST output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Locally run BLAST can allow you to perform bigger, more complex, or more customized analyses better/faster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885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04800" y="2079625"/>
            <a:ext cx="8534400" cy="3787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  1 -QGQNSVEIEAFGKRYFTDSVRNMKN-------ADLYGGSIGYFLTDDVELALSYGEYH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  1 APKDNTWYTGAKLGWSQYHDTGLINNNGPTHENKLGAGAFGGYQVNPYVGFEMGYDWLG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*     *              *           *   **     *     *  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>
                <a:latin typeface="Courier New" pitchFamily="49" charset="0"/>
              </a:rPr>
              <a:t/>
            </a:r>
            <a:br>
              <a:rPr lang="en-US" sz="1600">
                <a:latin typeface="Courier New" pitchFamily="49" charset="0"/>
              </a:rPr>
            </a:b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 52 DVRGTYETGNKKVHGNLTSLDAIYHFGTPGVGLRPYVSAGLA-HQNITNINSDSQGRQQ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 60 RMPYKGSVENGAYKAQGVQLTAKLGYPIT-DDLDIYTRLGGMVWRADTYSNVYGKNHDT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     *         * *          *  *   *       *  *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>
                <a:latin typeface="Courier New" pitchFamily="49" charset="0"/>
              </a:rPr>
              <a:t/>
            </a:r>
            <a:br>
              <a:rPr lang="en-US" sz="1600">
                <a:latin typeface="Courier New" pitchFamily="49" charset="0"/>
              </a:rPr>
            </a:b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OprF 110 MTMANIGAGLKYYFTENFFAKASLDGQYGLEKRDNGHQG--EWMAGLGVGFNFG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OmpA 118 GVSPVFAGGVEYAITPEIATRLEYQWTNNIGDAHTIGTRPDNGMLSLGVSYRFG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       *  *  *                            * 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***   **</a:t>
            </a:r>
            <a:endParaRPr lang="en-US" sz="16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600">
              <a:latin typeface="Courier New" pitchFamily="49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31940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4092575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MS Mincho" pitchFamily="49" charset="-128"/>
              </a:rPr>
              <a:t> </a:t>
            </a:r>
            <a:endParaRPr lang="en-US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CA" sz="3200" b="1">
                <a:solidFill>
                  <a:schemeClr val="tx2"/>
                </a:solidFill>
              </a:rPr>
              <a:t>Example of </a:t>
            </a:r>
            <a:r>
              <a:rPr lang="en-CA" sz="3200" b="1" i="1">
                <a:solidFill>
                  <a:schemeClr val="tx2"/>
                </a:solidFill>
              </a:rPr>
              <a:t>homology</a:t>
            </a:r>
            <a:r>
              <a:rPr lang="en-CA" sz="3200" b="1">
                <a:solidFill>
                  <a:schemeClr val="tx2"/>
                </a:solidFill>
              </a:rPr>
              <a:t> but </a:t>
            </a:r>
            <a:r>
              <a:rPr lang="en-CA" sz="3200" b="1" i="1">
                <a:solidFill>
                  <a:schemeClr val="tx2"/>
                </a:solidFill>
              </a:rPr>
              <a:t>little sequence</a:t>
            </a:r>
            <a:r>
              <a:rPr lang="en-CA" sz="3200" b="1">
                <a:solidFill>
                  <a:schemeClr val="tx2"/>
                </a:solidFill>
              </a:rPr>
              <a:t> </a:t>
            </a:r>
            <a:r>
              <a:rPr lang="en-CA" sz="3200" b="1" i="1">
                <a:solidFill>
                  <a:schemeClr val="tx2"/>
                </a:solidFill>
              </a:rPr>
              <a:t>similarity</a:t>
            </a:r>
            <a:r>
              <a:rPr lang="en-CA" sz="3200" b="1">
                <a:solidFill>
                  <a:schemeClr val="tx2"/>
                </a:solidFill>
              </a:rPr>
              <a:t>: The N-terminal domain of OprF and OmpA share only 15% identity but are homologous</a:t>
            </a:r>
          </a:p>
        </p:txBody>
      </p:sp>
    </p:spTree>
    <p:extLst>
      <p:ext uri="{BB962C8B-B14F-4D97-AF65-F5344CB8AC3E}">
        <p14:creationId xmlns:p14="http://schemas.microsoft.com/office/powerpoint/2010/main" val="2948827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Difference BLAST and FASTA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400" dirty="0" smtClean="0"/>
              <a:t>Both BLAST and FASTA are </a:t>
            </a:r>
            <a:r>
              <a:rPr lang="en-US" sz="2400" b="1" u="sng" dirty="0" smtClean="0"/>
              <a:t>local</a:t>
            </a:r>
            <a:r>
              <a:rPr lang="en-US" sz="2400" dirty="0" smtClean="0"/>
              <a:t> alignment search heuristics with slightly different algorithms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400" dirty="0" smtClean="0"/>
              <a:t>Historically, FASTA reported only one (the best) local alignment, BLAST all significant ones (HSPs) </a:t>
            </a:r>
          </a:p>
          <a:p>
            <a:pPr lvl="1">
              <a:defRPr/>
            </a:pPr>
            <a:r>
              <a:rPr lang="en-US" sz="2000" dirty="0" smtClean="0"/>
              <a:t>Latest FASTA version can also output multiple HSPs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400" dirty="0" smtClean="0"/>
              <a:t>BLAST is faster than FASTA, but less sensitive </a:t>
            </a:r>
            <a:br>
              <a:rPr lang="en-US" sz="2400" dirty="0" smtClean="0"/>
            </a:br>
            <a:r>
              <a:rPr lang="en-US" sz="2400" dirty="0" smtClean="0"/>
              <a:t>- BLAST might miss more alignments with low similarity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400" dirty="0" smtClean="0"/>
              <a:t>FASTA tries harder to align low-similarity regions and thus can produce a single alignment with gaps in case where BLAST reports multiple (adjacent) HSPs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sz="2400" dirty="0" smtClean="0"/>
              <a:t>Use both programs if you want to make sure not to miss similar sequences in a database</a:t>
            </a:r>
          </a:p>
        </p:txBody>
      </p:sp>
    </p:spTree>
    <p:extLst>
      <p:ext uri="{BB962C8B-B14F-4D97-AF65-F5344CB8AC3E}">
        <p14:creationId xmlns:p14="http://schemas.microsoft.com/office/powerpoint/2010/main" val="4164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Scraping the Bottom of the Barrel with PSI-BLAST</a:t>
            </a:r>
            <a:endParaRPr lang="en-US" sz="3600" smtClean="0">
              <a:ea typeface="+mj-ea"/>
            </a:endParaRPr>
          </a:p>
        </p:txBody>
      </p:sp>
      <p:pic>
        <p:nvPicPr>
          <p:cNvPr id="45060" name="Picture 1031" descr="BA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856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PSI-BLAST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400" i="1" smtClean="0">
                <a:ea typeface="+mn-ea"/>
              </a:rPr>
              <a:t>Perform initial alignment with BLAST using BLOSUM 62 substitution matrix</a:t>
            </a:r>
          </a:p>
          <a:p>
            <a:pPr>
              <a:lnSpc>
                <a:spcPct val="110000"/>
              </a:lnSpc>
              <a:defRPr/>
            </a:pPr>
            <a:r>
              <a:rPr lang="en-US" sz="2400" i="1" smtClean="0">
                <a:ea typeface="+mn-ea"/>
              </a:rPr>
              <a:t>Construct a multiple alignment from matches</a:t>
            </a:r>
          </a:p>
          <a:p>
            <a:pPr>
              <a:lnSpc>
                <a:spcPct val="110000"/>
              </a:lnSpc>
              <a:defRPr/>
            </a:pPr>
            <a:r>
              <a:rPr lang="en-US" sz="2400" i="1" smtClean="0">
                <a:ea typeface="+mn-ea"/>
              </a:rPr>
              <a:t>Prepare position specific scoring matrix (PSSM)</a:t>
            </a:r>
          </a:p>
          <a:p>
            <a:pPr>
              <a:lnSpc>
                <a:spcPct val="110000"/>
              </a:lnSpc>
              <a:defRPr/>
            </a:pPr>
            <a:r>
              <a:rPr lang="en-US" sz="2400" i="1" smtClean="0">
                <a:ea typeface="+mn-ea"/>
              </a:rPr>
              <a:t>Use PSSM profile as the scoring matrix for a second BLAST run against database</a:t>
            </a:r>
          </a:p>
          <a:p>
            <a:pPr>
              <a:lnSpc>
                <a:spcPct val="110000"/>
              </a:lnSpc>
              <a:defRPr/>
            </a:pPr>
            <a:r>
              <a:rPr lang="en-US" sz="2400" i="1" smtClean="0">
                <a:ea typeface="+mn-ea"/>
              </a:rPr>
              <a:t>Repeat steps 3-5 until convergence</a:t>
            </a:r>
            <a:endParaRPr lang="en-US" sz="240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38873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Position Specific Scoring Matrix (PSSM)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684213" y="1989138"/>
            <a:ext cx="8153400" cy="3886200"/>
            <a:chOff x="624" y="1248"/>
            <a:chExt cx="5136" cy="2448"/>
          </a:xfrm>
        </p:grpSpPr>
        <p:grpSp>
          <p:nvGrpSpPr>
            <p:cNvPr id="8202" name="Group 4"/>
            <p:cNvGrpSpPr>
              <a:grpSpLocks/>
            </p:cNvGrpSpPr>
            <p:nvPr/>
          </p:nvGrpSpPr>
          <p:grpSpPr bwMode="auto">
            <a:xfrm>
              <a:off x="624" y="1248"/>
              <a:ext cx="5136" cy="2448"/>
              <a:chOff x="624" y="1488"/>
              <a:chExt cx="5136" cy="2448"/>
            </a:xfrm>
          </p:grpSpPr>
          <p:graphicFrame>
            <p:nvGraphicFramePr>
              <p:cNvPr id="8194" name="Object 5"/>
              <p:cNvGraphicFramePr>
                <a:graphicFrameLocks noChangeAspect="1"/>
              </p:cNvGraphicFramePr>
              <p:nvPr/>
            </p:nvGraphicFramePr>
            <p:xfrm>
              <a:off x="624" y="1536"/>
              <a:ext cx="5088" cy="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9" name="Document" r:id="rId3" imgW="5483860" imgH="2337947" progId="Word.Document.8">
                      <p:embed/>
                    </p:oleObj>
                  </mc:Choice>
                  <mc:Fallback>
                    <p:oleObj name="Document" r:id="rId3" imgW="5483860" imgH="2337947" progId="Word.Documen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" y="1536"/>
                            <a:ext cx="5088" cy="24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4" name="Line 6"/>
              <p:cNvSpPr>
                <a:spLocks noChangeShapeType="1"/>
              </p:cNvSpPr>
              <p:nvPr/>
            </p:nvSpPr>
            <p:spPr bwMode="auto">
              <a:xfrm flipV="1">
                <a:off x="1584" y="1776"/>
                <a:ext cx="0" cy="18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5" name="Line 7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6" name="Rectangle 8"/>
              <p:cNvSpPr>
                <a:spLocks noChangeArrowheads="1"/>
              </p:cNvSpPr>
              <p:nvPr/>
            </p:nvSpPr>
            <p:spPr bwMode="auto">
              <a:xfrm>
                <a:off x="5616" y="1488"/>
                <a:ext cx="144" cy="2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624" y="3408"/>
              <a:ext cx="49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79388" y="5589588"/>
            <a:ext cx="8964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b="1">
                <a:latin typeface="Arial" pitchFamily="34" charset="0"/>
              </a:rPr>
              <a:t>Rows: Sequence positions </a:t>
            </a:r>
          </a:p>
          <a:p>
            <a:r>
              <a:rPr lang="en-US" sz="1800" b="1">
                <a:latin typeface="Arial" pitchFamily="34" charset="0"/>
              </a:rPr>
              <a:t>Columns: All possible amino acids with scores of each variation in that position </a:t>
            </a:r>
            <a:r>
              <a:rPr lang="en-CA" sz="1800" b="1">
                <a:latin typeface="Arial" pitchFamily="34" charset="0"/>
              </a:rPr>
              <a:t> 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700338" y="765175"/>
            <a:ext cx="30956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>
                <a:cs typeface="Times New Roman" pitchFamily="18" charset="0"/>
              </a:rPr>
              <a:t>QUERY</a:t>
            </a:r>
            <a:r>
              <a:rPr lang="en-US" sz="1600" b="1">
                <a:cs typeface="Times New Roman" pitchFamily="18" charset="0"/>
              </a:rPr>
              <a:t>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   VLVAPGDS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     LPVTPGEP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     VSVALGQT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     GLVEPGSS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     WLVKAGSS</a:t>
            </a:r>
          </a:p>
        </p:txBody>
      </p:sp>
      <p:sp>
        <p:nvSpPr>
          <p:cNvPr id="13" name="Left Brace 12"/>
          <p:cNvSpPr/>
          <p:nvPr/>
        </p:nvSpPr>
        <p:spPr bwMode="auto">
          <a:xfrm>
            <a:off x="3492500" y="1125538"/>
            <a:ext cx="215900" cy="863600"/>
          </a:xfrm>
          <a:prstGeom prst="leftBrac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179388" y="1341438"/>
            <a:ext cx="337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HSPs from database (aligned to query)</a:t>
            </a:r>
          </a:p>
        </p:txBody>
      </p:sp>
    </p:spTree>
    <p:extLst>
      <p:ext uri="{BB962C8B-B14F-4D97-AF65-F5344CB8AC3E}">
        <p14:creationId xmlns:p14="http://schemas.microsoft.com/office/powerpoint/2010/main" val="5487579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PSI-BLAST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>
            <a:fillRect/>
          </a:stretch>
        </p:blipFill>
        <p:spPr bwMode="auto">
          <a:xfrm>
            <a:off x="914400" y="1219200"/>
            <a:ext cx="7437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85800" y="762000"/>
            <a:ext cx="11430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799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>
            <a:fillRect/>
          </a:stretch>
        </p:blipFill>
        <p:spPr bwMode="auto">
          <a:xfrm>
            <a:off x="914400" y="1371600"/>
            <a:ext cx="73612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PSI-BLAST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-6290066">
            <a:off x="1171575" y="2343150"/>
            <a:ext cx="884238" cy="1106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5910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PSI-BLAST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400" r="2400" b="6400"/>
          <a:stretch>
            <a:fillRect/>
          </a:stretch>
        </p:blipFill>
        <p:spPr bwMode="auto">
          <a:xfrm>
            <a:off x="533400" y="1779588"/>
            <a:ext cx="8001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395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PSI-BLAST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3275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mtClean="0">
                <a:ea typeface="+mn-ea"/>
              </a:rPr>
              <a:t>For Protein Sequences ONLY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>
                <a:ea typeface="+mn-ea"/>
              </a:rPr>
              <a:t>Much more sensitive than BLAST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>
                <a:ea typeface="+mn-ea"/>
              </a:rPr>
              <a:t>Slower (iterative process)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>
                <a:ea typeface="+mn-ea"/>
              </a:rPr>
              <a:t>Often yields results that are as good as many common threading methods</a:t>
            </a:r>
          </a:p>
          <a:p>
            <a:pPr>
              <a:lnSpc>
                <a:spcPct val="110000"/>
              </a:lnSpc>
              <a:defRPr/>
            </a:pPr>
            <a:r>
              <a:rPr lang="en-US" smtClean="0">
                <a:solidFill>
                  <a:srgbClr val="FF0000"/>
                </a:solidFill>
                <a:ea typeface="+mn-ea"/>
              </a:rPr>
              <a:t>Can be a powerful tool when analyzing a new sequence, if interpreted conservatively</a:t>
            </a:r>
            <a:endParaRPr lang="en-US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4104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PSI-BLAST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557338"/>
            <a:ext cx="8134350" cy="43275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smtClean="0"/>
              <a:t>Watch out for sequence regions of highly biased composition that SEG doesn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filter (because of its potential importance)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smtClean="0"/>
              <a:t>Do a COILS analysis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smtClean="0"/>
              <a:t>Run locally with more stringent SEG settings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smtClean="0"/>
              <a:t>Manual analysis with critical review of each iteration and only select sequences you feel are appropriate for the next iteration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000" b="0" i="1" smtClean="0"/>
              <a:t>   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000" b="0" i="1" smtClean="0"/>
              <a:t>    </a:t>
            </a:r>
            <a:r>
              <a:rPr lang="en-US" b="0" i="1" smtClean="0"/>
              <a:t>PSI-Blast can beat Blastp </a:t>
            </a:r>
            <a:r>
              <a:rPr lang="en-US" i="1" smtClean="0"/>
              <a:t>if Blastp finds some reliable alignments to database sequences. </a:t>
            </a:r>
            <a:r>
              <a:rPr lang="en-US" b="0" i="1" smtClean="0"/>
              <a:t>(Moderately distant matches are particularly useful.)</a:t>
            </a:r>
          </a:p>
          <a:p>
            <a:pPr lvl="1">
              <a:lnSpc>
                <a:spcPct val="110000"/>
              </a:lnSpc>
              <a:defRPr/>
            </a:pPr>
            <a:endParaRPr lang="en-US" i="1" smtClean="0"/>
          </a:p>
          <a:p>
            <a:pPr lvl="1">
              <a:lnSpc>
                <a:spcPct val="110000"/>
              </a:lnSpc>
              <a:defRPr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8858171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6484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 use?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278813" cy="55898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400" dirty="0" smtClean="0"/>
              <a:t>… if you wish to detect similarities between fairly distantly related sequences for a given protein-coding gene?</a:t>
            </a:r>
          </a:p>
          <a:p>
            <a:pPr>
              <a:lnSpc>
                <a:spcPct val="110000"/>
              </a:lnSpc>
              <a:defRPr/>
            </a:pPr>
            <a:endParaRPr lang="en-US" sz="24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Analyze the deduced protein sequence!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PSI-BLAST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FASTA with </a:t>
            </a:r>
            <a:r>
              <a:rPr lang="en-US" sz="2400" dirty="0" err="1" smtClean="0"/>
              <a:t>ktuple</a:t>
            </a:r>
            <a:r>
              <a:rPr lang="en-US" sz="2400" dirty="0" smtClean="0"/>
              <a:t>=1 and appropriate scoring matrix (i.e. BLOSUM 30 or generate own matrix from multiple alignment of homologs)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BLAST with appropriate scoring matrix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Smith-Waterman alignment</a:t>
            </a:r>
          </a:p>
          <a:p>
            <a:pPr lvl="1">
              <a:lnSpc>
                <a:spcPct val="110000"/>
              </a:lnSpc>
              <a:defRPr/>
            </a:pPr>
            <a:endParaRPr lang="en-US" sz="24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Protein structure analyses and motif-based analyses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Amino acid composition analysis</a:t>
            </a:r>
          </a:p>
        </p:txBody>
      </p:sp>
    </p:spTree>
    <p:extLst>
      <p:ext uri="{BB962C8B-B14F-4D97-AF65-F5344CB8AC3E}">
        <p14:creationId xmlns:p14="http://schemas.microsoft.com/office/powerpoint/2010/main" val="58422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05E427-9596-4610-A9CA-A72F1F8CC260}" type="slidenum">
              <a:rPr lang="en-US" altLang="en-US" sz="1400" smtClean="0">
                <a:latin typeface="Arial" charset="0"/>
              </a:rPr>
              <a:pPr/>
              <a:t>9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19459" name="Picture 2" descr="oprfandompaaligned3dmodel1"/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52400"/>
            <a:ext cx="7315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-457200" y="-228600"/>
            <a:ext cx="3886200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-228600"/>
            <a:ext cx="9448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67818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8077200" y="0"/>
            <a:ext cx="1524000" cy="731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06400" y="968375"/>
            <a:ext cx="3022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CA" sz="2400" b="1"/>
              <a:t>OprF model </a:t>
            </a:r>
          </a:p>
          <a:p>
            <a:pPr algn="l"/>
            <a:r>
              <a:rPr lang="en-CA" sz="2400" b="1"/>
              <a:t>(yellow and green) aligned with the crystal structure of </a:t>
            </a:r>
            <a:r>
              <a:rPr lang="en-US" sz="2400" b="1"/>
              <a:t>           </a:t>
            </a:r>
            <a:r>
              <a:rPr lang="en-CA" sz="2400" b="1"/>
              <a:t>OmpA (blue) – for the N-terminal domain</a:t>
            </a:r>
          </a:p>
          <a:p>
            <a:pPr algn="l"/>
            <a:endParaRPr lang="en-CA" sz="2400"/>
          </a:p>
          <a:p>
            <a:pPr algn="l"/>
            <a:endParaRPr lang="en-CA" sz="2400"/>
          </a:p>
          <a:p>
            <a:pPr algn="l"/>
            <a:r>
              <a:rPr lang="en-CA" sz="2400"/>
              <a:t>Many residues are in the same three dimentional environment, though on different strands </a:t>
            </a:r>
          </a:p>
          <a:p>
            <a:pPr algn="l"/>
            <a:endParaRPr lang="en-CA" sz="2400"/>
          </a:p>
          <a:p>
            <a:pPr algn="l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87550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7011</TotalTime>
  <Words>4379</Words>
  <Application>Microsoft Office PowerPoint</Application>
  <PresentationFormat>On-screen Show (4:3)</PresentationFormat>
  <Paragraphs>1053</Paragraphs>
  <Slides>89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Office Theme</vt:lpstr>
      <vt:lpstr>Worksheet</vt:lpstr>
      <vt:lpstr>Document</vt:lpstr>
      <vt:lpstr>NGS Bioinformatics Workshop 1.3 Sequence Alignment and Searching </vt:lpstr>
      <vt:lpstr>Objectives</vt:lpstr>
      <vt:lpstr>“It’s a Fact”</vt:lpstr>
      <vt:lpstr>Alignments tell us about...</vt:lpstr>
      <vt:lpstr>Similarity versus Homology</vt:lpstr>
      <vt:lpstr>Similarity by chance – the impact of sequence complexity</vt:lpstr>
      <vt:lpstr>Similarity that likely does not reflect homology, but rather homoplasy (i.e. it has been observed to evolve multiple independent times)</vt:lpstr>
      <vt:lpstr>PowerPoint Presentation</vt:lpstr>
      <vt:lpstr>PowerPoint Presentation</vt:lpstr>
      <vt:lpstr>PowerPoint Presentation</vt:lpstr>
      <vt:lpstr>Similarity versus Homology</vt:lpstr>
      <vt:lpstr>Similarity – specifying criteria</vt:lpstr>
      <vt:lpstr>Similarity versus Homology</vt:lpstr>
      <vt:lpstr>Assessing Sequence Similarity</vt:lpstr>
      <vt:lpstr>Some Simple (but not Hardfast) Guiding Rules</vt:lpstr>
      <vt:lpstr>Doolittle’s Rules of Thumb</vt:lpstr>
      <vt:lpstr>Questions?</vt:lpstr>
      <vt:lpstr>Sequence Alignment - Methods</vt:lpstr>
      <vt:lpstr>Dot Plots</vt:lpstr>
      <vt:lpstr>Dot Plots</vt:lpstr>
      <vt:lpstr>Dot Plot Algorithm</vt:lpstr>
      <vt:lpstr>Dot Plots &amp; Internal Repeats</vt:lpstr>
      <vt:lpstr>Dot Plot Algorithm  Direct repeats</vt:lpstr>
      <vt:lpstr>Dot Plot Algorithm  and Inverted Repeats</vt:lpstr>
      <vt:lpstr>Dot Plots</vt:lpstr>
      <vt:lpstr>Dynamic Programming</vt:lpstr>
      <vt:lpstr>Dynamic Programming</vt:lpstr>
      <vt:lpstr>The Recursive Function (ACK!) </vt:lpstr>
      <vt:lpstr>An Example... What is the Matrix?</vt:lpstr>
      <vt:lpstr>An Example...  Filling in the Matrix…     Traceback through the Matrix…</vt:lpstr>
      <vt:lpstr>Could We Do Better?</vt:lpstr>
      <vt:lpstr>Identity Scoring Matrix (Sij)</vt:lpstr>
      <vt:lpstr>Scoring Matrices</vt:lpstr>
      <vt:lpstr>A Better Matrix - PAM250</vt:lpstr>
      <vt:lpstr>Using PAM250...</vt:lpstr>
      <vt:lpstr>Even better: BLOSUM Matricies</vt:lpstr>
      <vt:lpstr>BLOSUM62</vt:lpstr>
      <vt:lpstr>Dynamic Programming Algorithms</vt:lpstr>
      <vt:lpstr>PowerPoint Presentation</vt:lpstr>
      <vt:lpstr>FASTA</vt:lpstr>
      <vt:lpstr>Fast Alignment Algorithm</vt:lpstr>
      <vt:lpstr>PowerPoint Presentation</vt:lpstr>
      <vt:lpstr>Fast Alignment Algorithm</vt:lpstr>
      <vt:lpstr>Fast Alignment Algorithm</vt:lpstr>
      <vt:lpstr>Fast Alignment Algorithm</vt:lpstr>
      <vt:lpstr>FASTA</vt:lpstr>
      <vt:lpstr>FASTA</vt:lpstr>
      <vt:lpstr>BLAST</vt:lpstr>
      <vt:lpstr>Let’s try an experiment...</vt:lpstr>
      <vt:lpstr>What kind of score distribution do you get?</vt:lpstr>
      <vt:lpstr>Extreme Value Distribution</vt:lpstr>
      <vt:lpstr>Why is this important?</vt:lpstr>
      <vt:lpstr>BLAST</vt:lpstr>
      <vt:lpstr>BLAST</vt:lpstr>
      <vt:lpstr>What is the BLAST E-value?</vt:lpstr>
      <vt:lpstr>Extreme Value Distribution</vt:lpstr>
      <vt:lpstr>Expect value</vt:lpstr>
      <vt:lpstr>Expect value</vt:lpstr>
      <vt:lpstr>Bit Score</vt:lpstr>
      <vt:lpstr>Bit Score verus Expect value</vt:lpstr>
      <vt:lpstr>More about BLAST statistics…</vt:lpstr>
      <vt:lpstr>PowerPoint Presentation</vt:lpstr>
      <vt:lpstr>PowerPoint Presentation</vt:lpstr>
      <vt:lpstr>Segment Pairs</vt:lpstr>
      <vt:lpstr>Segment Pairs</vt:lpstr>
      <vt:lpstr>Segment Pairs</vt:lpstr>
      <vt:lpstr>PowerPoint Presentation</vt:lpstr>
      <vt:lpstr>BLAST Parameters</vt:lpstr>
      <vt:lpstr>BLAST Options</vt:lpstr>
      <vt:lpstr>Composition Statistics</vt:lpstr>
      <vt:lpstr>LCR’s (low complexity regions)</vt:lpstr>
      <vt:lpstr>Choosing a matrix: More about PAM versus BLOSUM</vt:lpstr>
      <vt:lpstr>PAM versus BLOSUM</vt:lpstr>
      <vt:lpstr>BLAST Access</vt:lpstr>
      <vt:lpstr>Different Flavours of BLAST</vt:lpstr>
      <vt:lpstr>Other BLAST Services</vt:lpstr>
      <vt:lpstr>Locally installed BLAST</vt:lpstr>
      <vt:lpstr>Key References</vt:lpstr>
      <vt:lpstr>Summary</vt:lpstr>
      <vt:lpstr>Difference BLAST and FASTA</vt:lpstr>
      <vt:lpstr>Scraping the Bottom of the Barrel with PSI-BLAST</vt:lpstr>
      <vt:lpstr>PSI-BLAST Algorithm</vt:lpstr>
      <vt:lpstr>Position Specific Scoring Matrix (PSSM)</vt:lpstr>
      <vt:lpstr>PSI-BLAST</vt:lpstr>
      <vt:lpstr>PSI-BLAST</vt:lpstr>
      <vt:lpstr>PSI-BLAST</vt:lpstr>
      <vt:lpstr>PSI-BLAST</vt:lpstr>
      <vt:lpstr>PSI-BLAST</vt:lpstr>
      <vt:lpstr>What to use?</vt:lpstr>
    </vt:vector>
  </TitlesOfParts>
  <Company>Delphinai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rbruskiewich</dc:creator>
  <cp:lastModifiedBy>rbruskiewich</cp:lastModifiedBy>
  <cp:revision>145</cp:revision>
  <dcterms:created xsi:type="dcterms:W3CDTF">2012-02-08T21:37:53Z</dcterms:created>
  <dcterms:modified xsi:type="dcterms:W3CDTF">2012-03-19T20:06:56Z</dcterms:modified>
</cp:coreProperties>
</file>