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7BB6B-EE1B-48FB-8575-0D55C373DE88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7BB6B-EE1B-48FB-8575-0D55C373DE88}" type="datetimeFigureOut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7BB6B-EE1B-48FB-8575-0D55C373DE88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7BB6B-EE1B-48FB-8575-0D55C373DE88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7BB6B-EE1B-48FB-8575-0D55C373DE88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7BB6B-EE1B-48FB-8575-0D55C373DE88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7BB6B-EE1B-48FB-8575-0D55C373DE88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7BB6B-EE1B-48FB-8575-0D55C373DE88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7BB6B-EE1B-48FB-8575-0D55C373DE88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7BB6B-EE1B-48FB-8575-0D55C373DE88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ذو زاوية واحدة مستديرة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7BB6B-EE1B-48FB-8575-0D55C373DE88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637BB6B-EE1B-48FB-8575-0D55C373DE88}" type="datetimeFigureOut">
              <a:rPr lang="en-US" smtClean="0"/>
              <a:pPr/>
              <a:t>5/14/2012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609600" y="553800"/>
            <a:ext cx="7772400" cy="1546474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إنحراف الشباب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-228600" y="2077800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1400" b="1" dirty="0">
                <a:solidFill>
                  <a:srgbClr val="000000"/>
                </a:solidFill>
              </a:rPr>
              <a:t>عوامل الإنحراف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subTitle" idx="4294967295"/>
          </p:nvPr>
        </p:nvSpPr>
        <p:spPr>
          <a:xfrm>
            <a:off x="838200" y="1676400"/>
            <a:ext cx="2590800" cy="653995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lvl="0" algn="r" rtl="1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عمل الطالب : </a:t>
            </a:r>
            <a:r>
              <a:rPr lang="ar-SA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ثامر </a:t>
            </a:r>
            <a:r>
              <a:rPr lang="en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عواد الفريجي</a:t>
            </a:r>
          </a:p>
          <a:p>
            <a:pPr lvl="0" algn="r" rtl="1">
              <a:buClr>
                <a:srgbClr val="000000"/>
              </a:buClr>
              <a:buSzPct val="78571"/>
              <a:buFont typeface="Arial"/>
              <a:buNone/>
            </a:pPr>
            <a:r>
              <a:rPr lang="ar-SA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الرقم </a:t>
            </a:r>
            <a:r>
              <a:rPr lang="ar-SA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الجامعي </a:t>
            </a:r>
            <a:r>
              <a:rPr lang="ar-SA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428104753</a:t>
            </a:r>
            <a:endParaRPr lang="en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455437"/>
            <a:ext cx="8229600" cy="7572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r">
              <a:buNone/>
            </a:pPr>
            <a:r>
              <a:rPr lang="en"/>
              <a:t>تعريف الإنحراف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756895"/>
            <a:ext cx="8229600" cy="2565287"/>
          </a:xfrm>
          <a:prstGeom prst="rect">
            <a:avLst/>
          </a:prstGeom>
        </p:spPr>
        <p:txBody>
          <a:bodyPr wrap="square" lIns="91425" tIns="91425" rIns="91425" bIns="91425" numCol="1" anchor="t" anchorCtr="0">
            <a:spAutoFit/>
          </a:bodyPr>
          <a:lstStyle/>
          <a:p>
            <a:pPr algn="just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b="1" dirty="0"/>
              <a:t>يعتبر الشاب منحرفاً إذا ارتكب جرماً يعاقب عليه القانون .. فإن أقدم الشاب على إرتكاب جريمة كالسرقة أو </a:t>
            </a:r>
          </a:p>
          <a:p>
            <a:pPr algn="just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b="1" dirty="0"/>
              <a:t>الإيذاء أو الإغتصاب أو أي فعل آخر معاقب عليه لإخلاله بسلامة المجتمع وأمنه فإنه يعتبر منحرفاً.</a:t>
            </a:r>
          </a:p>
          <a:p>
            <a:pPr algn="just" rtl="1">
              <a:buNone/>
            </a:pPr>
            <a:endParaRPr dirty="0"/>
          </a:p>
          <a:p>
            <a:pPr algn="just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b="1" dirty="0"/>
              <a:t>وهناك نوع أخر من الإنحراف قد لا يعتبر جريمة وهو الإنحراف الذي ينطوي على مجرد مظهر من </a:t>
            </a:r>
            <a:r>
              <a:rPr lang="en" sz="1800" b="1" dirty="0" smtClean="0"/>
              <a:t>مظاهر</a:t>
            </a:r>
            <a:endParaRPr lang="ar-SA" sz="1800" b="1" dirty="0" smtClean="0"/>
          </a:p>
          <a:p>
            <a:pPr algn="just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b="1" dirty="0" smtClean="0"/>
              <a:t>السلوك السيئ كعدم طاعة الوالدين والتشرد والهروب من المنـزل ومخالطة المعرضين </a:t>
            </a:r>
            <a:r>
              <a:rPr lang="en" sz="1800" b="1" dirty="0" smtClean="0"/>
              <a:t>للإنحراف</a:t>
            </a:r>
            <a:endParaRPr lang="ar-SA" sz="1800" b="1" dirty="0" smtClean="0"/>
          </a:p>
          <a:p>
            <a:pPr algn="just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b="1" dirty="0" smtClean="0"/>
              <a:t>والمشتبه بهم ،إلا أن مثل هذه الإنحرافات والتي يعتبر الشاب الموصوف بها معرضاً للإنحراف قد </a:t>
            </a:r>
            <a:r>
              <a:rPr lang="en" sz="1800" b="1" dirty="0" smtClean="0"/>
              <a:t>تتطور</a:t>
            </a:r>
            <a:endParaRPr lang="ar-SA" sz="1800" b="1" dirty="0" smtClean="0"/>
          </a:p>
          <a:p>
            <a:pPr algn="just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b="1" dirty="0" smtClean="0"/>
              <a:t>غالباً إلى الإنحراف خاصة إذا لم تعالج وتقاوم.</a:t>
            </a:r>
            <a:endParaRPr lang="en" sz="1800" b="1"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455437"/>
            <a:ext cx="8229600" cy="7572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r">
              <a:buClr>
                <a:srgbClr val="000000"/>
              </a:buClr>
              <a:buSzPct val="30555"/>
              <a:buFont typeface="Arial"/>
              <a:buNone/>
            </a:pPr>
            <a:r>
              <a:rPr lang="en" dirty="0"/>
              <a:t>عوامل إنحراف الشباب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756894"/>
            <a:ext cx="8229600" cy="1609641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 dirty="0"/>
              <a:t>لا شك أن الإنحراف لدى الشباب لا يأتي من فراغ وإنما يرجع إلي أسباب متعددة إجتماعية </a:t>
            </a:r>
            <a:r>
              <a:rPr lang="en" sz="1800" b="1" dirty="0" smtClean="0"/>
              <a:t>وتربوية</a:t>
            </a:r>
            <a:endParaRPr lang="ar-SA" sz="1800" b="1" dirty="0" smtClean="0"/>
          </a:p>
          <a:p>
            <a:pPr lvl="0"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 dirty="0" smtClean="0"/>
              <a:t>وإقتصادية .. إلخ ،وسوف نتطرق بشيئ من الإيجاز لبعض العوامل المؤدية إلى إنحراف الشباب ومن </a:t>
            </a:r>
            <a:r>
              <a:rPr lang="en" sz="1800" b="1" dirty="0" smtClean="0"/>
              <a:t>هذ</a:t>
            </a:r>
            <a:endParaRPr lang="ar-SA" sz="1800" b="1" dirty="0" smtClean="0"/>
          </a:p>
          <a:p>
            <a:pPr lvl="0"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 dirty="0" smtClean="0"/>
              <a:t>العوامل ما يلي:</a:t>
            </a:r>
            <a:endParaRPr lang="en" sz="1800" b="1" dirty="0"/>
          </a:p>
          <a:p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455437"/>
            <a:ext cx="8229600" cy="7572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r">
              <a:buClr>
                <a:srgbClr val="000000"/>
              </a:buClr>
              <a:buSzPct val="30555"/>
              <a:buFont typeface="Arial"/>
              <a:buNone/>
            </a:pPr>
            <a:r>
              <a:rPr lang="en" dirty="0"/>
              <a:t>العوامل الوراثية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12637"/>
            <a:ext cx="8229600" cy="140804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r" rtl="1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 dirty="0"/>
              <a:t>من علماء الإجرام من يرى بأن عوامل الإنحراف ترجع إلى عوامل الوراثة والإستعدادات التي ولد </a:t>
            </a:r>
            <a:r>
              <a:rPr lang="en" sz="1800" b="1" dirty="0" smtClean="0"/>
              <a:t>الشخص</a:t>
            </a:r>
            <a:endParaRPr lang="ar-SA" sz="1800" b="1" dirty="0" smtClean="0"/>
          </a:p>
          <a:p>
            <a:pPr lvl="0" algn="r" rtl="1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 dirty="0" smtClean="0"/>
              <a:t>مزوداً بجذورها الأولى .. فهناك من تكون ظروفه الأسريه والإجتماعية والإقتصادية جيدة لكنه ينـزح </a:t>
            </a:r>
            <a:r>
              <a:rPr lang="en" sz="1800" b="1" dirty="0" smtClean="0"/>
              <a:t>إلى</a:t>
            </a:r>
            <a:endParaRPr lang="ar-SA" sz="1800" b="1" dirty="0" smtClean="0"/>
          </a:p>
          <a:p>
            <a:pPr lvl="0" algn="r" rtl="1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 dirty="0" smtClean="0"/>
              <a:t>الإنحراف والخروج عن المألوف .. غير أن هذه حالات قليلة ونادرة ،أما الأغلبية الساحقة فإنها </a:t>
            </a:r>
            <a:r>
              <a:rPr lang="en" sz="1800" b="1" dirty="0" smtClean="0"/>
              <a:t>محصلة</a:t>
            </a:r>
            <a:endParaRPr lang="ar-SA" sz="1800" b="1" dirty="0" smtClean="0"/>
          </a:p>
          <a:p>
            <a:pPr lvl="0" algn="r" rtl="1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 dirty="0" smtClean="0"/>
              <a:t>للتفاعل بين هذه العوامل فالإنسان يولد بإستعداد معين والظروف البيئية هي التي تشكل هذا الإستعداد.</a:t>
            </a:r>
            <a:endParaRPr lang="en" sz="1800" b="1" dirty="0"/>
          </a:p>
        </p:txBody>
      </p:sp>
      <p:sp>
        <p:nvSpPr>
          <p:cNvPr id="62" name="Shape 62"/>
          <p:cNvSpPr txBox="1">
            <a:spLocks noGrp="1"/>
          </p:cNvSpPr>
          <p:nvPr>
            <p:ph type="title" idx="4294967295"/>
          </p:nvPr>
        </p:nvSpPr>
        <p:spPr>
          <a:xfrm>
            <a:off x="457200" y="2667000"/>
            <a:ext cx="8229600" cy="757237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r">
              <a:buClr>
                <a:srgbClr val="000000"/>
              </a:buClr>
              <a:buSzPct val="30555"/>
              <a:buFont typeface="Arial"/>
              <a:buNone/>
            </a:pPr>
            <a:r>
              <a:rPr lang="en" dirty="0">
                <a:solidFill>
                  <a:schemeClr val="tx1"/>
                </a:solidFill>
              </a:rPr>
              <a:t>سوء التربية الأسرية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4294967295"/>
          </p:nvPr>
        </p:nvSpPr>
        <p:spPr>
          <a:xfrm>
            <a:off x="457200" y="3581400"/>
            <a:ext cx="8229600" cy="1458831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 dirty="0"/>
              <a:t>إن الكثير من الآباء يقضون ساعات الليل والنهار بمعزل من أبنائهم دون أن يستشعروا المسئولية </a:t>
            </a:r>
            <a:r>
              <a:rPr lang="en" sz="1800" b="1" dirty="0" smtClean="0"/>
              <a:t>الملقاة</a:t>
            </a:r>
            <a:endParaRPr lang="ar-SA" dirty="0" smtClean="0"/>
          </a:p>
          <a:p>
            <a:pPr lvl="0"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 dirty="0" smtClean="0"/>
              <a:t>على عواتقهم ولا ينتبهون إلا بعد أن ينخرط الأبناء في صفوف المنحرفين أو بعد أن تضبطهم الشرطة </a:t>
            </a:r>
            <a:r>
              <a:rPr lang="en" sz="1800" b="1" dirty="0" smtClean="0"/>
              <a:t>في</a:t>
            </a:r>
            <a:endParaRPr lang="ar-SA" sz="1800" b="1" dirty="0" smtClean="0"/>
          </a:p>
          <a:p>
            <a:pPr lvl="0"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 dirty="0" smtClean="0"/>
              <a:t>جرائم معينه .. كما أن بعض الأباء يشجعون أبناءهم على الإنحراف ويقذفون في قلوبهم الحقد </a:t>
            </a:r>
            <a:r>
              <a:rPr lang="en" sz="1800" b="1" dirty="0" smtClean="0"/>
              <a:t>والكراهية</a:t>
            </a:r>
            <a:endParaRPr lang="ar-SA" sz="1800" b="1" dirty="0" smtClean="0"/>
          </a:p>
          <a:p>
            <a:pPr lvl="0"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 dirty="0" smtClean="0"/>
              <a:t>وعدم إحترام القانون.</a:t>
            </a:r>
            <a:endParaRPr lang="en" sz="1800" b="1" dirty="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455437"/>
            <a:ext cx="8229600" cy="7572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r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فشل المدرسة في عمل التنشئة الإجتماعية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212637"/>
            <a:ext cx="8229600" cy="1458831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 dirty="0"/>
              <a:t>من العوامل المؤدية إلى إنحراف الشباب فشل مؤسسات التعليم في تربية النشء فالمدرسة تعد </a:t>
            </a:r>
            <a:r>
              <a:rPr lang="en" sz="1800" b="1" dirty="0" smtClean="0"/>
              <a:t>المتعلم</a:t>
            </a:r>
            <a:endParaRPr lang="ar-SA" sz="1800" b="1" dirty="0" smtClean="0"/>
          </a:p>
          <a:p>
            <a:pPr lvl="0"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 dirty="0" smtClean="0"/>
              <a:t>اجتماعياً ومعرفياً للقيام بأدواره الاجتماعية المتوقعة منه فبالإضافة إلى الخبرات المعرفية والمهارات </a:t>
            </a:r>
            <a:r>
              <a:rPr lang="en" sz="1800" b="1" dirty="0" smtClean="0"/>
              <a:t>التي</a:t>
            </a:r>
            <a:endParaRPr lang="ar-SA" sz="1800" b="1" dirty="0" smtClean="0"/>
          </a:p>
          <a:p>
            <a:pPr lvl="0"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 dirty="0" smtClean="0"/>
              <a:t>يكتسبها المتعلم من المدرسة يتعلم أيضاً مجموعة من القيم والاتجاهات والأنماط السلوكية وأساليب </a:t>
            </a:r>
            <a:r>
              <a:rPr lang="en" sz="1800" b="1" dirty="0" smtClean="0"/>
              <a:t>تحقيق</a:t>
            </a:r>
            <a:endParaRPr lang="ar-SA" sz="1800" b="1" dirty="0" smtClean="0"/>
          </a:p>
          <a:p>
            <a:pPr lvl="0"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 dirty="0" smtClean="0"/>
              <a:t>الأهداف المشروعة اجتماعياً والتي تساعد على النجاح في الحياة.</a:t>
            </a:r>
            <a:endParaRPr lang="en" sz="1800" b="1" dirty="0"/>
          </a:p>
        </p:txBody>
      </p:sp>
      <p:sp>
        <p:nvSpPr>
          <p:cNvPr id="70" name="Shape 70"/>
          <p:cNvSpPr txBox="1">
            <a:spLocks noGrp="1"/>
          </p:cNvSpPr>
          <p:nvPr>
            <p:ph type="title" idx="4294967295"/>
          </p:nvPr>
        </p:nvSpPr>
        <p:spPr>
          <a:xfrm>
            <a:off x="457200" y="2743200"/>
            <a:ext cx="8229600" cy="757238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r">
              <a:buClr>
                <a:srgbClr val="000000"/>
              </a:buClr>
              <a:buSzPct val="30555"/>
              <a:buFont typeface="Arial"/>
              <a:buNone/>
            </a:pPr>
            <a:r>
              <a:rPr lang="en" dirty="0">
                <a:solidFill>
                  <a:schemeClr val="tx1"/>
                </a:solidFill>
              </a:rPr>
              <a:t>عدم إستغلال اوقات الفراغ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4294967295"/>
          </p:nvPr>
        </p:nvSpPr>
        <p:spPr>
          <a:xfrm>
            <a:off x="457200" y="3581400"/>
            <a:ext cx="8229600" cy="109257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r" rtl="1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 dirty="0"/>
              <a:t>علماء النفس والتربية يقرون بان الشاب اذا اختلى بنفسة وقت فراغه ترد علية الافكار الحالمة </a:t>
            </a:r>
            <a:r>
              <a:rPr lang="en" sz="1800" b="1" dirty="0" smtClean="0"/>
              <a:t>والهواجس</a:t>
            </a:r>
            <a:endParaRPr lang="ar-SA" sz="1800" b="1" dirty="0" smtClean="0"/>
          </a:p>
          <a:p>
            <a:pPr lvl="0" algn="r" rtl="1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 dirty="0" smtClean="0"/>
              <a:t>السارحة والتخيلات الجنسية المثيرة فلا يجد نفسة الى وقد تحركت شهوته وهاجت غريزتة امام هذه </a:t>
            </a:r>
            <a:r>
              <a:rPr lang="en" sz="1800" b="1" dirty="0" smtClean="0"/>
              <a:t>الموجه</a:t>
            </a:r>
            <a:endParaRPr lang="ar-SA" sz="1800" b="1" dirty="0" smtClean="0"/>
          </a:p>
          <a:p>
            <a:pPr lvl="0" algn="r" rtl="1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 dirty="0" smtClean="0"/>
              <a:t>من التأملات والخواطر لايجد بداً من ممارسة بعض الانحرافات السلوكية والعادات المشينة.</a:t>
            </a:r>
            <a:endParaRPr lang="en" sz="1800" b="1" dirty="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455437"/>
            <a:ext cx="8229600" cy="7572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r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الرفقة السيئة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212637"/>
            <a:ext cx="8229600" cy="177737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 dirty="0"/>
              <a:t>ان انتماء الشاب الى جماعة منحرفة سلوكياً عادة ماتعطى فرصة لمحاكاتهم فيما يقومون به من افعال </a:t>
            </a:r>
            <a:r>
              <a:rPr lang="en" sz="1800" b="1" dirty="0" smtClean="0"/>
              <a:t>يؤدي</a:t>
            </a:r>
            <a:endParaRPr lang="ar-SA" sz="1800" b="1" dirty="0" smtClean="0"/>
          </a:p>
          <a:p>
            <a:pPr lvl="0"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 dirty="0" smtClean="0"/>
              <a:t>الى التاثير المباشر عليه وهنا يقوم بالسلوك الانحرافي من خلال التعلم وارتباطه مع المنحرفين من </a:t>
            </a:r>
            <a:r>
              <a:rPr lang="en" sz="1800" b="1" dirty="0" smtClean="0"/>
              <a:t>جماعات</a:t>
            </a:r>
            <a:endParaRPr lang="ar-SA" sz="1800" b="1" dirty="0" smtClean="0"/>
          </a:p>
          <a:p>
            <a:pPr lvl="0"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 dirty="0" smtClean="0"/>
              <a:t>ورفاق وتحت تاثير الاصدقاء ولمجرد التقليد. فمرافقة ومخالطة قرناء السوء ورفقاء الشر يجعل </a:t>
            </a:r>
            <a:r>
              <a:rPr lang="en" sz="1800" b="1" dirty="0" smtClean="0"/>
              <a:t>الشباب</a:t>
            </a:r>
            <a:endParaRPr lang="ar-SA" sz="1800" b="1" dirty="0" smtClean="0"/>
          </a:p>
          <a:p>
            <a:pPr lvl="0"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 dirty="0" smtClean="0"/>
              <a:t>يكتسبون الكثير من هذه الانحرافات فكما قال علية الصلاة والسلام </a:t>
            </a:r>
            <a:r>
              <a:rPr lang="ar-SA" sz="1800" b="1" dirty="0" err="1" smtClean="0"/>
              <a:t>(</a:t>
            </a:r>
            <a:r>
              <a:rPr lang="en" sz="1800" b="1" dirty="0" smtClean="0"/>
              <a:t> </a:t>
            </a:r>
            <a:r>
              <a:rPr lang="en" sz="1800" b="1" dirty="0" smtClean="0"/>
              <a:t>المرء على دين خليلة فلينظر </a:t>
            </a:r>
            <a:r>
              <a:rPr lang="en" sz="1800" b="1" dirty="0" smtClean="0"/>
              <a:t>احدكم</a:t>
            </a:r>
            <a:endParaRPr lang="ar-SA" sz="1800" b="1" dirty="0" smtClean="0"/>
          </a:p>
          <a:p>
            <a:pPr lvl="0"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 dirty="0" smtClean="0"/>
              <a:t>من </a:t>
            </a:r>
            <a:r>
              <a:rPr lang="en" sz="1800" b="1" dirty="0" smtClean="0"/>
              <a:t>يخالل</a:t>
            </a:r>
            <a:r>
              <a:rPr lang="ar-SA" sz="1800" b="1" dirty="0" err="1" smtClean="0"/>
              <a:t>)</a:t>
            </a:r>
            <a:endParaRPr lang="en" sz="1800" b="1" dirty="0"/>
          </a:p>
        </p:txBody>
      </p:sp>
      <p:sp>
        <p:nvSpPr>
          <p:cNvPr id="78" name="Shape 78"/>
          <p:cNvSpPr txBox="1">
            <a:spLocks noGrp="1"/>
          </p:cNvSpPr>
          <p:nvPr>
            <p:ph type="title" idx="4294967295"/>
          </p:nvPr>
        </p:nvSpPr>
        <p:spPr>
          <a:xfrm>
            <a:off x="457200" y="2895600"/>
            <a:ext cx="8229600" cy="757237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r">
              <a:buClr>
                <a:srgbClr val="000000"/>
              </a:buClr>
              <a:buSzPct val="30555"/>
              <a:buFont typeface="Arial"/>
              <a:buNone/>
            </a:pPr>
            <a:r>
              <a:rPr lang="en" dirty="0">
                <a:solidFill>
                  <a:schemeClr val="tx1"/>
                </a:solidFill>
              </a:rPr>
              <a:t>الدور السلبي لوسائل الإعلام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4294967295"/>
          </p:nvPr>
        </p:nvSpPr>
        <p:spPr>
          <a:xfrm>
            <a:off x="457200" y="3657600"/>
            <a:ext cx="8229600" cy="177737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b="1" dirty="0"/>
              <a:t>من عوامل انحراف الشباب التي تدفعهم الى الشقاوة وارتكاب الجريمة ما يشاهدونه فى وسائل الاعلام </a:t>
            </a:r>
            <a:r>
              <a:rPr lang="en" sz="1800" b="1" dirty="0" smtClean="0"/>
              <a:t>من</a:t>
            </a:r>
            <a:endParaRPr lang="ar-SA" dirty="0" smtClean="0"/>
          </a:p>
          <a:p>
            <a:pPr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None/>
            </a:pPr>
            <a:r>
              <a:rPr lang="en" sz="1800" b="1" dirty="0" smtClean="0"/>
              <a:t>روايات بوليسية وافلام خلاعية وما يقرأونه من مجلات ماجنة وقصص مثيرة تشجع على </a:t>
            </a:r>
            <a:r>
              <a:rPr lang="en" sz="1800" b="1" dirty="0" smtClean="0"/>
              <a:t>الانحراف</a:t>
            </a:r>
            <a:endParaRPr lang="ar-SA" sz="1800" b="1" dirty="0" smtClean="0"/>
          </a:p>
          <a:p>
            <a:pPr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None/>
            </a:pPr>
            <a:r>
              <a:rPr lang="en" sz="1800" b="1" dirty="0" smtClean="0"/>
              <a:t>والاجرام وتفسد اخلاق الكبار فكيف بالشباب </a:t>
            </a:r>
            <a:r>
              <a:rPr lang="en" sz="1800" b="1" dirty="0" smtClean="0"/>
              <a:t>والمراهقين</a:t>
            </a:r>
            <a:r>
              <a:rPr lang="ar-SA" sz="1800" b="1" dirty="0" smtClean="0"/>
              <a:t> </a:t>
            </a:r>
            <a:r>
              <a:rPr lang="en" sz="1800" b="1" dirty="0" smtClean="0"/>
              <a:t>. ان لوسائل الأعلام غزواً فكرياً وثقافياً </a:t>
            </a:r>
            <a:r>
              <a:rPr lang="en" sz="1800" b="1" dirty="0" smtClean="0"/>
              <a:t>يستهدف</a:t>
            </a:r>
            <a:endParaRPr lang="ar-SA" sz="1800" b="1" dirty="0" smtClean="0"/>
          </a:p>
          <a:p>
            <a:pPr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None/>
            </a:pPr>
            <a:r>
              <a:rPr lang="en" sz="1800" b="1" dirty="0" smtClean="0"/>
              <a:t>هز عقيدتة وزلزلة قيمه الدينية وروابطه الاخلاقية.</a:t>
            </a:r>
          </a:p>
          <a:p>
            <a:pPr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None/>
            </a:pPr>
            <a:endParaRPr lang="ar-SA" sz="1800" b="1" dirty="0" smtClean="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52400" y="762000"/>
            <a:ext cx="8229600" cy="7572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r">
              <a:buClr>
                <a:srgbClr val="000000"/>
              </a:buClr>
              <a:buSzPct val="30555"/>
              <a:buFont typeface="Arial"/>
              <a:buNone/>
            </a:pPr>
            <a:r>
              <a:rPr lang="en" dirty="0"/>
              <a:t>المصادر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52400" y="1519200"/>
            <a:ext cx="8229600" cy="1892796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ar-SA" sz="1400" b="1" dirty="0" smtClean="0">
                <a:latin typeface="Simplified Arabic"/>
                <a:ea typeface="Simplified Arabic"/>
                <a:cs typeface="Simplified Arabic"/>
                <a:sym typeface="Simplified Arabic"/>
              </a:rPr>
              <a:t>1-</a:t>
            </a:r>
            <a:r>
              <a:rPr lang="en" sz="1400" b="1" dirty="0" smtClean="0"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1400" b="1" dirty="0">
                <a:latin typeface="Simplified Arabic"/>
                <a:ea typeface="Simplified Arabic"/>
                <a:cs typeface="Simplified Arabic"/>
                <a:sym typeface="Simplified Arabic"/>
              </a:rPr>
              <a:t>مبحث الجريمة د./عبد الرحمن عيسوي</a:t>
            </a:r>
          </a:p>
          <a:p>
            <a:pPr lvl="0"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ar-SA" sz="1400" b="1" dirty="0" smtClean="0">
                <a:latin typeface="Simplified Arabic"/>
                <a:ea typeface="Simplified Arabic"/>
                <a:cs typeface="Simplified Arabic"/>
                <a:sym typeface="Simplified Arabic"/>
              </a:rPr>
              <a:t>2-</a:t>
            </a:r>
            <a:r>
              <a:rPr lang="en" sz="1400" b="1" dirty="0" smtClean="0"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1400" b="1" dirty="0">
                <a:latin typeface="Simplified Arabic"/>
                <a:ea typeface="Simplified Arabic"/>
                <a:cs typeface="Simplified Arabic"/>
                <a:sym typeface="Simplified Arabic"/>
              </a:rPr>
              <a:t>تربية الأولاد في الإسلام عبد الله ناصر علوان</a:t>
            </a:r>
          </a:p>
          <a:p>
            <a:pPr lvl="0"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ar-SA" sz="1400" b="1" dirty="0" smtClean="0">
                <a:latin typeface="Simplified Arabic"/>
                <a:ea typeface="Simplified Arabic"/>
                <a:cs typeface="Simplified Arabic"/>
                <a:sym typeface="Simplified Arabic"/>
              </a:rPr>
              <a:t>3-</a:t>
            </a:r>
            <a:r>
              <a:rPr lang="en" sz="1400" b="1" dirty="0" smtClean="0"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1400" b="1" dirty="0">
                <a:latin typeface="Simplified Arabic"/>
                <a:ea typeface="Simplified Arabic"/>
                <a:cs typeface="Simplified Arabic"/>
                <a:sym typeface="Simplified Arabic"/>
              </a:rPr>
              <a:t>مجلة الأمن والحياة العدد (4 ) يناير 83م</a:t>
            </a:r>
          </a:p>
          <a:p>
            <a:pPr lvl="0"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ar-SA" sz="1400" b="1" dirty="0" smtClean="0">
                <a:latin typeface="Simplified Arabic"/>
                <a:ea typeface="Simplified Arabic"/>
                <a:cs typeface="Simplified Arabic"/>
                <a:sym typeface="Simplified Arabic"/>
              </a:rPr>
              <a:t>4-</a:t>
            </a:r>
            <a:r>
              <a:rPr lang="en" sz="1400" b="1" dirty="0" smtClean="0"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1400" b="1" dirty="0">
                <a:latin typeface="Simplified Arabic"/>
                <a:ea typeface="Simplified Arabic"/>
                <a:cs typeface="Simplified Arabic"/>
                <a:sym typeface="Simplified Arabic"/>
              </a:rPr>
              <a:t>مجلة الأمن والحياة العدد (16) يناير 83م</a:t>
            </a:r>
          </a:p>
          <a:p>
            <a:pPr lvl="0" algn="r" rtl="1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ar-SA" sz="1400" b="1" dirty="0" smtClean="0">
                <a:latin typeface="Simplified Arabic"/>
                <a:ea typeface="Simplified Arabic"/>
                <a:cs typeface="Simplified Arabic"/>
                <a:sym typeface="Simplified Arabic"/>
              </a:rPr>
              <a:t>5-</a:t>
            </a:r>
            <a:r>
              <a:rPr lang="en" sz="1400" b="1" dirty="0" smtClean="0">
                <a:latin typeface="Simplified Arabic"/>
                <a:ea typeface="Simplified Arabic"/>
                <a:cs typeface="Simplified Arabic"/>
                <a:sym typeface="Simplified Arabic"/>
              </a:rPr>
              <a:t> </a:t>
            </a:r>
            <a:r>
              <a:rPr lang="en" sz="1400" b="1" dirty="0">
                <a:latin typeface="Simplified Arabic"/>
                <a:ea typeface="Simplified Arabic"/>
                <a:cs typeface="Simplified Arabic"/>
                <a:sym typeface="Simplified Arabic"/>
              </a:rPr>
              <a:t>مجلة الأمن والحياة العدد (26) يناير 83م</a:t>
            </a:r>
          </a:p>
          <a:p>
            <a:pPr algn="r" rtl="1"/>
            <a:endParaRPr dirty="0"/>
          </a:p>
        </p:txBody>
      </p:sp>
    </p:spTree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C13ADE45C40BF04F94463A55316ECC3B" ma:contentTypeVersion="1" ma:contentTypeDescription="إنشاء مستند جديد." ma:contentTypeScope="" ma:versionID="6c4b55ce737b9ef9d93c98e6beacd5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b0644a7e13efc998d0e8f4d0158f56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جدولة تاريخ البدء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جدولة تاريخ الانتهاء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EE74D72-A98B-497F-B862-BA7C9C7F8D42}"/>
</file>

<file path=customXml/itemProps2.xml><?xml version="1.0" encoding="utf-8"?>
<ds:datastoreItem xmlns:ds="http://schemas.openxmlformats.org/officeDocument/2006/customXml" ds:itemID="{B6DE647D-4530-4D49-8796-AF778EA5FCE8}"/>
</file>

<file path=customXml/itemProps3.xml><?xml version="1.0" encoding="utf-8"?>
<ds:datastoreItem xmlns:ds="http://schemas.openxmlformats.org/officeDocument/2006/customXml" ds:itemID="{CE8008DA-932C-4A50-A4B5-BC2A8DEAC073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</TotalTime>
  <Words>553</Words>
  <Application>Microsoft Office PowerPoint</Application>
  <PresentationFormat>عرض على الشاشة (3:4)‏</PresentationFormat>
  <Paragraphs>52</Paragraphs>
  <Slides>7</Slides>
  <Notes>7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واجهة</vt:lpstr>
      <vt:lpstr>إنحراف الشباب</vt:lpstr>
      <vt:lpstr>تعريف الإنحراف</vt:lpstr>
      <vt:lpstr>عوامل إنحراف الشباب</vt:lpstr>
      <vt:lpstr>سوء التربية الأسرية</vt:lpstr>
      <vt:lpstr>عدم إستغلال اوقات الفراغ</vt:lpstr>
      <vt:lpstr>الدور السلبي لوسائل الإعلام</vt:lpstr>
      <vt:lpstr>المصادر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إنحراف الشباب</dc:title>
  <dc:creator>Administrator</dc:creator>
  <cp:lastModifiedBy>Administrator</cp:lastModifiedBy>
  <cp:revision>2</cp:revision>
  <dcterms:modified xsi:type="dcterms:W3CDTF">2012-05-14T10:18:14Z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0x010100C13ADE45C40BF04F94463A55316ECC3B</vt:lpwstr>
  </property>
</Properties>
</file>