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6701FC-3C80-4EB6-88F5-8A0DB507B16D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E6AB1B-636F-4989-80EA-A76A95FDF35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r.wikipedia.org/wiki/%D9%83%D8%AB%D8%A7%D9%81%D8%A9" TargetMode="External"/><Relationship Id="rId3" Type="http://schemas.openxmlformats.org/officeDocument/2006/relationships/hyperlink" Target="http://ar.wikipedia.org/wiki/%D8%B2%D9%8A%D8%AA_%D8%A7%D9%84%D9%82%D8%B1%D9%86%D9%81%D9%84" TargetMode="External"/><Relationship Id="rId7" Type="http://schemas.openxmlformats.org/officeDocument/2006/relationships/hyperlink" Target="http://ar.wikipedia.org/wiki/%D8%A7%D9%84%D9%85%D8%A7%D8%A1" TargetMode="External"/><Relationship Id="rId2" Type="http://schemas.openxmlformats.org/officeDocument/2006/relationships/hyperlink" Target="http://ar.wikipedia.org/wiki/%D8%B1%D8%A7%D8%A6%D8%AD%D8%A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r.wikipedia.org/wiki/%D8%A7%D9%86%D8%AD%D9%84%D8%A7%D9%84%D9%8A%D8%A9" TargetMode="External"/><Relationship Id="rId5" Type="http://schemas.openxmlformats.org/officeDocument/2006/relationships/hyperlink" Target="http://ar.wikipedia.org/wiki/%D9%85%D8%AD%D8%A8_%D9%84%D9%84%D8%AF%D9%87%D9%86" TargetMode="External"/><Relationship Id="rId4" Type="http://schemas.openxmlformats.org/officeDocument/2006/relationships/hyperlink" Target="http://ar.wikipedia.org/wiki/%D8%AF%D9%87%D9%8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http://www.colourbox.com/preview/3209875-117372-coneflower-essential-oil-in-bottle-stillif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95673">
            <a:off x="432526" y="946703"/>
            <a:ext cx="4297472" cy="2860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143380"/>
            <a:ext cx="8458200" cy="2214578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استخلاص زيت القرنفل  وزيت المرمية </a:t>
            </a:r>
            <a:r>
              <a:rPr lang="ar-SA" dirty="0" err="1" smtClean="0"/>
              <a:t>و</a:t>
            </a:r>
            <a:r>
              <a:rPr lang="ar-SA" dirty="0" smtClean="0"/>
              <a:t> استخلاص زيت البرتقال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458200" cy="1928826"/>
          </a:xfrm>
        </p:spPr>
        <p:txBody>
          <a:bodyPr/>
          <a:lstStyle/>
          <a:p>
            <a:pPr algn="r"/>
            <a:r>
              <a:rPr lang="ar-SA" dirty="0" smtClean="0"/>
              <a:t>استخلاص الزيوت الطيارة </a:t>
            </a:r>
          </a:p>
          <a:p>
            <a:pPr algn="r"/>
            <a:r>
              <a:rPr lang="en-US" b="1" dirty="0" smtClean="0"/>
              <a:t>Methods of volatile oils extraction</a:t>
            </a:r>
            <a:endParaRPr lang="en-US" dirty="0" smtClean="0"/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الزيوت العطرية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أو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الزيوت الطيارة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عبارة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عن مستخلصات زيتية سهلة التطاير يحصل عليها من النباتات أو أجزاء منها، تتميز بأن لها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رائحة"/>
              </a:rPr>
              <a:t>رائحة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فواحة، مثل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زيت القرنفل"/>
              </a:rPr>
              <a:t>زيت القرنفل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على سبيل المثال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على العكس من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دهن"/>
              </a:rPr>
              <a:t>الزيوت </a:t>
            </a:r>
            <a:r>
              <a:rPr kumimoji="0" lang="ar-SA" sz="28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دهن"/>
              </a:rPr>
              <a:t>الدهنية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فإن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الزيوت العطرية تتبخر بشكل كامل ولا تترك أي أثر خلفها. تتكون الزيوت العطرية من العديد من المكونات المختلفة،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وهي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محب للدهن"/>
              </a:rPr>
              <a:t>منحلة في الدهون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على الرغم من أنها لا تحوي أي مكونات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دهنية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انحلالية"/>
              </a:rPr>
              <a:t>انحلالية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هذه الزيوت في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الماء"/>
              </a:rPr>
              <a:t>الماء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ضعيفة، وتشكل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قطيرات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سائلة تطفو على السطح لأنها أقل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كثافة"/>
              </a:rPr>
              <a:t>كثافة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من الماء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تمثل الزيوت العطرية المواد الرئيسية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المسؤولة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عن الرائحة المتميزة للنباتات، وهذه المكونات الطيارة لها القدرة على التبخر والتطاير تحت الظروف العادية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وتتميز الزيوت العطرية بسهولة فصلها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عن الأعضاء النباتية الحاملة لها بواسطة طرق التقطير والاستخلاص المختلفة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786446" y="1428736"/>
            <a:ext cx="27093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  ثمار كراويه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قشر برتقال والليمون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القلف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 :(اللحاء)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بتلات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 :الورود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والازهار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الاوراق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: نعناع وريحان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أجزاء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GA Kaleelah Regular" charset="-78"/>
              </a:rPr>
              <a:t>النبته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572264" y="714356"/>
            <a:ext cx="20409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توجد الزيوت الطيارة 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طرق استخلاص الزيوت الطيارة</a:t>
            </a:r>
            <a:endParaRPr lang="ar-SA" dirty="0"/>
          </a:p>
        </p:txBody>
      </p:sp>
      <p:pic>
        <p:nvPicPr>
          <p:cNvPr id="16386" name="Diagram 2"/>
          <p:cNvPicPr>
            <a:picLocks noChangeArrowheads="1"/>
          </p:cNvPicPr>
          <p:nvPr/>
        </p:nvPicPr>
        <p:blipFill>
          <a:blip r:embed="rId2"/>
          <a:srcRect r="-5429"/>
          <a:stretch>
            <a:fillRect/>
          </a:stretch>
        </p:blipFill>
        <p:spPr bwMode="auto">
          <a:xfrm>
            <a:off x="1142976" y="2000240"/>
            <a:ext cx="735811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1" name="Picture 4" descr="http://3.bp.blogspot.com/-_ZsQ30MD9K8/Up4Do0texbI/AAAAAAAAEo8/ZrbIgjv-5ps/s1600/Cap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4357718" cy="3143272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594773" y="571480"/>
            <a:ext cx="215014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التقطير: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التقطير المائي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929190" y="1785926"/>
            <a:ext cx="3959930" cy="16312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التقطير البخاري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(:Steam distillation)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التقطير بخار وماء معا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00958" y="571480"/>
            <a:ext cx="1080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المذيبات</a:t>
            </a:r>
            <a:endParaRPr lang="ar-SA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55049" y="1071546"/>
            <a:ext cx="20746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أنواعها: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مذيبات غير طياره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572264" y="2071678"/>
            <a:ext cx="2157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الامتصاص </a:t>
            </a:r>
            <a:r>
              <a:rPr lang="ar-SA" b="1" dirty="0" err="1"/>
              <a:t>الدهني</a:t>
            </a:r>
            <a:endParaRPr lang="ar-SA" dirty="0"/>
          </a:p>
        </p:txBody>
      </p:sp>
      <p:pic>
        <p:nvPicPr>
          <p:cNvPr id="18434" name="Picture 19" descr="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571612"/>
            <a:ext cx="2471745" cy="12763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715272" y="2571744"/>
            <a:ext cx="7345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النقع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="1" dirty="0" smtClean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الرش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063619" y="3571876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b="1" dirty="0">
                <a:solidFill>
                  <a:schemeClr val="tx2"/>
                </a:solidFill>
              </a:rPr>
              <a:t>مذيبات </a:t>
            </a:r>
            <a:r>
              <a:rPr lang="ar-SA" b="1" dirty="0" err="1">
                <a:solidFill>
                  <a:schemeClr val="tx2"/>
                </a:solidFill>
              </a:rPr>
              <a:t>الطياره</a:t>
            </a:r>
            <a:endParaRPr lang="ar-SA" dirty="0">
              <a:solidFill>
                <a:schemeClr val="tx2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752934" y="4000504"/>
            <a:ext cx="18598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الوخز </a:t>
            </a:r>
            <a:r>
              <a:rPr lang="ar-SA" b="1" dirty="0" err="1" smtClean="0"/>
              <a:t>بالاسفنج</a:t>
            </a:r>
            <a:r>
              <a:rPr lang="ar-SA" b="1" dirty="0" smtClean="0"/>
              <a:t> </a:t>
            </a:r>
          </a:p>
          <a:p>
            <a:r>
              <a:rPr lang="ar-SA" b="1" dirty="0" smtClean="0"/>
              <a:t>الوخز </a:t>
            </a:r>
            <a:r>
              <a:rPr lang="ar-SA" b="1" dirty="0" err="1" smtClean="0"/>
              <a:t>الالي</a:t>
            </a:r>
            <a:endParaRPr lang="ar-SA" b="1" dirty="0" smtClean="0"/>
          </a:p>
          <a:p>
            <a:endParaRPr lang="ar-SA" dirty="0"/>
          </a:p>
        </p:txBody>
      </p:sp>
      <p:pic>
        <p:nvPicPr>
          <p:cNvPr id="18436" name="Picture 18" descr="تنزيل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857628"/>
            <a:ext cx="2795597" cy="16811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:\موقع\تجربة استخلاص الزيوت الطيار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61422">
            <a:off x="134332" y="280683"/>
            <a:ext cx="3202104" cy="22225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85918" y="857232"/>
            <a:ext cx="707360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638" algn="l"/>
              </a:tabLst>
            </a:pPr>
            <a:r>
              <a:rPr kumimoji="0" lang="ar-SA" sz="24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استخلاص زيت القرنفل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Extraction of clove oil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الطريقة الأولى 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تتبع نفس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الطريقه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زيت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الزعتر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والقرنفل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والمرميه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نأخذ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10gm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من القرنفل في دورق مستدير القاع سعة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500ml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نضيف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150ml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ماء مقطر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يغلى الخليط باستخدام سخان كهربائي لمدة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2h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يجمع الزيت المفصول ويضاف كبريتات الصوديوم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اللامائية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والسبب ليمتص جزيئات الماء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الموجوده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في الزيت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يجمع الزيت ويحسب حجمه في مخبار مدرج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نجري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TLC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باستخدام النظام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Benzen-ethylacetate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9:1 V/ v)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مع الرج ودائما تكتب النظام من أعلى إلى أسفل.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763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نستخدم الكاشف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vanillin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sulpharic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22" descr="photo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79235" y="5679288"/>
            <a:ext cx="714355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1" descr="http://media.robinsonsequestrian.com/media/catalog/product/cache/0/image/9df78eab33525d08d6e5fb8d27136e95/4/7/47414-0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5143512"/>
            <a:ext cx="18097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1" name="صورة 11" descr="برتقال.jp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2524" y="482600"/>
            <a:ext cx="3562351" cy="2303458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9606" y="1428736"/>
            <a:ext cx="861004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استخلاص زيت البرتقال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الطريقة الأولى: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نأخذ برتقالة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نقطعها من المنتصف عرضي أو طولي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نأخذ القشر ونضغط عليه بقوه ثم نجمع الزيت بواسطة قطعة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الاسفنج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يجمع الزيت ويحسب حجمه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نجري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TLC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باستخدام النظام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Benzen-ethylacetate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9:1 V/ v)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نستخدم الكاشف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vanillin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sulpharic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acid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4" name="Picture 17" descr="334564-2439-2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643446"/>
            <a:ext cx="167163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21" descr="تنزيل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5572141"/>
            <a:ext cx="1419225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212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AGA Kaleelah Regular</vt:lpstr>
      <vt:lpstr>Arial</vt:lpstr>
      <vt:lpstr>Calibri</vt:lpstr>
      <vt:lpstr>Franklin Gothic Book</vt:lpstr>
      <vt:lpstr>Franklin Gothic Medium</vt:lpstr>
      <vt:lpstr>Tahoma</vt:lpstr>
      <vt:lpstr>Times New Roman</vt:lpstr>
      <vt:lpstr>Wingdings 2</vt:lpstr>
      <vt:lpstr>رحلة</vt:lpstr>
      <vt:lpstr>استخلاص زيت القرنفل  وزيت المرمية و استخلاص زيت البرتقال  </vt:lpstr>
      <vt:lpstr>PowerPoint Presentation</vt:lpstr>
      <vt:lpstr>PowerPoint Presentation</vt:lpstr>
      <vt:lpstr>طرق استخلاص الزيوت الطيارة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MSi</dc:creator>
  <cp:lastModifiedBy>HP</cp:lastModifiedBy>
  <cp:revision>23</cp:revision>
  <dcterms:created xsi:type="dcterms:W3CDTF">2015-03-04T21:34:47Z</dcterms:created>
  <dcterms:modified xsi:type="dcterms:W3CDTF">2016-09-27T22:41:03Z</dcterms:modified>
</cp:coreProperties>
</file>