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Imaging of esophagus and stomach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/>
              <a:t>Radiology department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Dr. A. </a:t>
            </a:r>
            <a:r>
              <a:rPr lang="en-US" dirty="0" err="1" smtClean="0"/>
              <a:t>Alhawas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00108"/>
            <a:ext cx="3857652" cy="3857652"/>
          </a:xfrm>
          <a:prstGeom prst="rect">
            <a:avLst/>
          </a:prstGeom>
        </p:spPr>
      </p:pic>
      <p:cxnSp>
        <p:nvCxnSpPr>
          <p:cNvPr id="5" name="Straight Arrow Connector 5"/>
          <p:cNvCxnSpPr/>
          <p:nvPr/>
        </p:nvCxnSpPr>
        <p:spPr>
          <a:xfrm>
            <a:off x="3720271" y="3154533"/>
            <a:ext cx="743717" cy="15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8"/>
          <p:cNvCxnSpPr/>
          <p:nvPr/>
        </p:nvCxnSpPr>
        <p:spPr>
          <a:xfrm rot="10800000">
            <a:off x="3438059" y="3020105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9"/>
          <p:cNvCxnSpPr>
            <a:stCxn id="11" idx="6"/>
          </p:cNvCxnSpPr>
          <p:nvPr/>
        </p:nvCxnSpPr>
        <p:spPr>
          <a:xfrm>
            <a:off x="890630" y="2447947"/>
            <a:ext cx="1907650" cy="110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11"/>
          <p:cNvCxnSpPr/>
          <p:nvPr/>
        </p:nvCxnSpPr>
        <p:spPr>
          <a:xfrm rot="5400000" flipH="1" flipV="1">
            <a:off x="1717387" y="1764887"/>
            <a:ext cx="344068" cy="2252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21"/>
          <p:cNvSpPr/>
          <p:nvPr/>
        </p:nvSpPr>
        <p:spPr>
          <a:xfrm>
            <a:off x="5929322" y="2357430"/>
            <a:ext cx="462034" cy="32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22"/>
          <p:cNvSpPr/>
          <p:nvPr/>
        </p:nvSpPr>
        <p:spPr>
          <a:xfrm>
            <a:off x="5715008" y="2928934"/>
            <a:ext cx="462034" cy="32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23"/>
          <p:cNvSpPr/>
          <p:nvPr/>
        </p:nvSpPr>
        <p:spPr>
          <a:xfrm>
            <a:off x="428596" y="2285992"/>
            <a:ext cx="462034" cy="32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24"/>
          <p:cNvSpPr/>
          <p:nvPr/>
        </p:nvSpPr>
        <p:spPr>
          <a:xfrm>
            <a:off x="428596" y="3071810"/>
            <a:ext cx="462034" cy="323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7" name="Straight Arrow Connector 8"/>
          <p:cNvCxnSpPr/>
          <p:nvPr/>
        </p:nvCxnSpPr>
        <p:spPr>
          <a:xfrm rot="10800000">
            <a:off x="3730172" y="2438400"/>
            <a:ext cx="2270589" cy="6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71472" y="4857760"/>
            <a:ext cx="65008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dirty="0" err="1" smtClean="0"/>
              <a:t>Splenic</a:t>
            </a:r>
            <a:r>
              <a:rPr lang="en-US" dirty="0" smtClean="0"/>
              <a:t> artery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Abdominal aorta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Common hepatic artery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Gastro-duodenal artery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 descr="IM1.jpg"/>
          <p:cNvPicPr/>
          <p:nvPr/>
        </p:nvPicPr>
        <p:blipFill>
          <a:blip r:embed="rId2" cstate="print"/>
          <a:srcRect l="33206" t="40142" r="39570" b="39440"/>
          <a:stretch>
            <a:fillRect/>
          </a:stretch>
        </p:blipFill>
        <p:spPr>
          <a:xfrm>
            <a:off x="1357290" y="1428736"/>
            <a:ext cx="6302504" cy="358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4572008"/>
            <a:ext cx="8329642" cy="1928826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1600" dirty="0" smtClean="0"/>
              <a:t>Abdominal aorta.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600" dirty="0" smtClean="0"/>
              <a:t>Common hepatic artery.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600" dirty="0" err="1" smtClean="0"/>
              <a:t>Splenic</a:t>
            </a:r>
            <a:r>
              <a:rPr lang="en-US" sz="1600" dirty="0" smtClean="0"/>
              <a:t> artery.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600" dirty="0" err="1" smtClean="0"/>
              <a:t>Gasto</a:t>
            </a:r>
            <a:r>
              <a:rPr lang="en-US" sz="1600" dirty="0" smtClean="0"/>
              <a:t>-duodenal artery.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600" dirty="0" smtClean="0"/>
              <a:t>Left </a:t>
            </a:r>
            <a:r>
              <a:rPr lang="en-US" sz="1600" dirty="0" err="1" smtClean="0"/>
              <a:t>gasto-epiploic</a:t>
            </a:r>
            <a:r>
              <a:rPr lang="en-US" sz="1600" dirty="0" smtClean="0"/>
              <a:t> artery.</a:t>
            </a:r>
            <a:endParaRPr lang="ar-SA" sz="1600" dirty="0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143800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286256"/>
            <a:ext cx="8115328" cy="2286016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600" dirty="0" smtClean="0"/>
              <a:t>Left main pulmonary artery.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Esophagus.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Thoracic </a:t>
            </a:r>
            <a:r>
              <a:rPr lang="en-US" sz="1600" dirty="0" err="1" smtClean="0"/>
              <a:t>arota</a:t>
            </a:r>
            <a:r>
              <a:rPr lang="en-US" sz="1600" dirty="0" smtClean="0"/>
              <a:t>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Right main pulmonary artery.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Left main bronchus.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err="1" smtClean="0"/>
              <a:t>Azygous</a:t>
            </a:r>
            <a:r>
              <a:rPr lang="en-US" sz="1600" dirty="0" smtClean="0"/>
              <a:t> </a:t>
            </a:r>
            <a:r>
              <a:rPr lang="en-US" sz="1600" dirty="0" err="1" smtClean="0"/>
              <a:t>vien</a:t>
            </a:r>
            <a:r>
              <a:rPr lang="en-US" sz="1600" dirty="0" smtClean="0"/>
              <a:t>.</a:t>
            </a:r>
            <a:endParaRPr lang="ar-SA" sz="1600" dirty="0"/>
          </a:p>
        </p:txBody>
      </p:sp>
      <p:pic>
        <p:nvPicPr>
          <p:cNvPr id="4" name="Content Placeholder 11" descr="ser003img00020.jpg"/>
          <p:cNvPicPr>
            <a:picLocks noGrp="1" noChangeAspect="1"/>
          </p:cNvPicPr>
          <p:nvPr/>
        </p:nvPicPr>
        <p:blipFill>
          <a:blip r:embed="rId2" cstate="print"/>
          <a:srcRect l="4308" t="19385" r="3073" b="13843"/>
          <a:stretch>
            <a:fillRect/>
          </a:stretch>
        </p:blipFill>
        <p:spPr>
          <a:xfrm>
            <a:off x="2071670" y="500042"/>
            <a:ext cx="5152754" cy="3714776"/>
          </a:xfrm>
          <a:prstGeom prst="rect">
            <a:avLst/>
          </a:prstGeom>
        </p:spPr>
      </p:pic>
      <p:cxnSp>
        <p:nvCxnSpPr>
          <p:cNvPr id="5" name="Straight Arrow Connector 12"/>
          <p:cNvCxnSpPr/>
          <p:nvPr/>
        </p:nvCxnSpPr>
        <p:spPr>
          <a:xfrm rot="10800000" flipV="1">
            <a:off x="4749186" y="2428868"/>
            <a:ext cx="2524046" cy="256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15"/>
          <p:cNvCxnSpPr/>
          <p:nvPr/>
        </p:nvCxnSpPr>
        <p:spPr>
          <a:xfrm rot="10800000" flipV="1">
            <a:off x="5157099" y="2803423"/>
            <a:ext cx="2232248" cy="40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17"/>
          <p:cNvCxnSpPr/>
          <p:nvPr/>
        </p:nvCxnSpPr>
        <p:spPr>
          <a:xfrm rot="10800000" flipV="1">
            <a:off x="5070013" y="2068828"/>
            <a:ext cx="2232248" cy="256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18"/>
          <p:cNvCxnSpPr/>
          <p:nvPr/>
        </p:nvCxnSpPr>
        <p:spPr>
          <a:xfrm>
            <a:off x="1867315" y="1989228"/>
            <a:ext cx="2664296" cy="328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20"/>
          <p:cNvCxnSpPr/>
          <p:nvPr/>
        </p:nvCxnSpPr>
        <p:spPr>
          <a:xfrm flipV="1">
            <a:off x="1756519" y="2706382"/>
            <a:ext cx="2767244" cy="53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21"/>
          <p:cNvCxnSpPr/>
          <p:nvPr/>
        </p:nvCxnSpPr>
        <p:spPr>
          <a:xfrm>
            <a:off x="1901098" y="2385326"/>
            <a:ext cx="2790296" cy="145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28"/>
          <p:cNvSpPr/>
          <p:nvPr/>
        </p:nvSpPr>
        <p:spPr>
          <a:xfrm>
            <a:off x="7230253" y="18528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29"/>
          <p:cNvSpPr/>
          <p:nvPr/>
        </p:nvSpPr>
        <p:spPr>
          <a:xfrm>
            <a:off x="7230253" y="22848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30"/>
          <p:cNvSpPr/>
          <p:nvPr/>
        </p:nvSpPr>
        <p:spPr>
          <a:xfrm>
            <a:off x="7230253" y="26448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Oval 32"/>
          <p:cNvSpPr/>
          <p:nvPr/>
        </p:nvSpPr>
        <p:spPr>
          <a:xfrm>
            <a:off x="1757645" y="19248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Oval 33"/>
          <p:cNvSpPr/>
          <p:nvPr/>
        </p:nvSpPr>
        <p:spPr>
          <a:xfrm>
            <a:off x="1757645" y="22848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Oval 34"/>
          <p:cNvSpPr/>
          <p:nvPr/>
        </p:nvSpPr>
        <p:spPr>
          <a:xfrm>
            <a:off x="1685637" y="26448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4643446"/>
            <a:ext cx="8115328" cy="1785950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600" dirty="0" smtClean="0"/>
              <a:t>Stomach</a:t>
            </a:r>
            <a:endParaRPr lang="en-US" sz="1600" dirty="0"/>
          </a:p>
          <a:p>
            <a:pPr algn="l" rtl="0">
              <a:buFont typeface="+mj-lt"/>
              <a:buAutoNum type="arabicPeriod"/>
            </a:pPr>
            <a:r>
              <a:rPr lang="en-US" sz="1600" dirty="0" err="1" smtClean="0"/>
              <a:t>Splenic</a:t>
            </a:r>
            <a:r>
              <a:rPr lang="en-US" sz="1600" dirty="0" smtClean="0"/>
              <a:t> artery / short gastric artery.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Gastro-esophageal junction.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Inferior vena cava.</a:t>
            </a:r>
          </a:p>
          <a:p>
            <a:pPr algn="l" rtl="0">
              <a:buFont typeface="+mj-lt"/>
              <a:buAutoNum type="arabicPeriod"/>
            </a:pPr>
            <a:r>
              <a:rPr lang="en-US" sz="1600" dirty="0" smtClean="0"/>
              <a:t>Aorta.</a:t>
            </a:r>
          </a:p>
        </p:txBody>
      </p:sp>
      <p:pic>
        <p:nvPicPr>
          <p:cNvPr id="4" name="Content Placeholder 3" descr="ser003img00040.jpg"/>
          <p:cNvPicPr>
            <a:picLocks noGrp="1" noChangeAspect="1"/>
          </p:cNvPicPr>
          <p:nvPr/>
        </p:nvPicPr>
        <p:blipFill>
          <a:blip r:embed="rId2"/>
          <a:srcRect l="5452" t="18133" r="11816" b="16636"/>
          <a:stretch>
            <a:fillRect/>
          </a:stretch>
        </p:blipFill>
        <p:spPr>
          <a:xfrm>
            <a:off x="1928794" y="214290"/>
            <a:ext cx="5540785" cy="43686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6215075" y="2011218"/>
            <a:ext cx="165447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6"/>
          <p:cNvCxnSpPr>
            <a:stCxn id="12" idx="6"/>
          </p:cNvCxnSpPr>
          <p:nvPr/>
        </p:nvCxnSpPr>
        <p:spPr>
          <a:xfrm>
            <a:off x="1859637" y="2012358"/>
            <a:ext cx="3193843" cy="289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8"/>
          <p:cNvCxnSpPr>
            <a:stCxn id="13" idx="6"/>
          </p:cNvCxnSpPr>
          <p:nvPr/>
        </p:nvCxnSpPr>
        <p:spPr>
          <a:xfrm flipV="1">
            <a:off x="1859637" y="2479490"/>
            <a:ext cx="2461412" cy="32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10"/>
          <p:cNvCxnSpPr>
            <a:stCxn id="14" idx="6"/>
          </p:cNvCxnSpPr>
          <p:nvPr/>
        </p:nvCxnSpPr>
        <p:spPr>
          <a:xfrm flipV="1">
            <a:off x="1788199" y="2691874"/>
            <a:ext cx="3107268" cy="392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11"/>
          <p:cNvCxnSpPr>
            <a:stCxn id="11" idx="2"/>
          </p:cNvCxnSpPr>
          <p:nvPr/>
        </p:nvCxnSpPr>
        <p:spPr>
          <a:xfrm rot="10800000" flipV="1">
            <a:off x="6215075" y="2583862"/>
            <a:ext cx="1500198" cy="21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17"/>
          <p:cNvSpPr/>
          <p:nvPr/>
        </p:nvSpPr>
        <p:spPr>
          <a:xfrm>
            <a:off x="7715273" y="17969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8"/>
          <p:cNvSpPr/>
          <p:nvPr/>
        </p:nvSpPr>
        <p:spPr>
          <a:xfrm>
            <a:off x="7715273" y="243984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9"/>
          <p:cNvSpPr/>
          <p:nvPr/>
        </p:nvSpPr>
        <p:spPr>
          <a:xfrm>
            <a:off x="1571605" y="186834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20"/>
          <p:cNvSpPr/>
          <p:nvPr/>
        </p:nvSpPr>
        <p:spPr>
          <a:xfrm>
            <a:off x="1571605" y="23684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21"/>
          <p:cNvSpPr/>
          <p:nvPr/>
        </p:nvSpPr>
        <p:spPr>
          <a:xfrm>
            <a:off x="1500167" y="2939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4572008"/>
            <a:ext cx="8258204" cy="1554155"/>
          </a:xfrm>
        </p:spPr>
        <p:txBody>
          <a:bodyPr/>
          <a:lstStyle/>
          <a:p>
            <a:pPr algn="l" rtl="0"/>
            <a:endParaRPr lang="ar-SA" dirty="0"/>
          </a:p>
        </p:txBody>
      </p:sp>
      <p:pic>
        <p:nvPicPr>
          <p:cNvPr id="4" name="Picture 3" descr="c2bc4c100367578c36f75979e72a7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929090" cy="3857652"/>
          </a:xfrm>
          <a:prstGeom prst="rect">
            <a:avLst/>
          </a:prstGeom>
        </p:spPr>
      </p:pic>
      <p:pic>
        <p:nvPicPr>
          <p:cNvPr id="5" name="Picture 4" descr="gr12-midi.jpg"/>
          <p:cNvPicPr/>
          <p:nvPr/>
        </p:nvPicPr>
        <p:blipFill>
          <a:blip r:embed="rId3" cstate="print"/>
          <a:srcRect b="7086"/>
          <a:stretch>
            <a:fillRect/>
          </a:stretch>
        </p:blipFill>
        <p:spPr>
          <a:xfrm>
            <a:off x="4714876" y="357166"/>
            <a:ext cx="392909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4071942"/>
            <a:ext cx="8186766" cy="2786058"/>
          </a:xfrm>
        </p:spPr>
        <p:txBody>
          <a:bodyPr>
            <a:normAutofit/>
          </a:bodyPr>
          <a:lstStyle/>
          <a:p>
            <a:pPr algn="l" rtl="0"/>
            <a:r>
              <a:rPr lang="en-GB" sz="1600" b="1" dirty="0" smtClean="0"/>
              <a:t>State </a:t>
            </a:r>
            <a:r>
              <a:rPr lang="en-GB" sz="1600" b="1" dirty="0" smtClean="0"/>
              <a:t>which layers are pathologically changed in pyloric </a:t>
            </a:r>
            <a:r>
              <a:rPr lang="en-GB" sz="1600" b="1" dirty="0" err="1" smtClean="0"/>
              <a:t>stenosis</a:t>
            </a:r>
            <a:r>
              <a:rPr lang="en-GB" sz="1600" b="1" dirty="0" smtClean="0"/>
              <a:t>. </a:t>
            </a:r>
          </a:p>
          <a:p>
            <a:pPr lvl="1" algn="l" rtl="0"/>
            <a:r>
              <a:rPr lang="en-GB" sz="1600" b="1" dirty="0" smtClean="0">
                <a:solidFill>
                  <a:srgbClr val="FF0000"/>
                </a:solidFill>
              </a:rPr>
              <a:t>both circular and longitudinal layers .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GB" sz="1600" b="1" dirty="0" smtClean="0"/>
              <a:t>State the name of arteries supplying the pylorus and the first part of the </a:t>
            </a:r>
            <a:r>
              <a:rPr lang="en-GB" sz="1600" b="1" dirty="0" smtClean="0"/>
              <a:t>duodenum.</a:t>
            </a:r>
            <a:endParaRPr lang="en-US" sz="1600" dirty="0" smtClean="0"/>
          </a:p>
          <a:p>
            <a:pPr algn="l" rtl="0"/>
            <a:r>
              <a:rPr lang="en-US" sz="1600" b="1" dirty="0" smtClean="0"/>
              <a:t>State four (4) structures forming the stomach bed:</a:t>
            </a:r>
            <a:endParaRPr lang="en-US" sz="1600" dirty="0" smtClean="0"/>
          </a:p>
          <a:p>
            <a:pPr lvl="1" algn="l" rtl="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Pancreas ( body and tail ).</a:t>
            </a:r>
          </a:p>
          <a:p>
            <a:pPr lvl="1" algn="l" rtl="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Spleen.</a:t>
            </a:r>
          </a:p>
          <a:p>
            <a:pPr lvl="1" algn="l" rtl="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Left kidney.</a:t>
            </a:r>
          </a:p>
          <a:p>
            <a:pPr lvl="1" algn="l" rtl="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Left adrenal gland.</a:t>
            </a:r>
          </a:p>
          <a:p>
            <a:pPr lvl="1" algn="l" rtl="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Left </a:t>
            </a:r>
            <a:r>
              <a:rPr lang="en-US" sz="1200" dirty="0" err="1" smtClean="0">
                <a:solidFill>
                  <a:srgbClr val="FF0000"/>
                </a:solidFill>
              </a:rPr>
              <a:t>crus</a:t>
            </a:r>
            <a:r>
              <a:rPr lang="en-US" sz="1200" dirty="0" smtClean="0">
                <a:solidFill>
                  <a:srgbClr val="FF0000"/>
                </a:solidFill>
              </a:rPr>
              <a:t> of the diaphragm.</a:t>
            </a:r>
          </a:p>
          <a:p>
            <a:pPr lvl="1" algn="l" rtl="0">
              <a:buFont typeface="+mj-lt"/>
              <a:buAutoNum type="arabicPeriod"/>
            </a:pPr>
            <a:r>
              <a:rPr lang="en-US" sz="1200" dirty="0" err="1" smtClean="0">
                <a:solidFill>
                  <a:srgbClr val="FF0000"/>
                </a:solidFill>
              </a:rPr>
              <a:t>Splenic</a:t>
            </a:r>
            <a:r>
              <a:rPr lang="en-US" sz="1200" dirty="0" smtClean="0">
                <a:solidFill>
                  <a:srgbClr val="FF0000"/>
                </a:solidFill>
              </a:rPr>
              <a:t>  artery</a:t>
            </a:r>
          </a:p>
          <a:p>
            <a:pPr lvl="1" algn="l" rtl="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Transverse </a:t>
            </a:r>
            <a:r>
              <a:rPr lang="en-US" sz="1200" dirty="0" err="1" smtClean="0">
                <a:solidFill>
                  <a:srgbClr val="FF0000"/>
                </a:solidFill>
              </a:rPr>
              <a:t>mesocolon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ar-SA" sz="1200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161</Words>
  <PresentationFormat>عرض على الشاشة (3:4)‏</PresentationFormat>
  <Paragraphs>50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Imaging of esophagus and stomach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of esophagus and stomach</dc:title>
  <dc:creator>User</dc:creator>
  <cp:lastModifiedBy>User</cp:lastModifiedBy>
  <cp:revision>6</cp:revision>
  <dcterms:created xsi:type="dcterms:W3CDTF">2011-12-05T18:25:16Z</dcterms:created>
  <dcterms:modified xsi:type="dcterms:W3CDTF">2012-01-13T13:09:51Z</dcterms:modified>
</cp:coreProperties>
</file>