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6" r:id="rId1"/>
    <p:sldMasterId id="2147483678" r:id="rId2"/>
  </p:sldMasterIdLst>
  <p:notesMasterIdLst>
    <p:notesMasterId r:id="rId20"/>
  </p:notesMasterIdLst>
  <p:handoutMasterIdLst>
    <p:handoutMasterId r:id="rId21"/>
  </p:handoutMasterIdLst>
  <p:sldIdLst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2" r:id="rId19"/>
  </p:sldIdLst>
  <p:sldSz cx="9144000" cy="6858000" type="screen4x3"/>
  <p:notesSz cx="6858000" cy="91170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umimoji="1" sz="3200" b="1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70" autoAdjust="0"/>
    <p:restoredTop sz="90929"/>
  </p:normalViewPr>
  <p:slideViewPr>
    <p:cSldViewPr>
      <p:cViewPr varScale="1">
        <p:scale>
          <a:sx n="106" d="100"/>
          <a:sy n="106" d="100"/>
        </p:scale>
        <p:origin x="-176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Your name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Title goes here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8AA32A31-D471-4167-B159-3B840F5411A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5451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50938" y="684213"/>
            <a:ext cx="4557712" cy="34178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30700"/>
            <a:ext cx="5029200" cy="410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61400"/>
            <a:ext cx="2971800" cy="4556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sz="1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3D0B9E38-4CE3-4C3D-92D6-C0E67555006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327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58CA3DC-D71B-4755-BC45-9C3B17C8FA78}" type="slidenum">
              <a:rPr kumimoji="0" lang="en-US" altLang="en-US" sz="1200" b="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kumimoji="0" lang="en-US" altLang="en-US" sz="1200" b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402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B684E9E-2543-4A24-A3B1-06CD6FB595F9}" type="slidenum">
              <a:rPr kumimoji="0" lang="ar-SA" altLang="en-US" sz="1200" b="0" smtClean="0">
                <a:latin typeface="Times New Roman" panose="02020603050405020304" pitchFamily="18" charset="0"/>
              </a:rPr>
              <a:pPr/>
              <a:t>4</a:t>
            </a:fld>
            <a:endParaRPr kumimoji="0" lang="en-US" altLang="en-US" sz="1200" b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23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Transparencies</a:t>
            </a:r>
            <a:r>
              <a:rPr lang="en-US" baseline="0" dirty="0" smtClean="0"/>
              <a:t> have been replaced, of course, with computer presentations, 1-2 min is maximum; recommended max. 30 sec / slide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Enough lines to fill the slide and read comfortably from a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114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 Try to be simple, professional, and yet attractive and entertaining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0B9E38-4CE3-4C3D-92D6-C0E675550068}" type="slidenum">
              <a:rPr lang="ar-SA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720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65507744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03960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27753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066800" y="381000"/>
            <a:ext cx="76200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10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103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0C7F-7650-4CBE-BE50-F248F8EE66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1111281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/>
          <a:lstStyle>
            <a:lvl1pPr>
              <a:lnSpc>
                <a:spcPct val="80000"/>
              </a:lnSpc>
              <a:defRPr sz="495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34844810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8A811FFF-41AC-4639-BACC-91FFDDD7DE4B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FF31EAC-3D27-4157-B0EF-9873642B705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06307640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A8652BA-EF32-48BB-8312-F664D86513AB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912E996-201D-489D-A730-170379C09BEF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5546881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0673849-BC8F-4369-AAEA-FB8601885DCE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D766728-A4E4-41C6-80D2-B824AE58168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92788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1BC54C62-BD40-4D68-9C7C-FF2F85077AC5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B96DC4A-52C9-4DEC-ACB3-F0BE38303863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3193740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FE915282-1CB6-44D5-ABF8-DBDC5FE814AB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2F3403E-C817-4339-8A13-FE1246E635CE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5510586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72130A60-E9D9-405E-AABC-B3829517C200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3428F992-F93F-4FBF-97B4-4F9F1E6B95B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1434885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20588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56A7573E-04E5-4170-83DC-9BDB82DC4BA3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3424030-DDDD-48CA-808C-2D6F9A9EB8A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58412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4C18263-3338-45B8-9FFD-1984B1259A96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60B399DB-D99A-4B3E-859B-17635048052B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0230414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E5F604C7-2A75-4CC3-9539-4DE95EFBCD3E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93A241B6-96F6-4AD1-BF70-B84B9E25BD57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6652534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472A8C98-B59E-471C-AC53-A42E77C6FC04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kumimoji="1" b="1">
                <a:cs typeface="+mn-cs"/>
              </a:defRPr>
            </a:lvl1pPr>
          </a:lstStyle>
          <a:p>
            <a:pPr>
              <a:defRPr/>
            </a:pPr>
            <a:fld id="{2C124EEA-FA94-4DBE-927D-BEBDED4B9265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660383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/>
          <a:lstStyle>
            <a:lvl1pPr algn="l">
              <a:lnSpc>
                <a:spcPct val="80000"/>
              </a:lnSpc>
              <a:defRPr sz="3601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30842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848352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63231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buNone/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4635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173134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754095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/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7059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36" r:id="rId4"/>
    <p:sldLayoutId id="2147483837" r:id="rId5"/>
    <p:sldLayoutId id="2147483843" r:id="rId6"/>
    <p:sldLayoutId id="2147483844" r:id="rId7"/>
    <p:sldLayoutId id="2147483845" r:id="rId8"/>
    <p:sldLayoutId id="2147483846" r:id="rId9"/>
    <p:sldLayoutId id="2147483838" r:id="rId10"/>
    <p:sldLayoutId id="2147483839" r:id="rId11"/>
    <p:sldLayoutId id="2147483847" r:id="rId12"/>
  </p:sldLayoutIdLst>
  <p:transition spd="slow">
    <p:random/>
  </p:transition>
  <p:timing>
    <p:tnLst>
      <p:par>
        <p:cTn id="1" dur="indefinite" restart="never" nodeType="tmRoot"/>
      </p:par>
    </p:tnLst>
  </p:timing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381000"/>
            <a:ext cx="6861175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1413" y="1905000"/>
            <a:ext cx="68532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400800"/>
            <a:ext cx="108585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ABEAD66-5053-459C-AEC6-D58A6F8A03FB}" type="datetime1">
              <a:rPr lang="en-US"/>
              <a:pPr>
                <a:defRPr/>
              </a:pPr>
              <a:t>8/7/2017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3" y="6400800"/>
            <a:ext cx="4916487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400800"/>
            <a:ext cx="630238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kumimoji="0" sz="750" b="0">
                <a:solidFill>
                  <a:prstClr val="white">
                    <a:tint val="75000"/>
                  </a:prstClr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0CDC4B-B901-4209-BC0C-6CE0F8BAF630}" type="slidenum">
              <a:rPr lang="ar-SA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transition spd="slow"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kern="1200" spc="75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Corbel" panose="020B0503020204020204" pitchFamily="34" charset="0"/>
        </a:defRPr>
      </a:lvl9pPr>
    </p:titleStyle>
    <p:bodyStyle>
      <a:lvl1pPr marL="166688" indent="-166688" algn="l" defTabSz="685800" rtl="0" eaLnBrk="0" fontAlgn="base" hangingPunct="0">
        <a:lnSpc>
          <a:spcPct val="90000"/>
        </a:lnSpc>
        <a:spcBef>
          <a:spcPts val="13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7663" indent="-173038" algn="l" defTabSz="685800" rtl="0" eaLnBrk="0" fontAlgn="base" hangingPunct="0">
        <a:lnSpc>
          <a:spcPct val="90000"/>
        </a:lnSpc>
        <a:spcBef>
          <a:spcPts val="90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1175" indent="-163513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642938" indent="-130175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indent="-128588" algn="l" defTabSz="685800" rtl="0" eaLnBrk="0" fontAlgn="base" hangingPunct="0">
        <a:lnSpc>
          <a:spcPct val="90000"/>
        </a:lnSpc>
        <a:spcBef>
          <a:spcPts val="45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863" y="2862263"/>
            <a:ext cx="9144000" cy="1846262"/>
          </a:xfrm>
        </p:spPr>
        <p:txBody>
          <a:bodyPr/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altLang="en-US" sz="4400" dirty="0" smtClean="0"/>
              <a:t>Studio 2.</a:t>
            </a:r>
            <a:r>
              <a:rPr lang="en-US" altLang="en-US" sz="4400" b="1" dirty="0" smtClean="0"/>
              <a:t/>
            </a:r>
            <a:br>
              <a:rPr lang="en-US" altLang="en-US" sz="4400" b="1" dirty="0" smtClean="0"/>
            </a:br>
            <a:r>
              <a:rPr lang="en-US" altLang="en-US" sz="4400" b="1" i="1" dirty="0"/>
              <a:t>Guidelines for </a:t>
            </a:r>
            <a:r>
              <a:rPr lang="en-US" altLang="en-US" sz="4400" b="1" i="1" dirty="0" smtClean="0"/>
              <a:t/>
            </a:r>
            <a:br>
              <a:rPr lang="en-US" altLang="en-US" sz="4400" b="1" i="1" dirty="0" smtClean="0"/>
            </a:br>
            <a:r>
              <a:rPr lang="en-US" altLang="en-US" sz="4400" b="1" i="1" dirty="0" smtClean="0"/>
              <a:t>Good </a:t>
            </a:r>
            <a:r>
              <a:rPr lang="en-US" altLang="en-US" sz="4400" b="1" i="1" dirty="0"/>
              <a:t>Presentations</a:t>
            </a:r>
            <a:endParaRPr lang="en-US" sz="44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257800"/>
            <a:ext cx="7848600" cy="1752600"/>
          </a:xfrm>
        </p:spPr>
        <p:txBody>
          <a:bodyPr rtlCol="0">
            <a:normAutofit/>
          </a:bodyPr>
          <a:lstStyle/>
          <a:p>
            <a:pPr algn="ctr" defTabSz="685983" eaLnBrk="1" fontAlgn="auto" hangingPunct="1">
              <a:spcAft>
                <a:spcPts val="0"/>
              </a:spcAft>
              <a:defRPr/>
            </a:pPr>
            <a:r>
              <a:rPr lang="en-US" sz="2000" dirty="0"/>
              <a:t>Summer 2017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/>
            </a:pPr>
            <a:fld id="{693DAF9D-3BD0-4C81-8CBD-5F06CFF17E5D}" type="slidenum">
              <a:rPr kumimoji="1" lang="en-US" b="1">
                <a:cs typeface="+mn-cs"/>
              </a:rPr>
              <a:pPr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t>1</a:t>
            </a:fld>
            <a:endParaRPr kumimoji="1" lang="en-US" b="1"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863" y="1522413"/>
            <a:ext cx="4572000" cy="1600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GE105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Introduction to Engineering Design College of Engineering</a:t>
            </a:r>
          </a:p>
          <a:p>
            <a:pPr>
              <a:defRPr/>
            </a:pPr>
            <a:r>
              <a:rPr kumimoji="0" lang="en-US" sz="2000" b="0" spc="75" dirty="0">
                <a:solidFill>
                  <a:srgbClr val="56C5FF">
                    <a:lumMod val="60000"/>
                    <a:lumOff val="40000"/>
                  </a:srgbClr>
                </a:solidFill>
                <a:cs typeface="Arial" panose="020B0604020202020204" pitchFamily="34" charset="0"/>
              </a:rPr>
              <a:t>King Saud University</a:t>
            </a:r>
          </a:p>
          <a:p>
            <a:pPr>
              <a:defRPr/>
            </a:pPr>
            <a:endParaRPr kumimoji="0" lang="en-US" sz="1800" b="0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4582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9563"/>
            <a:ext cx="3152775" cy="123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B54BCAE-4900-4B9A-B43B-4E8809B9A09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10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19" name="Rectangle 1026"/>
          <p:cNvSpPr>
            <a:spLocks noChangeArrowheads="1"/>
          </p:cNvSpPr>
          <p:nvPr/>
        </p:nvSpPr>
        <p:spPr bwMode="auto">
          <a:xfrm>
            <a:off x="773113" y="3810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</a:t>
            </a:r>
          </a:p>
        </p:txBody>
      </p:sp>
      <p:sp>
        <p:nvSpPr>
          <p:cNvPr id="9221" name="Rectangle 1030"/>
          <p:cNvSpPr>
            <a:spLocks noChangeArrowheads="1"/>
          </p:cNvSpPr>
          <p:nvPr/>
        </p:nvSpPr>
        <p:spPr bwMode="auto">
          <a:xfrm>
            <a:off x="685800" y="1371600"/>
            <a:ext cx="42672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&amp; </a:t>
            </a:r>
            <a:r>
              <a:rPr kumimoji="0" lang="en-US" altLang="en-US" sz="2800" dirty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  <a:cs typeface="+mn-cs"/>
              </a:rPr>
              <a:t>practice</a:t>
            </a:r>
            <a:r>
              <a:rPr kumimoji="0" lang="en-US" altLang="en-US" sz="2800" dirty="0">
                <a:latin typeface="+mn-lt"/>
                <a:cs typeface="+mn-cs"/>
              </a:rPr>
              <a:t> your talk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Unless you are a specially gifted speaker, </a:t>
            </a:r>
            <a:r>
              <a:rPr kumimoji="0" lang="en-US" altLang="en-US" u="sng" dirty="0">
                <a:latin typeface="+mn-lt"/>
                <a:cs typeface="+mn-cs"/>
              </a:rPr>
              <a:t>REHEARSE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Rehearse in front of friends, spouse, colleagues, or alone (loudly)</a:t>
            </a:r>
          </a:p>
          <a:p>
            <a:pPr marL="167923" lvl="1" indent="-167923" defTabSz="685983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dirty="0">
                <a:latin typeface="+mn-lt"/>
                <a:cs typeface="+mn-cs"/>
              </a:rPr>
              <a:t>Avoid </a:t>
            </a:r>
            <a:r>
              <a:rPr kumimoji="0" lang="en-US" altLang="en-US" u="sng" dirty="0">
                <a:latin typeface="+mn-lt"/>
                <a:cs typeface="+mn-cs"/>
              </a:rPr>
              <a:t>writing your talk</a:t>
            </a:r>
            <a:r>
              <a:rPr kumimoji="0" lang="en-US" altLang="en-US" dirty="0">
                <a:latin typeface="+mn-lt"/>
                <a:cs typeface="+mn-cs"/>
              </a:rPr>
              <a:t> and reciting it</a:t>
            </a:r>
          </a:p>
        </p:txBody>
      </p:sp>
      <p:pic>
        <p:nvPicPr>
          <p:cNvPr id="3584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67175" cy="273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0" y="642938"/>
            <a:ext cx="27717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</a:pPr>
            <a:fld id="{346F3985-0085-487B-B611-CDA138FCA36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</a:pPr>
              <a:t>11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6867" name="Rectangle 4"/>
          <p:cNvSpPr>
            <a:spLocks noChangeArrowheads="1"/>
          </p:cNvSpPr>
          <p:nvPr/>
        </p:nvSpPr>
        <p:spPr bwMode="auto">
          <a:xfrm>
            <a:off x="685800" y="722313"/>
            <a:ext cx="56388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166688" indent="-16668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rtl="1" eaLnBrk="1" hangingPunct="1">
              <a:spcBef>
                <a:spcPct val="0"/>
              </a:spcBef>
              <a:buClr>
                <a:schemeClr val="accent2"/>
              </a:buClr>
              <a:buSzPct val="80000"/>
              <a:buFontTx/>
              <a:buNone/>
            </a:pPr>
            <a:endParaRPr lang="en-US" altLang="en-US" sz="28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Pay attention to your </a:t>
            </a:r>
            <a:r>
              <a:rPr kumimoji="0" lang="en-US" altLang="en-US" sz="2800" u="sng" dirty="0"/>
              <a:t>appearance</a:t>
            </a:r>
            <a:r>
              <a:rPr kumimoji="0" lang="en-US" altLang="en-US" sz="2800" dirty="0"/>
              <a:t>; people DO form an impression of you based in part of your appearance 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Learn where the </a:t>
            </a:r>
            <a:r>
              <a:rPr kumimoji="0" lang="en-US" altLang="en-US" sz="2800" u="sng" dirty="0"/>
              <a:t>light switch</a:t>
            </a:r>
            <a:r>
              <a:rPr kumimoji="0" lang="en-US" altLang="en-US" sz="2800" dirty="0"/>
              <a:t> and the pointer are BEFORE your talk</a:t>
            </a:r>
          </a:p>
          <a:p>
            <a:pPr lvl="1" eaLnBrk="1" hangingPunct="1">
              <a:spcBef>
                <a:spcPts val="1350"/>
              </a:spcBef>
            </a:pPr>
            <a:r>
              <a:rPr kumimoji="0" lang="en-US" altLang="en-US" sz="2800" dirty="0"/>
              <a:t>Think of where you will </a:t>
            </a:r>
            <a:r>
              <a:rPr kumimoji="0" lang="en-US" altLang="en-US" sz="2800" u="sng" dirty="0" smtClean="0"/>
              <a:t>stand</a:t>
            </a:r>
            <a:endParaRPr kumimoji="0" lang="en-US" altLang="en-US" sz="2800" dirty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762000" y="608013"/>
            <a:ext cx="7239000" cy="53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Before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36869" name="Rectangle 6"/>
          <p:cNvSpPr>
            <a:spLocks noChangeArrowheads="1"/>
          </p:cNvSpPr>
          <p:nvPr/>
        </p:nvSpPr>
        <p:spPr bwMode="auto">
          <a:xfrm>
            <a:off x="2971800" y="3276600"/>
            <a:ext cx="77724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Monotype Sorts" pitchFamily="2" charset="2"/>
              <a:buChar char="n"/>
            </a:pPr>
            <a:endParaRPr lang="en-US" altLang="en-US" sz="2800">
              <a:solidFill>
                <a:srgbClr val="0033CC"/>
              </a:solidFill>
              <a:latin typeface="Arial" panose="020B0604020202020204" pitchFamily="34" charset="0"/>
              <a:ea typeface="Times New Roman (Arabic)"/>
              <a:cs typeface="Times New Roman (Arabic)"/>
            </a:endParaRP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00188"/>
            <a:ext cx="222567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7C1506E6-68FE-4767-A4D6-9ED0E3A8108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466725" y="1524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</a:t>
            </a: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446088" y="1042988"/>
            <a:ext cx="5943600" cy="554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Most people </a:t>
            </a:r>
            <a:r>
              <a:rPr kumimoji="0" lang="en-US" altLang="en-US" sz="2800" u="sng" dirty="0">
                <a:latin typeface="+mn-lt"/>
                <a:cs typeface="+mn-cs"/>
              </a:rPr>
              <a:t>feel nervous</a:t>
            </a:r>
            <a:r>
              <a:rPr kumimoji="0" lang="en-US" altLang="en-US" sz="2800" dirty="0">
                <a:latin typeface="+mn-lt"/>
                <a:cs typeface="+mn-cs"/>
              </a:rPr>
              <a:t> during the talk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Usually the audience </a:t>
            </a:r>
            <a:r>
              <a:rPr kumimoji="0" lang="en-US" altLang="en-US" sz="2800" u="sng" dirty="0">
                <a:latin typeface="+mn-lt"/>
                <a:cs typeface="+mn-cs"/>
              </a:rPr>
              <a:t>does not notice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 smtClean="0">
                <a:latin typeface="+mn-lt"/>
                <a:cs typeface="+mn-cs"/>
              </a:rPr>
              <a:t>Hide </a:t>
            </a:r>
            <a:r>
              <a:rPr kumimoji="0" lang="en-US" altLang="en-US" sz="2800" dirty="0">
                <a:latin typeface="+mn-lt"/>
                <a:cs typeface="+mn-cs"/>
              </a:rPr>
              <a:t>any nervous mannerism by </a:t>
            </a:r>
            <a:r>
              <a:rPr kumimoji="0" lang="en-US" altLang="en-US" sz="2800" u="sng" dirty="0">
                <a:latin typeface="+mn-lt"/>
                <a:cs typeface="+mn-cs"/>
              </a:rPr>
              <a:t>leaning</a:t>
            </a:r>
            <a:r>
              <a:rPr kumimoji="0" lang="en-US" altLang="en-US" sz="2800" dirty="0">
                <a:latin typeface="+mn-lt"/>
                <a:cs typeface="+mn-cs"/>
              </a:rPr>
              <a:t> a little bit towards a table or podium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Resist the temptation to </a:t>
            </a:r>
            <a:r>
              <a:rPr kumimoji="0" lang="en-US" altLang="en-US" sz="2800" u="sng" dirty="0">
                <a:latin typeface="+mn-lt"/>
                <a:cs typeface="+mn-cs"/>
              </a:rPr>
              <a:t>speak too quickly</a:t>
            </a:r>
          </a:p>
          <a:p>
            <a:pPr marL="167923" lvl="1" indent="-167923" algn="l" defTabSz="685983" rtl="0" eaLnBrk="1" fontAlgn="auto" hangingPunct="1">
              <a:lnSpc>
                <a:spcPct val="90000"/>
              </a:lnSpc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u="sng" dirty="0">
                <a:latin typeface="+mn-lt"/>
                <a:cs typeface="+mn-cs"/>
              </a:rPr>
              <a:t>Speak up</a:t>
            </a:r>
            <a:r>
              <a:rPr kumimoji="0" lang="en-US" altLang="en-US" sz="2800" dirty="0">
                <a:latin typeface="+mn-lt"/>
                <a:cs typeface="+mn-cs"/>
              </a:rPr>
              <a:t> (most people tend to start </a:t>
            </a:r>
            <a:r>
              <a:rPr kumimoji="0" lang="en-US" altLang="en-US" sz="2800" dirty="0" smtClean="0">
                <a:latin typeface="+mn-lt"/>
                <a:cs typeface="+mn-cs"/>
              </a:rPr>
              <a:t>with </a:t>
            </a:r>
            <a:r>
              <a:rPr kumimoji="0" lang="en-US" altLang="en-US" sz="2800" dirty="0">
                <a:latin typeface="+mn-lt"/>
                <a:cs typeface="+mn-cs"/>
              </a:rPr>
              <a:t>a soft voice)</a:t>
            </a: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789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688" y="1447800"/>
            <a:ext cx="2595562" cy="397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40A4A51A-C773-4516-ADEF-24F8DAA3BE98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782638" y="1905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During the Presentation (</a:t>
            </a:r>
            <a:r>
              <a:rPr lang="en-US" altLang="en-US" sz="3200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contn’d</a:t>
            </a:r>
            <a:r>
              <a:rPr lang="en-US" altLang="en-US" sz="3200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2293" name="Rectangle 7"/>
          <p:cNvSpPr>
            <a:spLocks noChangeArrowheads="1"/>
          </p:cNvSpPr>
          <p:nvPr/>
        </p:nvSpPr>
        <p:spPr bwMode="auto">
          <a:xfrm>
            <a:off x="792163" y="838200"/>
            <a:ext cx="7620000" cy="369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9144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3716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8288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86000" indent="-4572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432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004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6576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114800" indent="-4572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Show some </a:t>
            </a:r>
            <a:r>
              <a:rPr kumimoji="0" lang="en-US" altLang="en-US" sz="2800" u="sng" dirty="0">
                <a:latin typeface="+mn-lt"/>
                <a:cs typeface="+mn-cs"/>
              </a:rPr>
              <a:t>enthusiasm</a:t>
            </a:r>
            <a:r>
              <a:rPr kumimoji="0" lang="en-US" altLang="en-US" sz="2800" dirty="0">
                <a:latin typeface="+mn-lt"/>
                <a:cs typeface="+mn-cs"/>
              </a:rPr>
              <a:t> and </a:t>
            </a:r>
            <a:r>
              <a:rPr kumimoji="0" lang="en-US" altLang="en-US" sz="2800" u="sng" dirty="0">
                <a:latin typeface="+mn-lt"/>
                <a:cs typeface="+mn-cs"/>
              </a:rPr>
              <a:t>energy</a:t>
            </a:r>
            <a:r>
              <a:rPr kumimoji="0" lang="en-US" altLang="en-US" sz="2800" dirty="0">
                <a:latin typeface="+mn-lt"/>
                <a:cs typeface="+mn-cs"/>
              </a:rPr>
              <a:t> to keep the</a:t>
            </a:r>
            <a:br>
              <a:rPr kumimoji="0" lang="en-US" altLang="en-US" sz="2800" dirty="0">
                <a:latin typeface="+mn-lt"/>
                <a:cs typeface="+mn-cs"/>
              </a:rPr>
            </a:br>
            <a:r>
              <a:rPr kumimoji="0" lang="en-US" altLang="en-US" sz="2800" dirty="0">
                <a:latin typeface="+mn-lt"/>
                <a:cs typeface="+mn-cs"/>
              </a:rPr>
              <a:t> audience attracted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Try to </a:t>
            </a:r>
            <a:r>
              <a:rPr kumimoji="0" lang="en-US" altLang="en-US" sz="2800" u="sng" dirty="0">
                <a:latin typeface="+mn-lt"/>
                <a:cs typeface="+mn-cs"/>
              </a:rPr>
              <a:t>move around</a:t>
            </a:r>
            <a:r>
              <a:rPr kumimoji="0" lang="en-US" altLang="en-US" sz="2800" dirty="0">
                <a:latin typeface="+mn-lt"/>
                <a:cs typeface="+mn-cs"/>
              </a:rPr>
              <a:t> </a:t>
            </a:r>
            <a:r>
              <a:rPr kumimoji="0" lang="en-US" altLang="en-US" sz="2800" dirty="0" smtClean="0">
                <a:latin typeface="+mn-lt"/>
                <a:cs typeface="+mn-cs"/>
              </a:rPr>
              <a:t>a </a:t>
            </a:r>
            <a:r>
              <a:rPr kumimoji="0" lang="en-US" altLang="en-US" sz="2800" dirty="0">
                <a:latin typeface="+mn-lt"/>
                <a:cs typeface="+mn-cs"/>
              </a:rPr>
              <a:t>bit to give some action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Do not </a:t>
            </a:r>
            <a:r>
              <a:rPr kumimoji="0" lang="en-US" altLang="en-US" sz="2800" u="sng" dirty="0">
                <a:latin typeface="+mn-lt"/>
                <a:cs typeface="+mn-cs"/>
              </a:rPr>
              <a:t>block the view</a:t>
            </a:r>
            <a:r>
              <a:rPr kumimoji="0" lang="en-US" altLang="en-US" sz="2800" dirty="0">
                <a:latin typeface="+mn-lt"/>
                <a:cs typeface="+mn-cs"/>
              </a:rPr>
              <a:t> while moving</a:t>
            </a:r>
          </a:p>
          <a:p>
            <a:pPr marL="167923" lvl="1" indent="-167923" algn="l" defTabSz="685983" rtl="0" eaLnBrk="1" fontAlgn="auto" hangingPunct="1">
              <a:spcBef>
                <a:spcPts val="135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kumimoji="0" lang="en-US" altLang="en-US" sz="2800" dirty="0">
                <a:latin typeface="+mn-lt"/>
                <a:cs typeface="+mn-cs"/>
              </a:rPr>
              <a:t>Use the </a:t>
            </a:r>
            <a:r>
              <a:rPr kumimoji="0" lang="en-US" altLang="en-US" sz="2800" u="sng" dirty="0">
                <a:latin typeface="+mn-lt"/>
                <a:cs typeface="+mn-cs"/>
              </a:rPr>
              <a:t>pointer</a:t>
            </a:r>
            <a:r>
              <a:rPr kumimoji="0" lang="en-US" altLang="en-US" sz="2800" dirty="0">
                <a:latin typeface="+mn-lt"/>
                <a:cs typeface="+mn-cs"/>
              </a:rPr>
              <a:t> and not your hand to point to any part of the </a:t>
            </a:r>
            <a:r>
              <a:rPr kumimoji="0" lang="en-US" altLang="en-US" sz="2800" dirty="0" smtClean="0">
                <a:latin typeface="+mn-lt"/>
                <a:cs typeface="+mn-cs"/>
              </a:rPr>
              <a:t>slide</a:t>
            </a:r>
            <a:endParaRPr lang="en-US" altLang="en-US" sz="2800" dirty="0" smtClean="0">
              <a:solidFill>
                <a:srgbClr val="0033CC"/>
              </a:solidFill>
            </a:endParaRPr>
          </a:p>
          <a:p>
            <a:pPr lvl="1" algn="l" rtl="0"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chemeClr val="accent2"/>
              </a:buClr>
              <a:buSzPct val="80000"/>
              <a:buFont typeface="Times New Roman" panose="02020603050405020304" pitchFamily="18" charset="0"/>
              <a:buChar char="•"/>
              <a:defRPr/>
            </a:pPr>
            <a:endParaRPr lang="en-US" altLang="en-US" sz="2800" dirty="0" smtClean="0">
              <a:solidFill>
                <a:srgbClr val="0033CC"/>
              </a:solidFill>
            </a:endParaRPr>
          </a:p>
        </p:txBody>
      </p:sp>
      <p:pic>
        <p:nvPicPr>
          <p:cNvPr id="3891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8" t="18253" r="15123" b="14906"/>
          <a:stretch>
            <a:fillRect/>
          </a:stretch>
        </p:blipFill>
        <p:spPr bwMode="auto">
          <a:xfrm>
            <a:off x="4700588" y="4124325"/>
            <a:ext cx="330200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819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FA6ED6D-D1BF-4793-9D90-23F79B7F8B3C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39939" name="Group 5"/>
          <p:cNvGrpSpPr>
            <a:grpSpLocks/>
          </p:cNvGrpSpPr>
          <p:nvPr/>
        </p:nvGrpSpPr>
        <p:grpSpPr bwMode="auto">
          <a:xfrm>
            <a:off x="914400" y="152400"/>
            <a:ext cx="7772400" cy="5614988"/>
            <a:chOff x="316" y="96"/>
            <a:chExt cx="4896" cy="3537"/>
          </a:xfrm>
        </p:grpSpPr>
        <p:sp>
          <p:nvSpPr>
            <p:cNvPr id="13316" name="Rectangle 2"/>
            <p:cNvSpPr>
              <a:spLocks noChangeArrowheads="1"/>
            </p:cNvSpPr>
            <p:nvPr/>
          </p:nvSpPr>
          <p:spPr bwMode="auto">
            <a:xfrm>
              <a:off x="364" y="96"/>
              <a:ext cx="4356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During the Presentation (</a:t>
              </a:r>
              <a:r>
                <a:rPr lang="en-US" altLang="en-US" sz="3200" spc="75" dirty="0" err="1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contn’d</a:t>
              </a: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)</a:t>
              </a:r>
            </a:p>
          </p:txBody>
        </p:sp>
        <p:sp>
          <p:nvSpPr>
            <p:cNvPr id="13317" name="Rectangle 3"/>
            <p:cNvSpPr>
              <a:spLocks noChangeArrowheads="1"/>
            </p:cNvSpPr>
            <p:nvPr/>
          </p:nvSpPr>
          <p:spPr bwMode="auto">
            <a:xfrm>
              <a:off x="316" y="741"/>
              <a:ext cx="4896" cy="2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Communicate</a:t>
              </a:r>
              <a:r>
                <a:rPr kumimoji="0" lang="en-US" altLang="en-US" sz="2800" dirty="0">
                  <a:latin typeface="+mn-lt"/>
                  <a:cs typeface="+mn-cs"/>
                </a:rPr>
                <a:t> with the audience</a:t>
              </a:r>
              <a:br>
                <a:rPr kumimoji="0" lang="en-US" altLang="en-US" sz="2800" dirty="0">
                  <a:latin typeface="+mn-lt"/>
                  <a:cs typeface="+mn-cs"/>
                </a:rPr>
              </a:br>
              <a:r>
                <a:rPr kumimoji="0" lang="en-US" altLang="en-US" sz="2800" dirty="0">
                  <a:solidFill>
                    <a:srgbClr val="FFFF00"/>
                  </a:solidFill>
                  <a:latin typeface="+mn-lt"/>
                  <a:cs typeface="+mn-cs"/>
                </a:rPr>
                <a:t>(EYE CONTACT!)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u="sng" dirty="0">
                  <a:latin typeface="+mn-lt"/>
                  <a:cs typeface="+mn-cs"/>
                </a:rPr>
                <a:t>Do NOT stare</a:t>
              </a:r>
              <a:r>
                <a:rPr kumimoji="0" lang="en-US" altLang="en-US" dirty="0">
                  <a:latin typeface="+mn-lt"/>
                  <a:cs typeface="+mn-cs"/>
                </a:rPr>
                <a:t> into the space above your audience, the floor or the </a:t>
              </a:r>
              <a:r>
                <a:rPr kumimoji="0" lang="en-US" altLang="en-US" dirty="0" smtClean="0">
                  <a:latin typeface="+mn-lt"/>
                  <a:cs typeface="+mn-cs"/>
                </a:rPr>
                <a:t>slides</a:t>
              </a:r>
              <a:endParaRPr kumimoji="0" lang="en-US" altLang="en-US" dirty="0">
                <a:latin typeface="+mn-lt"/>
                <a:cs typeface="+mn-cs"/>
              </a:endParaRP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Pick out several </a:t>
              </a:r>
              <a:r>
                <a:rPr kumimoji="0" lang="en-US" altLang="en-US" u="sng" dirty="0">
                  <a:latin typeface="+mn-lt"/>
                  <a:cs typeface="+mn-cs"/>
                </a:rPr>
                <a:t>friendly faces</a:t>
              </a:r>
              <a:r>
                <a:rPr kumimoji="0" lang="en-US" altLang="en-US" dirty="0">
                  <a:latin typeface="+mn-lt"/>
                  <a:cs typeface="+mn-cs"/>
                </a:rPr>
                <a:t> and establish eye contact (read the feedback)</a:t>
              </a:r>
            </a:p>
            <a:p>
              <a:pPr marL="167923" lvl="1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dirty="0">
                  <a:latin typeface="+mn-lt"/>
                  <a:cs typeface="+mn-cs"/>
                </a:rPr>
                <a:t>Do NOT </a:t>
              </a:r>
              <a:r>
                <a:rPr kumimoji="0" lang="en-US" altLang="en-US" u="sng" dirty="0">
                  <a:latin typeface="+mn-lt"/>
                  <a:cs typeface="+mn-cs"/>
                </a:rPr>
                <a:t>ignore</a:t>
              </a:r>
              <a:r>
                <a:rPr kumimoji="0" lang="en-US" altLang="en-US" dirty="0">
                  <a:latin typeface="+mn-lt"/>
                  <a:cs typeface="+mn-cs"/>
                </a:rPr>
                <a:t> any section in the room</a:t>
              </a:r>
            </a:p>
            <a:p>
              <a:pPr lvl="1">
                <a:lnSpc>
                  <a:spcPct val="90000"/>
                </a:lnSpc>
                <a:spcBef>
                  <a:spcPct val="45000"/>
                </a:spcBef>
                <a:buClr>
                  <a:schemeClr val="tx1"/>
                </a:buClr>
                <a:buSzPct val="80000"/>
                <a:buFont typeface="Wingdings" panose="05000000000000000000" pitchFamily="2" charset="2"/>
                <a:buChar char="–"/>
                <a:defRPr/>
              </a:pPr>
              <a:endParaRPr lang="en-US" altLang="en-US" dirty="0" smtClean="0">
                <a:solidFill>
                  <a:srgbClr val="0033CC"/>
                </a:solidFill>
                <a:cs typeface="Times New Roman (Arabic)" pitchFamily="26" charset="-78"/>
              </a:endParaRPr>
            </a:p>
          </p:txBody>
        </p:sp>
      </p:grpSp>
      <p:pic>
        <p:nvPicPr>
          <p:cNvPr id="3994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t="32024" r="2142" b="6853"/>
          <a:stretch>
            <a:fillRect/>
          </a:stretch>
        </p:blipFill>
        <p:spPr bwMode="auto">
          <a:xfrm>
            <a:off x="1447800" y="4724400"/>
            <a:ext cx="612616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61975" y="76200"/>
            <a:ext cx="691515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>
            <a:lvl1pPr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algn="r" rtl="1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l" rtl="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z="3200" spc="75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Team Dynamics</a:t>
            </a:r>
            <a:endParaRPr lang="en-US" altLang="en-US" sz="3200" spc="75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533400" y="914400"/>
            <a:ext cx="5943600" cy="428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400" dirty="0"/>
              <a:t>Each member of the team should know </a:t>
            </a:r>
            <a:r>
              <a:rPr kumimoji="0" lang="en-US" altLang="en-US" sz="2400" u="sng" dirty="0"/>
              <a:t>where to stand</a:t>
            </a:r>
            <a:r>
              <a:rPr kumimoji="0" lang="en-US" altLang="en-US" sz="2400" dirty="0"/>
              <a:t> </a:t>
            </a:r>
            <a:r>
              <a:rPr kumimoji="0" lang="en-US" altLang="en-US" sz="2400" u="sng" dirty="0"/>
              <a:t>what to present</a:t>
            </a:r>
            <a:r>
              <a:rPr kumimoji="0" lang="en-US" altLang="en-US" sz="2400" dirty="0"/>
              <a:t> and when </a:t>
            </a:r>
          </a:p>
          <a:p>
            <a:pPr eaLnBrk="1" hangingPunct="1"/>
            <a:r>
              <a:rPr kumimoji="0" lang="en-US" altLang="en-US" sz="2400" u="sng" dirty="0"/>
              <a:t>Exchanging roles</a:t>
            </a:r>
            <a:r>
              <a:rPr kumimoji="0" lang="en-US" altLang="en-US" sz="2400" dirty="0"/>
              <a:t> during presentation should be smooth (practice roles)</a:t>
            </a:r>
          </a:p>
          <a:p>
            <a:pPr eaLnBrk="1" hangingPunct="1"/>
            <a:r>
              <a:rPr kumimoji="0" lang="en-US" altLang="en-US" sz="2400" dirty="0"/>
              <a:t>Show </a:t>
            </a:r>
            <a:r>
              <a:rPr kumimoji="0" lang="en-US" altLang="en-US" sz="2400" u="sng" dirty="0"/>
              <a:t>team spirit</a:t>
            </a:r>
            <a:r>
              <a:rPr kumimoji="0" lang="en-US" altLang="en-US" sz="2400" dirty="0"/>
              <a:t>, harmony, and impressive attitude: “One for all and All for one”</a:t>
            </a:r>
          </a:p>
          <a:p>
            <a:pPr eaLnBrk="1" hangingPunct="1"/>
            <a:r>
              <a:rPr kumimoji="0" lang="en-US" altLang="en-US" sz="2400" dirty="0"/>
              <a:t>The team leader should </a:t>
            </a:r>
            <a:r>
              <a:rPr kumimoji="0" lang="en-US" altLang="en-US" sz="2400" u="sng" dirty="0"/>
              <a:t>introduce the team-members</a:t>
            </a:r>
            <a:r>
              <a:rPr kumimoji="0" lang="en-US" altLang="en-US" sz="2400" dirty="0"/>
              <a:t> and introducing himself last (before starting the presentation)</a:t>
            </a:r>
          </a:p>
        </p:txBody>
      </p:sp>
      <p:pic>
        <p:nvPicPr>
          <p:cNvPr id="4096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5" y="838200"/>
            <a:ext cx="1198563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6" b="15294"/>
          <a:stretch>
            <a:fillRect/>
          </a:stretch>
        </p:blipFill>
        <p:spPr bwMode="auto">
          <a:xfrm>
            <a:off x="6927850" y="3938588"/>
            <a:ext cx="1428750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04800"/>
            <a:ext cx="4862513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defRPr/>
            </a:pP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Team Dynamics (</a:t>
            </a:r>
            <a:r>
              <a:rPr lang="en-US" altLang="en-US" spc="75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contn’d</a:t>
            </a:r>
            <a:r>
              <a:rPr lang="en-US" altLang="en-US" spc="75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914400" y="1524000"/>
            <a:ext cx="5410200" cy="329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Avoid any sort of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distraction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when your team member is presenting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Focus on the audience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and analyze    feedbacks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Do not argue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in front of the audience or </a:t>
            </a: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contradict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 each other</a:t>
            </a:r>
          </a:p>
          <a:p>
            <a:pPr eaLnBrk="1" hangingPunct="1">
              <a:lnSpc>
                <a:spcPct val="90000"/>
              </a:lnSpc>
              <a:spcBef>
                <a:spcPts val="1350"/>
              </a:spcBef>
              <a:buClr>
                <a:srgbClr val="56C5FF"/>
              </a:buClr>
              <a:buSzPct val="100000"/>
              <a:buFont typeface="Arial" panose="020B0604020202020204" pitchFamily="34" charset="0"/>
              <a:buChar char="•"/>
            </a:pPr>
            <a:r>
              <a:rPr kumimoji="0" lang="en-US" altLang="en-US" sz="2400" u="sng" dirty="0">
                <a:solidFill>
                  <a:srgbClr val="FFFFFF"/>
                </a:solidFill>
                <a:latin typeface="Corbel" panose="020B0503020204020204" pitchFamily="34" charset="0"/>
              </a:rPr>
              <a:t>Follow the team leader</a:t>
            </a:r>
            <a:r>
              <a:rPr kumimoji="0" lang="en-US" altLang="en-US" sz="2400" dirty="0">
                <a:solidFill>
                  <a:srgbClr val="FFFFFF"/>
                </a:solidFill>
                <a:latin typeface="Corbel" panose="020B0503020204020204" pitchFamily="34" charset="0"/>
              </a:rPr>
              <a:t>’s requests and respond to them professionally </a:t>
            </a:r>
          </a:p>
        </p:txBody>
      </p:sp>
      <p:pic>
        <p:nvPicPr>
          <p:cNvPr id="41988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163763"/>
            <a:ext cx="21955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38863711-B6A9-43BD-859F-575D39233F3E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17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grpSp>
        <p:nvGrpSpPr>
          <p:cNvPr id="43011" name="Group 5"/>
          <p:cNvGrpSpPr>
            <a:grpSpLocks/>
          </p:cNvGrpSpPr>
          <p:nvPr/>
        </p:nvGrpSpPr>
        <p:grpSpPr bwMode="auto">
          <a:xfrm>
            <a:off x="685800" y="152400"/>
            <a:ext cx="7172325" cy="4991100"/>
            <a:chOff x="276" y="96"/>
            <a:chExt cx="4518" cy="3144"/>
          </a:xfrm>
        </p:grpSpPr>
        <p:sp>
          <p:nvSpPr>
            <p:cNvPr id="14340" name="Rectangle 2"/>
            <p:cNvSpPr>
              <a:spLocks noChangeArrowheads="1"/>
            </p:cNvSpPr>
            <p:nvPr/>
          </p:nvSpPr>
          <p:spPr bwMode="auto">
            <a:xfrm>
              <a:off x="324" y="96"/>
              <a:ext cx="4470" cy="6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 anchor="ctr"/>
            <a:lstStyle>
              <a:lvl1pPr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algn="r" rtl="1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algn="r" rtl="1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algn="l" rtl="0">
                <a:lnSpc>
                  <a:spcPct val="9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anose="05000000000000000000" pitchFamily="2" charset="2"/>
                <a:buNone/>
                <a:defRPr/>
              </a:pPr>
              <a:r>
                <a:rPr lang="en-US" altLang="en-US" sz="3200" spc="75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j-ea"/>
                  <a:cs typeface="+mj-cs"/>
                </a:rPr>
                <a:t>The Questions Session</a:t>
              </a:r>
            </a:p>
          </p:txBody>
        </p:sp>
        <p:sp>
          <p:nvSpPr>
            <p:cNvPr id="14341" name="Rectangle 3"/>
            <p:cNvSpPr>
              <a:spLocks noChangeArrowheads="1"/>
            </p:cNvSpPr>
            <p:nvPr/>
          </p:nvSpPr>
          <p:spPr bwMode="auto">
            <a:xfrm>
              <a:off x="276" y="648"/>
              <a:ext cx="3792" cy="25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Let your questioner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finish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Try to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rephrase the question</a:t>
              </a: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>
                  <a:latin typeface="+mn-lt"/>
                  <a:cs typeface="+mn-cs"/>
                </a:rPr>
                <a:t>Keep your </a:t>
              </a:r>
              <a:r>
                <a:rPr kumimoji="0" lang="en-US" altLang="en-US" sz="2800" u="sng" dirty="0">
                  <a:latin typeface="+mn-lt"/>
                  <a:cs typeface="+mn-cs"/>
                </a:rPr>
                <a:t>answer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short</a:t>
              </a:r>
              <a:endParaRPr kumimoji="0" lang="en-US" altLang="en-US" sz="2800" u="sng" dirty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u="sng" dirty="0">
                  <a:latin typeface="+mn-lt"/>
                  <a:cs typeface="+mn-cs"/>
                </a:rPr>
                <a:t>Never argue</a:t>
              </a:r>
              <a:r>
                <a:rPr kumimoji="0" lang="en-US" altLang="en-US" sz="2800" dirty="0">
                  <a:latin typeface="+mn-lt"/>
                  <a:cs typeface="+mn-cs"/>
                </a:rPr>
                <a:t> with your questioner </a:t>
              </a:r>
              <a:endParaRPr kumimoji="0" lang="en-US" altLang="en-US" sz="2800" dirty="0" smtClean="0">
                <a:latin typeface="+mn-lt"/>
                <a:cs typeface="+mn-cs"/>
              </a:endParaRPr>
            </a:p>
            <a:p>
              <a:pPr marL="167923" indent="-167923" defTabSz="685983" eaLnBrk="1" fontAlgn="auto" hangingPunct="1">
                <a:lnSpc>
                  <a:spcPct val="90000"/>
                </a:lnSpc>
                <a:spcBef>
                  <a:spcPts val="1350"/>
                </a:spcBef>
                <a:spcAft>
                  <a:spcPts val="0"/>
                </a:spcAft>
                <a:buClr>
                  <a:schemeClr val="accent1"/>
                </a:buClr>
                <a:buSzPct val="100000"/>
                <a:buFont typeface="Arial" pitchFamily="34" charset="0"/>
                <a:buChar char="•"/>
                <a:defRPr/>
              </a:pPr>
              <a:r>
                <a:rPr kumimoji="0" lang="en-US" altLang="en-US" sz="2800" dirty="0" smtClean="0">
                  <a:latin typeface="+mn-lt"/>
                  <a:cs typeface="+mn-cs"/>
                </a:rPr>
                <a:t>Confess your </a:t>
              </a:r>
              <a:r>
                <a:rPr kumimoji="0" lang="en-US" altLang="en-US" sz="2800" u="sng" dirty="0" smtClean="0">
                  <a:latin typeface="+mn-lt"/>
                  <a:cs typeface="+mn-cs"/>
                </a:rPr>
                <a:t>ignorance</a:t>
              </a:r>
              <a:endParaRPr kumimoji="0" lang="en-US" altLang="en-US" sz="2800" u="sng" dirty="0">
                <a:latin typeface="+mn-lt"/>
                <a:cs typeface="+mn-cs"/>
              </a:endParaRPr>
            </a:p>
          </p:txBody>
        </p:sp>
      </p:grpSp>
      <p:pic>
        <p:nvPicPr>
          <p:cNvPr id="430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533400"/>
            <a:ext cx="2476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4329113"/>
            <a:ext cx="35337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CEDD076A-8564-4E03-9061-0307A5D3D94F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2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665163" y="1371600"/>
            <a:ext cx="762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Preparing slides is an important part of presentations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u="sng" dirty="0">
                <a:latin typeface="+mn-lt"/>
              </a:rPr>
              <a:t>Bad</a:t>
            </a:r>
            <a:r>
              <a:rPr lang="en-US" altLang="en-US" sz="2800" dirty="0">
                <a:latin typeface="+mn-lt"/>
              </a:rPr>
              <a:t>ly prepared </a:t>
            </a:r>
            <a:r>
              <a:rPr lang="en-US" altLang="en-US" sz="2800" u="sng" dirty="0">
                <a:latin typeface="+mn-lt"/>
              </a:rPr>
              <a:t>slides</a:t>
            </a:r>
            <a:r>
              <a:rPr lang="en-US" altLang="en-US" sz="2800" dirty="0">
                <a:latin typeface="+mn-lt"/>
              </a:rPr>
              <a:t> will make delivering good presentations </a:t>
            </a:r>
            <a:r>
              <a:rPr lang="en-US" altLang="en-US" sz="2800" u="sng" dirty="0">
                <a:latin typeface="+mn-lt"/>
              </a:rPr>
              <a:t>difficult</a:t>
            </a:r>
          </a:p>
          <a:p>
            <a:pPr eaLnBrk="1" hangingPunct="1">
              <a:lnSpc>
                <a:spcPct val="90000"/>
              </a:lnSpc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anose="05000000000000000000" pitchFamily="2" charset="2"/>
              <a:buChar char="§"/>
              <a:defRPr/>
            </a:pPr>
            <a:r>
              <a:rPr lang="en-US" altLang="en-US" sz="2800" dirty="0">
                <a:latin typeface="+mn-lt"/>
              </a:rPr>
              <a:t>Follow the necessary set of guidelines in order to prepare good slides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90563" y="414338"/>
            <a:ext cx="78581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>
                <a:solidFill>
                  <a:schemeClr val="tx2"/>
                </a:solidFill>
                <a:latin typeface="Franklin Gothic Book" panose="020B0503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>
                <a:solidFill>
                  <a:schemeClr val="tx2"/>
                </a:solidFill>
                <a:latin typeface="Franklin Gothic Book" panose="020B05030201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>
                <a:solidFill>
                  <a:schemeClr val="tx2"/>
                </a:solidFill>
                <a:latin typeface="Franklin Gothic Book" panose="020B05030201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>
                <a:solidFill>
                  <a:schemeClr val="tx2"/>
                </a:solidFill>
                <a:latin typeface="Franklin Gothic Book" panose="020B05030201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>
                <a:solidFill>
                  <a:schemeClr val="tx2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Part I: Preparing Slides</a:t>
            </a:r>
          </a:p>
        </p:txBody>
      </p:sp>
      <p:pic>
        <p:nvPicPr>
          <p:cNvPr id="2662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28749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BC9AC1B0-69EB-40E1-859C-34CD13C23BC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3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386638" cy="874713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defTabSz="685983" eaLnBrk="1" fontAlgn="auto" hangingPunct="1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Know </a:t>
            </a:r>
            <a:r>
              <a:rPr lang="en-US" alt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your </a:t>
            </a:r>
            <a:r>
              <a:rPr lang="en-US" altLang="en-US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audience</a:t>
            </a:r>
            <a:endParaRPr lang="en-US" altLang="en-US" sz="2000" dirty="0" smtClean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295400"/>
            <a:ext cx="8293100" cy="18288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lvl="1" eaLnBrk="1" hangingPunct="1"/>
            <a:r>
              <a:rPr lang="en-US" altLang="en-US" sz="2800" b="1" dirty="0" smtClean="0"/>
              <a:t>Know the </a:t>
            </a:r>
            <a:r>
              <a:rPr lang="en-US" altLang="en-US" sz="2800" b="1" u="sng" dirty="0" smtClean="0"/>
              <a:t>technical levels</a:t>
            </a:r>
            <a:r>
              <a:rPr lang="en-US" altLang="en-US" sz="2800" b="1" dirty="0" smtClean="0"/>
              <a:t> in your audience</a:t>
            </a:r>
          </a:p>
          <a:p>
            <a:pPr lvl="1" eaLnBrk="1" hangingPunct="1"/>
            <a:r>
              <a:rPr lang="en-US" altLang="en-US" sz="2800" b="1" dirty="0" smtClean="0"/>
              <a:t>Do not </a:t>
            </a:r>
            <a:r>
              <a:rPr lang="en-US" altLang="en-US" sz="2800" b="1" u="sng" dirty="0" smtClean="0"/>
              <a:t>target</a:t>
            </a:r>
            <a:r>
              <a:rPr lang="en-US" altLang="en-US" sz="2800" b="1" dirty="0" smtClean="0"/>
              <a:t> one level and ignore the others </a:t>
            </a:r>
          </a:p>
        </p:txBody>
      </p:sp>
      <p:pic>
        <p:nvPicPr>
          <p:cNvPr id="276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163" y="2436813"/>
            <a:ext cx="3810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Rectangle 2"/>
          <p:cNvSpPr>
            <a:spLocks noChangeArrowheads="1"/>
          </p:cNvSpPr>
          <p:nvPr/>
        </p:nvSpPr>
        <p:spPr bwMode="auto">
          <a:xfrm>
            <a:off x="546100" y="2436813"/>
            <a:ext cx="3949700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Start with basic and careful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introduction</a:t>
            </a:r>
            <a:r>
              <a:rPr kumimoji="0" lang="en-US" altLang="en-US" sz="2800" dirty="0">
                <a:solidFill>
                  <a:srgbClr val="FFFFFF"/>
                </a:solidFill>
              </a:rPr>
              <a:t> </a:t>
            </a:r>
          </a:p>
          <a:p>
            <a:pPr lvl="1" eaLnBrk="1" hangingPunct="1">
              <a:buClr>
                <a:srgbClr val="56C5FF"/>
              </a:buClr>
            </a:pPr>
            <a:r>
              <a:rPr kumimoji="0" lang="en-US" altLang="en-US" sz="2800" dirty="0">
                <a:solidFill>
                  <a:srgbClr val="FFFFFF"/>
                </a:solidFill>
              </a:rPr>
              <a:t>Leave the highly </a:t>
            </a:r>
            <a:r>
              <a:rPr kumimoji="0" lang="en-US" altLang="en-US" sz="2800" u="sng" dirty="0">
                <a:solidFill>
                  <a:srgbClr val="FFFFFF"/>
                </a:solidFill>
              </a:rPr>
              <a:t>technical material</a:t>
            </a:r>
            <a:r>
              <a:rPr kumimoji="0" lang="en-US" altLang="en-US" sz="2800" dirty="0">
                <a:solidFill>
                  <a:srgbClr val="FFFFFF"/>
                </a:solidFill>
              </a:rPr>
              <a:t> to the end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F0257E82-C51E-43C1-A62C-CF8ABFA070C7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4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838200" y="76200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It </a:t>
            </a:r>
            <a:r>
              <a:rPr lang="en-US" altLang="en-US" dirty="0">
                <a:latin typeface="+mn-lt"/>
                <a:cs typeface="+mn-cs"/>
              </a:rPr>
              <a:t>is a </a:t>
            </a:r>
            <a:r>
              <a:rPr lang="en-US" altLang="en-US" dirty="0" smtClean="0">
                <a:latin typeface="+mn-lt"/>
                <a:cs typeface="+mn-cs"/>
              </a:rPr>
              <a:t>“crime” </a:t>
            </a:r>
            <a:r>
              <a:rPr lang="en-US" altLang="en-US" dirty="0">
                <a:latin typeface="+mn-lt"/>
                <a:cs typeface="+mn-cs"/>
              </a:rPr>
              <a:t>to </a:t>
            </a:r>
            <a:r>
              <a:rPr lang="en-US" altLang="en-US" u="sng" dirty="0">
                <a:latin typeface="+mn-lt"/>
                <a:cs typeface="+mn-cs"/>
              </a:rPr>
              <a:t>exceed</a:t>
            </a:r>
            <a:r>
              <a:rPr lang="en-US" altLang="en-US" dirty="0">
                <a:latin typeface="+mn-lt"/>
                <a:cs typeface="+mn-cs"/>
              </a:rPr>
              <a:t> the allotted </a:t>
            </a:r>
            <a:r>
              <a:rPr lang="en-US" altLang="en-US" u="sng" dirty="0">
                <a:latin typeface="+mn-lt"/>
                <a:cs typeface="+mn-cs"/>
              </a:rPr>
              <a:t>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Virtually </a:t>
            </a:r>
            <a:r>
              <a:rPr lang="en-US" altLang="en-US" u="sng" dirty="0">
                <a:latin typeface="+mn-lt"/>
                <a:cs typeface="+mn-cs"/>
              </a:rPr>
              <a:t>any subject</a:t>
            </a:r>
            <a:r>
              <a:rPr lang="en-US" altLang="en-US" dirty="0">
                <a:latin typeface="+mn-lt"/>
                <a:cs typeface="+mn-cs"/>
              </a:rPr>
              <a:t> can be presented in any amount of time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Time limit does not mean present only </a:t>
            </a:r>
            <a:r>
              <a:rPr lang="en-US" altLang="en-US" u="sng" dirty="0">
                <a:latin typeface="+mn-lt"/>
                <a:cs typeface="+mn-cs"/>
              </a:rPr>
              <a:t>generalities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 figure, table, or equation that does not specifically serve the point </a:t>
            </a:r>
            <a:r>
              <a:rPr lang="en-US" altLang="en-US" u="sng" dirty="0">
                <a:latin typeface="+mn-lt"/>
                <a:cs typeface="+mn-cs"/>
              </a:rPr>
              <a:t>MUST go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Make sure that the content you include can be presented in the given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dirty="0" smtClean="0">
                <a:latin typeface="+mn-lt"/>
                <a:cs typeface="+mn-cs"/>
              </a:rPr>
              <a:t>time without having to </a:t>
            </a:r>
            <a:br>
              <a:rPr lang="en-US" altLang="en-US" dirty="0" smtClean="0">
                <a:latin typeface="+mn-lt"/>
                <a:cs typeface="+mn-cs"/>
              </a:rPr>
            </a:br>
            <a:r>
              <a:rPr lang="en-US" altLang="en-US" u="sng" dirty="0" smtClean="0">
                <a:latin typeface="+mn-lt"/>
                <a:cs typeface="+mn-cs"/>
              </a:rPr>
              <a:t>speak too quickly</a:t>
            </a:r>
            <a:r>
              <a:rPr lang="en-US" altLang="en-US" dirty="0" smtClean="0">
                <a:latin typeface="+mn-lt"/>
                <a:cs typeface="+mn-cs"/>
              </a:rPr>
              <a:t/>
            </a:r>
            <a:br>
              <a:rPr lang="en-US" altLang="en-US" dirty="0" smtClean="0">
                <a:latin typeface="+mn-lt"/>
                <a:cs typeface="+mn-cs"/>
              </a:rPr>
            </a:br>
            <a:endParaRPr lang="en-US" altLang="en-US" dirty="0" smtClean="0">
              <a:latin typeface="+mn-lt"/>
              <a:cs typeface="+mn-cs"/>
            </a:endParaRPr>
          </a:p>
          <a:p>
            <a:pPr marL="173877" lvl="1" indent="0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Tx/>
              <a:buNone/>
              <a:defRPr/>
            </a:pPr>
            <a:r>
              <a:rPr lang="en-US" altLang="en-US" dirty="0">
                <a:latin typeface="+mn-lt"/>
                <a:cs typeface="+mn-cs"/>
              </a:rPr>
              <a:t> </a:t>
            </a:r>
            <a:r>
              <a:rPr lang="en-US" altLang="en-US" dirty="0" smtClean="0">
                <a:latin typeface="+mn-lt"/>
                <a:cs typeface="+mn-cs"/>
              </a:rPr>
              <a:t>  </a:t>
            </a:r>
            <a:endParaRPr lang="en-US" altLang="en-US" dirty="0">
              <a:latin typeface="+mn-lt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7963"/>
            <a:ext cx="2876550" cy="5349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Time your talk</a:t>
            </a:r>
          </a:p>
        </p:txBody>
      </p:sp>
      <p:grpSp>
        <p:nvGrpSpPr>
          <p:cNvPr id="28677" name="Group 6"/>
          <p:cNvGrpSpPr>
            <a:grpSpLocks/>
          </p:cNvGrpSpPr>
          <p:nvPr/>
        </p:nvGrpSpPr>
        <p:grpSpPr bwMode="auto">
          <a:xfrm>
            <a:off x="6096000" y="4252913"/>
            <a:ext cx="2743200" cy="2376487"/>
            <a:chOff x="6001478" y="4123647"/>
            <a:chExt cx="2743200" cy="2377166"/>
          </a:xfrm>
        </p:grpSpPr>
        <p:pic>
          <p:nvPicPr>
            <p:cNvPr id="2867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26122">
              <a:off x="6001478" y="4123647"/>
              <a:ext cx="27432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Down Arrow 4"/>
            <p:cNvSpPr/>
            <p:nvPr/>
          </p:nvSpPr>
          <p:spPr>
            <a:xfrm rot="21430212">
              <a:off x="6325328" y="5905331"/>
              <a:ext cx="381000" cy="595482"/>
            </a:xfrm>
            <a:prstGeom prst="down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/>
            </a:p>
          </p:txBody>
        </p:sp>
        <p:sp>
          <p:nvSpPr>
            <p:cNvPr id="6" name="Not Equal 5"/>
            <p:cNvSpPr/>
            <p:nvPr/>
          </p:nvSpPr>
          <p:spPr>
            <a:xfrm rot="19848152">
              <a:off x="7117491" y="4657199"/>
              <a:ext cx="685800" cy="304887"/>
            </a:xfrm>
            <a:prstGeom prst="mathNotEqual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00418797-DA3D-44C4-9824-C430869B8F66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5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9221" name="Rectangle 3"/>
          <p:cNvSpPr>
            <a:spLocks noChangeArrowheads="1"/>
          </p:cNvSpPr>
          <p:nvPr/>
        </p:nvSpPr>
        <p:spPr bwMode="auto">
          <a:xfrm>
            <a:off x="381000" y="1219200"/>
            <a:ext cx="50292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Include </a:t>
            </a:r>
            <a:r>
              <a:rPr lang="en-US" altLang="en-US" dirty="0">
                <a:latin typeface="+mn-lt"/>
                <a:cs typeface="+mn-cs"/>
              </a:rPr>
              <a:t>math </a:t>
            </a:r>
            <a:r>
              <a:rPr lang="en-US" altLang="en-US" u="sng" dirty="0">
                <a:latin typeface="+mn-lt"/>
                <a:cs typeface="+mn-cs"/>
              </a:rPr>
              <a:t>ONLY if </a:t>
            </a:r>
            <a:r>
              <a:rPr lang="en-US" altLang="en-US" u="sng" dirty="0" smtClean="0">
                <a:latin typeface="+mn-lt"/>
                <a:cs typeface="+mn-cs"/>
              </a:rPr>
              <a:t>necessary</a:t>
            </a:r>
            <a:endParaRPr lang="en-US" altLang="en-US" u="sng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Equations </a:t>
            </a:r>
            <a:r>
              <a:rPr lang="en-US" altLang="en-US" u="sng" dirty="0">
                <a:latin typeface="+mn-lt"/>
                <a:cs typeface="+mn-cs"/>
              </a:rPr>
              <a:t>slow the pace</a:t>
            </a:r>
            <a:r>
              <a:rPr lang="en-US" altLang="en-US" dirty="0">
                <a:latin typeface="+mn-lt"/>
                <a:cs typeface="+mn-cs"/>
              </a:rPr>
              <a:t> of the talk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They often create </a:t>
            </a:r>
            <a:r>
              <a:rPr lang="en-US" altLang="en-US" u="sng" dirty="0">
                <a:latin typeface="+mn-lt"/>
                <a:cs typeface="+mn-cs"/>
              </a:rPr>
              <a:t>confusion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Focus instead on </a:t>
            </a:r>
            <a:r>
              <a:rPr lang="en-US" altLang="en-US" u="sng" dirty="0">
                <a:latin typeface="+mn-lt"/>
                <a:cs typeface="+mn-cs"/>
              </a:rPr>
              <a:t>assumptions</a:t>
            </a:r>
            <a:r>
              <a:rPr lang="en-US" altLang="en-US" dirty="0">
                <a:latin typeface="+mn-lt"/>
                <a:cs typeface="+mn-cs"/>
              </a:rPr>
              <a:t>, </a:t>
            </a:r>
            <a:r>
              <a:rPr lang="en-US" altLang="en-US" u="sng" dirty="0">
                <a:latin typeface="+mn-lt"/>
                <a:cs typeface="+mn-cs"/>
              </a:rPr>
              <a:t>techniques</a:t>
            </a:r>
            <a:r>
              <a:rPr lang="en-US" altLang="en-US" dirty="0">
                <a:latin typeface="+mn-lt"/>
                <a:cs typeface="+mn-cs"/>
              </a:rPr>
              <a:t>, and </a:t>
            </a:r>
            <a:r>
              <a:rPr lang="en-US" altLang="en-US" u="sng" dirty="0" smtClean="0">
                <a:latin typeface="+mn-lt"/>
                <a:cs typeface="+mn-cs"/>
              </a:rPr>
              <a:t>solutions</a:t>
            </a:r>
            <a:endParaRPr lang="en-US" altLang="en-US" u="sng" dirty="0">
              <a:latin typeface="+mn-lt"/>
              <a:cs typeface="+mn-cs"/>
            </a:endParaRPr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1219200"/>
            <a:ext cx="285750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"/>
            <a:ext cx="556260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685983" eaLnBrk="1" hangingPunct="1">
              <a:lnSpc>
                <a:spcPct val="90000"/>
              </a:lnSpc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Minimize complex math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1316038"/>
            <a:ext cx="3643312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D9C2CE34-33E8-4890-8391-356E76F1A5B5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6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0245" name="Rectangle 1027"/>
          <p:cNvSpPr>
            <a:spLocks noChangeArrowheads="1"/>
          </p:cNvSpPr>
          <p:nvPr/>
        </p:nvSpPr>
        <p:spPr bwMode="auto">
          <a:xfrm>
            <a:off x="609600" y="1133475"/>
            <a:ext cx="52578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Allow </a:t>
            </a:r>
            <a:r>
              <a:rPr lang="en-US" altLang="en-US" i="1" u="sng" dirty="0">
                <a:latin typeface="+mn-lt"/>
                <a:cs typeface="+mn-cs"/>
              </a:rPr>
              <a:t>1 or 2 minutes per </a:t>
            </a:r>
            <a:r>
              <a:rPr lang="en-US" altLang="en-US" i="1" u="sng" dirty="0" smtClean="0">
                <a:latin typeface="+mn-lt"/>
                <a:cs typeface="+mn-cs"/>
              </a:rPr>
              <a:t>transparency</a:t>
            </a:r>
            <a:r>
              <a:rPr lang="en-US" altLang="en-US" dirty="0" smtClean="0">
                <a:latin typeface="+mn-lt"/>
                <a:cs typeface="+mn-cs"/>
              </a:rPr>
              <a:t>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with </a:t>
            </a:r>
            <a:r>
              <a:rPr lang="en-US" altLang="en-US" u="sng" dirty="0">
                <a:latin typeface="+mn-lt"/>
                <a:cs typeface="+mn-cs"/>
              </a:rPr>
              <a:t>one or two </a:t>
            </a:r>
            <a:r>
              <a:rPr lang="en-US" altLang="en-US" u="sng" dirty="0" smtClean="0">
                <a:latin typeface="+mn-lt"/>
                <a:cs typeface="+mn-cs"/>
              </a:rPr>
              <a:t>lines</a:t>
            </a:r>
            <a:r>
              <a:rPr lang="en-US" altLang="en-US" dirty="0" smtClean="0">
                <a:latin typeface="+mn-lt"/>
                <a:cs typeface="+mn-cs"/>
              </a:rPr>
              <a:t> **</a:t>
            </a:r>
            <a:endParaRPr lang="en-US" altLang="en-US" dirty="0">
              <a:latin typeface="+mn-lt"/>
              <a:cs typeface="+mn-cs"/>
            </a:endParaRP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</a:t>
            </a:r>
            <a:r>
              <a:rPr lang="en-US" altLang="en-US" dirty="0" smtClean="0">
                <a:latin typeface="+mn-lt"/>
                <a:cs typeface="+mn-cs"/>
              </a:rPr>
              <a:t>slides </a:t>
            </a:r>
            <a:r>
              <a:rPr lang="en-US" altLang="en-US" dirty="0">
                <a:latin typeface="+mn-lt"/>
                <a:cs typeface="+mn-cs"/>
              </a:rPr>
              <a:t>that are packed with </a:t>
            </a:r>
            <a:r>
              <a:rPr lang="en-US" altLang="en-US" u="sng" dirty="0">
                <a:latin typeface="+mn-lt"/>
                <a:cs typeface="+mn-cs"/>
              </a:rPr>
              <a:t>too much information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No need to write </a:t>
            </a:r>
            <a:r>
              <a:rPr lang="en-US" altLang="en-US" u="sng" dirty="0">
                <a:latin typeface="+mn-lt"/>
                <a:cs typeface="+mn-cs"/>
              </a:rPr>
              <a:t>full </a:t>
            </a:r>
            <a:r>
              <a:rPr lang="en-US" altLang="en-US" u="sng" dirty="0" smtClean="0">
                <a:latin typeface="+mn-lt"/>
                <a:cs typeface="+mn-cs"/>
              </a:rPr>
              <a:t>sentences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+mn-lt"/>
                <a:cs typeface="+mn-cs"/>
              </a:rPr>
              <a:t>Use </a:t>
            </a:r>
            <a:r>
              <a:rPr lang="en-US" altLang="en-US" u="sng" dirty="0" smtClean="0">
                <a:latin typeface="+mn-lt"/>
                <a:cs typeface="+mn-cs"/>
              </a:rPr>
              <a:t>six to seven lines per slide</a:t>
            </a:r>
            <a:r>
              <a:rPr lang="en-US" altLang="en-US" dirty="0" smtClean="0">
                <a:latin typeface="+mn-lt"/>
                <a:cs typeface="+mn-cs"/>
              </a:rPr>
              <a:t> whenever possible</a:t>
            </a:r>
            <a:endParaRPr lang="en-US" altLang="en-US" dirty="0">
              <a:latin typeface="+mn-lt"/>
              <a:cs typeface="+mn-cs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0" y="457200"/>
            <a:ext cx="6534150" cy="534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prstClr val="white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 dirty="0">
                <a:solidFill>
                  <a:srgbClr val="4BB836">
                    <a:lumMod val="60000"/>
                    <a:lumOff val="40000"/>
                  </a:srgbClr>
                </a:solidFill>
                <a:latin typeface="Corbel"/>
              </a:rPr>
              <a:t>Be sensible about slides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FFF0A51-B694-4EAB-8CC3-9DE2DAFBA7AA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7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533400" y="1295400"/>
            <a:ext cx="5181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 smtClean="0">
                <a:latin typeface="+mn-lt"/>
                <a:cs typeface="+mn-cs"/>
              </a:rPr>
              <a:t>First </a:t>
            </a:r>
            <a:r>
              <a:rPr lang="en-US" altLang="en-US" u="sng" dirty="0">
                <a:latin typeface="+mn-lt"/>
                <a:cs typeface="+mn-cs"/>
              </a:rPr>
              <a:t>slide</a:t>
            </a:r>
            <a:r>
              <a:rPr lang="en-US" altLang="en-US" dirty="0">
                <a:latin typeface="+mn-lt"/>
                <a:cs typeface="+mn-cs"/>
              </a:rPr>
              <a:t> for </a:t>
            </a:r>
            <a:r>
              <a:rPr lang="en-US" altLang="en-US" i="1" dirty="0">
                <a:latin typeface="+mn-lt"/>
                <a:cs typeface="+mn-cs"/>
              </a:rPr>
              <a:t>title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u="sng" dirty="0">
                <a:latin typeface="+mn-lt"/>
                <a:cs typeface="+mn-cs"/>
              </a:rPr>
              <a:t>Second slide</a:t>
            </a:r>
            <a:r>
              <a:rPr lang="en-US" altLang="en-US" dirty="0">
                <a:latin typeface="+mn-lt"/>
                <a:cs typeface="+mn-cs"/>
              </a:rPr>
              <a:t> for your </a:t>
            </a:r>
            <a:r>
              <a:rPr lang="en-US" altLang="en-US" i="1" dirty="0">
                <a:latin typeface="+mn-lt"/>
                <a:cs typeface="+mn-cs"/>
              </a:rPr>
              <a:t>outline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Have a </a:t>
            </a:r>
            <a:r>
              <a:rPr lang="en-US" altLang="en-US" u="sng" dirty="0">
                <a:latin typeface="+mn-lt"/>
                <a:cs typeface="+mn-cs"/>
              </a:rPr>
              <a:t>good introduction</a:t>
            </a:r>
            <a:r>
              <a:rPr lang="en-US" altLang="en-US" dirty="0">
                <a:latin typeface="+mn-lt"/>
                <a:cs typeface="+mn-cs"/>
              </a:rPr>
              <a:t> (importance of the topic, motivation, etc.)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Avoid putting two </a:t>
            </a:r>
            <a:r>
              <a:rPr lang="en-US" altLang="en-US" u="sng" dirty="0">
                <a:latin typeface="+mn-lt"/>
                <a:cs typeface="+mn-cs"/>
              </a:rPr>
              <a:t>different headings</a:t>
            </a:r>
            <a:r>
              <a:rPr lang="en-US" altLang="en-US" dirty="0">
                <a:latin typeface="+mn-lt"/>
                <a:cs typeface="+mn-cs"/>
              </a:rPr>
              <a:t> in one slide</a:t>
            </a:r>
          </a:p>
          <a:p>
            <a:pPr marL="347755" lvl="1" indent="-173878" defTabSz="685983" eaLnBrk="1" hangingPunct="1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/>
            </a:pPr>
            <a:r>
              <a:rPr lang="en-US" altLang="en-US" dirty="0">
                <a:latin typeface="+mn-lt"/>
                <a:cs typeface="+mn-cs"/>
              </a:rPr>
              <a:t>One heading can span </a:t>
            </a:r>
            <a:r>
              <a:rPr lang="en-US" altLang="en-US" u="sng" dirty="0">
                <a:latin typeface="+mn-lt"/>
                <a:cs typeface="+mn-cs"/>
              </a:rPr>
              <a:t>more than one slide</a:t>
            </a:r>
          </a:p>
          <a:p>
            <a:pPr lvl="1">
              <a:lnSpc>
                <a:spcPct val="90000"/>
              </a:lnSpc>
              <a:buClr>
                <a:schemeClr val="tx1"/>
              </a:buClr>
              <a:buSzPct val="80000"/>
              <a:buFont typeface="Wingdings" panose="05000000000000000000" pitchFamily="2" charset="2"/>
              <a:buChar char="–"/>
              <a:defRPr/>
            </a:pPr>
            <a:endParaRPr lang="en-US" altLang="en-US" dirty="0">
              <a:solidFill>
                <a:srgbClr val="0033CC"/>
              </a:solidFill>
              <a:latin typeface="Arial" panose="020B0604020202020204" pitchFamily="34" charset="0"/>
              <a:cs typeface="Times New Roman (Arabic)" pitchFamily="26" charset="-78"/>
            </a:endParaRPr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447800"/>
            <a:ext cx="3392488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5800" y="533400"/>
            <a:ext cx="4521200" cy="534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  <a:defRPr/>
            </a:pP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Organize</a:t>
            </a:r>
            <a:r>
              <a:rPr lang="en-US" altLang="en-US">
                <a:solidFill>
                  <a:srgbClr val="0033CC"/>
                </a:solidFill>
                <a:cs typeface="Times New Roman (Arabic)" pitchFamily="26" charset="-78"/>
              </a:rPr>
              <a:t> </a:t>
            </a:r>
            <a:r>
              <a:rPr lang="en-US" altLang="en-US" spc="75">
                <a:solidFill>
                  <a:schemeClr val="accent2">
                    <a:lumMod val="60000"/>
                    <a:lumOff val="40000"/>
                  </a:schemeClr>
                </a:solidFill>
              </a:rPr>
              <a:t>your slides </a:t>
            </a:r>
            <a:endParaRPr lang="en-US" altLang="en-US" spc="75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None/>
            </a:pPr>
            <a:fld id="{A04E1540-8FDA-463B-9B27-81329DEA8B72}" type="slidenum">
              <a:rPr lang="en-US" altLang="en-US" sz="1400" smtClean="0">
                <a:latin typeface="Times New Roman" panose="02020603050405020304" pitchFamily="18" charset="0"/>
                <a:ea typeface="Times New Roman (Arabic)"/>
                <a:cs typeface="Times New Roman (Arabic)"/>
              </a:rPr>
              <a: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None/>
              </a:pPr>
              <a:t>8</a:t>
            </a:fld>
            <a:endParaRPr lang="en-US" altLang="en-US" sz="1400" smtClean="0">
              <a:latin typeface="Times New Roman" panose="02020603050405020304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533400" y="511175"/>
            <a:ext cx="6324600" cy="459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8FDA81"/>
                </a:solidFill>
              </a:rPr>
              <a:t>Try to make an attractive design 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slide background</a:t>
            </a:r>
          </a:p>
          <a:p>
            <a:pPr lvl="1" eaLnBrk="1" hangingPunct="1"/>
            <a:r>
              <a:rPr lang="en-US" altLang="en-US" sz="2800" dirty="0"/>
              <a:t>Choose </a:t>
            </a:r>
            <a:r>
              <a:rPr lang="en-US" altLang="en-US" sz="2800" u="sng" dirty="0"/>
              <a:t>font colors</a:t>
            </a:r>
            <a:r>
              <a:rPr lang="en-US" altLang="en-US" sz="2800" dirty="0"/>
              <a:t> to provide a good contrast</a:t>
            </a:r>
          </a:p>
          <a:p>
            <a:pPr lvl="1" eaLnBrk="1" hangingPunct="1"/>
            <a:r>
              <a:rPr lang="en-US" altLang="en-US" sz="2800" dirty="0"/>
              <a:t>Choose a good </a:t>
            </a:r>
            <a:r>
              <a:rPr lang="en-US" altLang="en-US" sz="2800" u="sng" dirty="0"/>
              <a:t>font size</a:t>
            </a:r>
            <a:r>
              <a:rPr lang="en-US" altLang="en-US" sz="2800" dirty="0"/>
              <a:t> and </a:t>
            </a:r>
            <a:r>
              <a:rPr lang="en-US" altLang="en-US" sz="2800" u="sng" dirty="0"/>
              <a:t>font </a:t>
            </a:r>
            <a:r>
              <a:rPr lang="en-US" altLang="en-US" sz="2800" u="sng" dirty="0" smtClean="0"/>
              <a:t>type*</a:t>
            </a:r>
            <a:endParaRPr lang="en-US" altLang="en-US" sz="2800" u="sng" dirty="0"/>
          </a:p>
        </p:txBody>
      </p:sp>
      <p:pic>
        <p:nvPicPr>
          <p:cNvPr id="3379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143000"/>
            <a:ext cx="161925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3276600"/>
            <a:ext cx="2871787" cy="287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3"/>
          <p:cNvSpPr>
            <a:spLocks noChangeArrowheads="1"/>
          </p:cNvSpPr>
          <p:nvPr/>
        </p:nvSpPr>
        <p:spPr bwMode="auto">
          <a:xfrm>
            <a:off x="3686175" y="4038600"/>
            <a:ext cx="457200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Try to use </a:t>
            </a:r>
            <a:r>
              <a:rPr lang="en-US" altLang="en-US" sz="2800" u="sng" dirty="0">
                <a:solidFill>
                  <a:srgbClr val="FFFFFF"/>
                </a:solidFill>
              </a:rPr>
              <a:t>graphics</a:t>
            </a:r>
            <a:r>
              <a:rPr lang="en-US" altLang="en-US" sz="2800" dirty="0">
                <a:solidFill>
                  <a:srgbClr val="FFFFFF"/>
                </a:solidFill>
              </a:rPr>
              <a:t>, </a:t>
            </a:r>
            <a:r>
              <a:rPr lang="en-US" altLang="en-US" sz="2800" u="sng" dirty="0">
                <a:solidFill>
                  <a:srgbClr val="FFFFFF"/>
                </a:solidFill>
              </a:rPr>
              <a:t>figures</a:t>
            </a:r>
            <a:r>
              <a:rPr lang="en-US" altLang="en-US" sz="2800" dirty="0">
                <a:solidFill>
                  <a:srgbClr val="FFFFFF"/>
                </a:solidFill>
              </a:rPr>
              <a:t>, block diagrams</a:t>
            </a:r>
          </a:p>
          <a:p>
            <a:pPr lvl="1" eaLnBrk="1" hangingPunct="1">
              <a:buClr>
                <a:srgbClr val="56C5FF"/>
              </a:buClr>
            </a:pPr>
            <a:r>
              <a:rPr lang="en-US" altLang="en-US" sz="2800" dirty="0">
                <a:solidFill>
                  <a:srgbClr val="FFFFFF"/>
                </a:solidFill>
              </a:rPr>
              <a:t>Use </a:t>
            </a:r>
            <a:r>
              <a:rPr lang="en-US" altLang="en-US" sz="2800" u="sng" dirty="0">
                <a:solidFill>
                  <a:srgbClr val="FFFFFF"/>
                </a:solidFill>
              </a:rPr>
              <a:t>animation</a:t>
            </a:r>
            <a:r>
              <a:rPr lang="en-US" altLang="en-US" sz="2800" dirty="0">
                <a:solidFill>
                  <a:srgbClr val="FFFFFF"/>
                </a:solidFill>
              </a:rPr>
              <a:t> whenever needed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381000"/>
            <a:ext cx="7391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ea typeface="Times New Roman" panose="02020603050405020304" pitchFamily="18" charset="0"/>
              </a:rPr>
              <a:t>Part II: Delivering a Speech</a:t>
            </a:r>
          </a:p>
        </p:txBody>
      </p:sp>
      <p:sp>
        <p:nvSpPr>
          <p:cNvPr id="34819" name="Rectangle 3"/>
          <p:cNvSpPr txBox="1">
            <a:spLocks noChangeArrowheads="1"/>
          </p:cNvSpPr>
          <p:nvPr/>
        </p:nvSpPr>
        <p:spPr bwMode="auto">
          <a:xfrm>
            <a:off x="3200400" y="1485900"/>
            <a:ext cx="5943600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>
            <a:lvl1pPr marL="166688" indent="-166688" defTabSz="685800">
              <a:lnSpc>
                <a:spcPct val="90000"/>
              </a:lnSpc>
              <a:spcBef>
                <a:spcPts val="13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347663" indent="-173038" defTabSz="685800">
              <a:lnSpc>
                <a:spcPct val="9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511175" indent="-163513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642938" indent="-130175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771525" indent="-128588" defTabSz="685800">
              <a:lnSpc>
                <a:spcPct val="90000"/>
              </a:lnSpc>
              <a:spcBef>
                <a:spcPts val="45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12287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16859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21431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2600325" indent="-128588" defTabSz="685800" eaLnBrk="0" fontAlgn="base" hangingPunct="0">
              <a:lnSpc>
                <a:spcPct val="90000"/>
              </a:lnSpc>
              <a:spcBef>
                <a:spcPts val="45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kumimoji="0" lang="en-US" altLang="en-US" sz="2800" u="sng" dirty="0"/>
              <a:t>Public Speaking</a:t>
            </a:r>
            <a:r>
              <a:rPr kumimoji="0" lang="en-US" altLang="en-US" sz="2800" dirty="0"/>
              <a:t> is a necessity of professional life</a:t>
            </a:r>
          </a:p>
          <a:p>
            <a:pPr eaLnBrk="1" hangingPunct="1"/>
            <a:r>
              <a:rPr kumimoji="0" lang="en-US" altLang="en-US" sz="2800" dirty="0"/>
              <a:t>Your oral presentation is a </a:t>
            </a:r>
            <a:r>
              <a:rPr kumimoji="0" lang="en-US" altLang="en-US" sz="2800" u="sng" dirty="0"/>
              <a:t>presentation of yourself</a:t>
            </a:r>
          </a:p>
          <a:p>
            <a:pPr eaLnBrk="1" hangingPunct="1"/>
            <a:r>
              <a:rPr kumimoji="0" lang="en-US" altLang="en-US" sz="2800" dirty="0"/>
              <a:t>Your ability to do your job may be questioned by your colleagues if you seem </a:t>
            </a:r>
            <a:r>
              <a:rPr kumimoji="0" lang="en-US" altLang="en-US" sz="2800" u="sng" dirty="0"/>
              <a:t>nervous or confused</a:t>
            </a:r>
          </a:p>
          <a:p>
            <a:pPr eaLnBrk="1" hangingPunct="1"/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Clarity</a:t>
            </a:r>
            <a:r>
              <a:rPr kumimoji="0" lang="en-US" altLang="en-US" sz="2800" dirty="0"/>
              <a:t>, </a:t>
            </a:r>
            <a:r>
              <a:rPr kumimoji="0" lang="en-US" altLang="en-US" sz="2800" u="sng" dirty="0"/>
              <a:t>self-assurance</a:t>
            </a:r>
            <a:r>
              <a:rPr kumimoji="0" lang="en-US" altLang="en-US" sz="2800" dirty="0"/>
              <a:t>, and </a:t>
            </a:r>
            <a:r>
              <a:rPr kumimoji="0" lang="en-US" altLang="en-US" sz="2800" u="sng" dirty="0"/>
              <a:t>skill</a:t>
            </a:r>
            <a:r>
              <a:rPr kumimoji="0" lang="en-US" altLang="en-US" sz="2800" dirty="0"/>
              <a:t> </a:t>
            </a:r>
            <a:r>
              <a:rPr kumimoji="0" lang="en-US" altLang="en-US" sz="2800" u="sng" dirty="0"/>
              <a:t>get</a:t>
            </a:r>
            <a:r>
              <a:rPr kumimoji="0" lang="en-US" altLang="en-US" sz="2800" dirty="0"/>
              <a:t> you the </a:t>
            </a:r>
            <a:r>
              <a:rPr kumimoji="0" lang="en-US" altLang="en-US" sz="2800" u="sng" dirty="0"/>
              <a:t>respect</a:t>
            </a:r>
            <a:r>
              <a:rPr kumimoji="0" lang="en-US" altLang="en-US" sz="2800" dirty="0"/>
              <a:t> of the audience  </a:t>
            </a:r>
          </a:p>
        </p:txBody>
      </p:sp>
      <p:pic>
        <p:nvPicPr>
          <p:cNvPr id="37893" name="Picture 5" descr="http://www2.youseemore.com/clarencedillon/uploads/7.492487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8538"/>
            <a:ext cx="2857500" cy="45910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1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2.xml><?xml version="1.0" encoding="utf-8"?>
<a:theme xmlns:a="http://schemas.openxmlformats.org/drawingml/2006/main" name="1_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1" id="{26389581-A7AD-4A4E-AE0B-0111493C2D15}" vid="{259C346A-FC67-4AA6-BC22-FBF85320DC74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template_105</Template>
  <TotalTime>1354</TotalTime>
  <Words>712</Words>
  <Application>Microsoft Office PowerPoint</Application>
  <PresentationFormat>On-screen Show (4:3)</PresentationFormat>
  <Paragraphs>112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Digital Blue Tunnel 16x9</vt:lpstr>
      <vt:lpstr>1_Digital Blue Tunnel 16x9</vt:lpstr>
      <vt:lpstr>Studio 2. Guidelines for  Good Presentations</vt:lpstr>
      <vt:lpstr>PowerPoint Presentation</vt:lpstr>
      <vt:lpstr>Know your audience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GM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Automotive Table Tray</dc:title>
  <dc:creator>LZMHX9</dc:creator>
  <cp:lastModifiedBy>User</cp:lastModifiedBy>
  <cp:revision>74</cp:revision>
  <dcterms:created xsi:type="dcterms:W3CDTF">2001-01-31T13:11:42Z</dcterms:created>
  <dcterms:modified xsi:type="dcterms:W3CDTF">2017-07-08T20:51:49Z</dcterms:modified>
</cp:coreProperties>
</file>