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notesMasterIdLst>
    <p:notesMasterId r:id="rId11"/>
  </p:notesMasterIdLst>
  <p:sldIdLst>
    <p:sldId id="258" r:id="rId2"/>
    <p:sldId id="274" r:id="rId3"/>
    <p:sldId id="275" r:id="rId4"/>
    <p:sldId id="276" r:id="rId5"/>
    <p:sldId id="281" r:id="rId6"/>
    <p:sldId id="280" r:id="rId7"/>
    <p:sldId id="282" r:id="rId8"/>
    <p:sldId id="277" r:id="rId9"/>
    <p:sldId id="283" r:id="rId10"/>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4" d="100"/>
          <a:sy n="74" d="100"/>
        </p:scale>
        <p:origin x="-120" y="-31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7E697E2-D50D-4674-9748-79FFD5CD963C}" type="datetimeFigureOut">
              <a:rPr lang="ar-SA" smtClean="0"/>
              <a:pPr/>
              <a:t>20/02/39</a:t>
            </a:fld>
            <a:endParaRPr lang="ar-S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7ECCCD58-7AFC-4766-AF9B-E4F01A11336C}" type="slidenum">
              <a:rPr lang="ar-SA" smtClean="0"/>
              <a:pPr/>
              <a:t>‹#›</a:t>
            </a:fld>
            <a:endParaRPr lang="ar-SA"/>
          </a:p>
        </p:txBody>
      </p:sp>
    </p:spTree>
    <p:extLst>
      <p:ext uri="{BB962C8B-B14F-4D97-AF65-F5344CB8AC3E}">
        <p14:creationId xmlns:p14="http://schemas.microsoft.com/office/powerpoint/2010/main" xmlns="" val="212935869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https://www.lahc.edu/classes/chemistry/arias/FlowChart101.pdf</a:t>
            </a:r>
            <a:endParaRPr lang="ar-SA" dirty="0"/>
          </a:p>
        </p:txBody>
      </p:sp>
      <p:sp>
        <p:nvSpPr>
          <p:cNvPr id="4" name="Slide Number Placeholder 3"/>
          <p:cNvSpPr>
            <a:spLocks noGrp="1"/>
          </p:cNvSpPr>
          <p:nvPr>
            <p:ph type="sldNum" sz="quarter" idx="10"/>
          </p:nvPr>
        </p:nvSpPr>
        <p:spPr/>
        <p:txBody>
          <a:bodyPr/>
          <a:lstStyle/>
          <a:p>
            <a:fld id="{7ECCCD58-7AFC-4766-AF9B-E4F01A11336C}" type="slidenum">
              <a:rPr lang="ar-SA" smtClean="0"/>
              <a:pPr/>
              <a:t>1</a:t>
            </a:fld>
            <a:endParaRPr lang="ar-SA"/>
          </a:p>
        </p:txBody>
      </p:sp>
    </p:spTree>
    <p:extLst>
      <p:ext uri="{BB962C8B-B14F-4D97-AF65-F5344CB8AC3E}">
        <p14:creationId xmlns:p14="http://schemas.microsoft.com/office/powerpoint/2010/main" xmlns="" val="1791722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B7B56C2-7685-4D87-ADA2-542ECAFEFCE4}" type="datetimeFigureOut">
              <a:rPr lang="ar-SA" smtClean="0"/>
              <a:pPr/>
              <a:t>20/02/39</a:t>
            </a:fld>
            <a:endParaRPr lang="ar-SA"/>
          </a:p>
        </p:txBody>
      </p:sp>
      <p:sp>
        <p:nvSpPr>
          <p:cNvPr id="5" name="Footer Placeholder 4"/>
          <p:cNvSpPr>
            <a:spLocks noGrp="1"/>
          </p:cNvSpPr>
          <p:nvPr>
            <p:ph type="ftr" sz="quarter" idx="11"/>
          </p:nvPr>
        </p:nvSpPr>
        <p:spPr/>
        <p:txBody>
          <a:bodyPr/>
          <a:lstStyle/>
          <a:p>
            <a:endParaRPr lang="ar-S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F87DA4E-5498-4563-AED4-0E5C1F5B0D88}" type="slidenum">
              <a:rPr lang="ar-SA" smtClean="0"/>
              <a:pPr/>
              <a:t>‹#›</a:t>
            </a:fld>
            <a:endParaRPr lang="ar-SA"/>
          </a:p>
        </p:txBody>
      </p:sp>
    </p:spTree>
    <p:extLst>
      <p:ext uri="{BB962C8B-B14F-4D97-AF65-F5344CB8AC3E}">
        <p14:creationId xmlns:p14="http://schemas.microsoft.com/office/powerpoint/2010/main" xmlns="" val="249542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7B56C2-7685-4D87-ADA2-542ECAFEFCE4}" type="datetimeFigureOut">
              <a:rPr lang="ar-SA" smtClean="0"/>
              <a:pPr/>
              <a:t>20/02/39</a:t>
            </a:fld>
            <a:endParaRPr lang="ar-SA"/>
          </a:p>
        </p:txBody>
      </p:sp>
      <p:sp>
        <p:nvSpPr>
          <p:cNvPr id="5" name="Footer Placeholder 4"/>
          <p:cNvSpPr>
            <a:spLocks noGrp="1"/>
          </p:cNvSpPr>
          <p:nvPr>
            <p:ph type="ftr" sz="quarter" idx="11"/>
          </p:nvPr>
        </p:nvSpPr>
        <p:spPr/>
        <p:txBody>
          <a:bodyPr/>
          <a:lstStyle/>
          <a:p>
            <a:endParaRPr lang="ar-S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F87DA4E-5498-4563-AED4-0E5C1F5B0D88}" type="slidenum">
              <a:rPr lang="ar-SA" smtClean="0"/>
              <a:pPr/>
              <a:t>‹#›</a:t>
            </a:fld>
            <a:endParaRPr lang="ar-SA"/>
          </a:p>
        </p:txBody>
      </p:sp>
    </p:spTree>
    <p:extLst>
      <p:ext uri="{BB962C8B-B14F-4D97-AF65-F5344CB8AC3E}">
        <p14:creationId xmlns:p14="http://schemas.microsoft.com/office/powerpoint/2010/main" xmlns="" val="2725801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7B56C2-7685-4D87-ADA2-542ECAFEFCE4}" type="datetimeFigureOut">
              <a:rPr lang="ar-SA" smtClean="0"/>
              <a:pPr/>
              <a:t>20/02/39</a:t>
            </a:fld>
            <a:endParaRPr lang="ar-SA"/>
          </a:p>
        </p:txBody>
      </p:sp>
      <p:sp>
        <p:nvSpPr>
          <p:cNvPr id="5" name="Footer Placeholder 4"/>
          <p:cNvSpPr>
            <a:spLocks noGrp="1"/>
          </p:cNvSpPr>
          <p:nvPr>
            <p:ph type="ftr" sz="quarter" idx="11"/>
          </p:nvPr>
        </p:nvSpPr>
        <p:spPr/>
        <p:txBody>
          <a:bodyPr/>
          <a:lstStyle/>
          <a:p>
            <a:endParaRPr lang="ar-S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F87DA4E-5498-4563-AED4-0E5C1F5B0D88}" type="slidenum">
              <a:rPr lang="ar-SA" smtClean="0"/>
              <a:pPr/>
              <a:t>‹#›</a:t>
            </a:fld>
            <a:endParaRPr lang="ar-S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731850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B7B56C2-7685-4D87-ADA2-542ECAFEFCE4}" type="datetimeFigureOut">
              <a:rPr lang="ar-SA" smtClean="0"/>
              <a:pPr/>
              <a:t>20/02/39</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87DA4E-5498-4563-AED4-0E5C1F5B0D88}" type="slidenum">
              <a:rPr lang="ar-SA" smtClean="0"/>
              <a:pPr/>
              <a:t>‹#›</a:t>
            </a:fld>
            <a:endParaRPr lang="ar-SA"/>
          </a:p>
        </p:txBody>
      </p:sp>
    </p:spTree>
    <p:extLst>
      <p:ext uri="{BB962C8B-B14F-4D97-AF65-F5344CB8AC3E}">
        <p14:creationId xmlns:p14="http://schemas.microsoft.com/office/powerpoint/2010/main" xmlns="" val="2296861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B7B56C2-7685-4D87-ADA2-542ECAFEFCE4}" type="datetimeFigureOut">
              <a:rPr lang="ar-SA" smtClean="0"/>
              <a:pPr/>
              <a:t>20/02/39</a:t>
            </a:fld>
            <a:endParaRPr lang="ar-SA"/>
          </a:p>
        </p:txBody>
      </p:sp>
      <p:sp>
        <p:nvSpPr>
          <p:cNvPr id="6" name="Footer Placeholder 5"/>
          <p:cNvSpPr>
            <a:spLocks noGrp="1"/>
          </p:cNvSpPr>
          <p:nvPr>
            <p:ph type="ftr" sz="quarter" idx="11"/>
          </p:nvPr>
        </p:nvSpPr>
        <p:spPr/>
        <p:txBody>
          <a:bodyPr/>
          <a:lstStyle/>
          <a:p>
            <a:endParaRPr lang="ar-S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87DA4E-5498-4563-AED4-0E5C1F5B0D88}" type="slidenum">
              <a:rPr lang="ar-SA" smtClean="0"/>
              <a:pPr/>
              <a:t>‹#›</a:t>
            </a:fld>
            <a:endParaRPr lang="ar-S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8106143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B7B56C2-7685-4D87-ADA2-542ECAFEFCE4}" type="datetimeFigureOut">
              <a:rPr lang="ar-SA" smtClean="0"/>
              <a:pPr/>
              <a:t>20/02/39</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87DA4E-5498-4563-AED4-0E5C1F5B0D88}" type="slidenum">
              <a:rPr lang="ar-SA" smtClean="0"/>
              <a:pPr/>
              <a:t>‹#›</a:t>
            </a:fld>
            <a:endParaRPr lang="ar-SA"/>
          </a:p>
        </p:txBody>
      </p:sp>
    </p:spTree>
    <p:extLst>
      <p:ext uri="{BB962C8B-B14F-4D97-AF65-F5344CB8AC3E}">
        <p14:creationId xmlns:p14="http://schemas.microsoft.com/office/powerpoint/2010/main" xmlns="" val="2429889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7B56C2-7685-4D87-ADA2-542ECAFEFCE4}" type="datetimeFigureOut">
              <a:rPr lang="ar-SA" smtClean="0"/>
              <a:pPr/>
              <a:t>20/02/39</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F87DA4E-5498-4563-AED4-0E5C1F5B0D88}" type="slidenum">
              <a:rPr lang="ar-SA" smtClean="0"/>
              <a:pPr/>
              <a:t>‹#›</a:t>
            </a:fld>
            <a:endParaRPr lang="ar-SA"/>
          </a:p>
        </p:txBody>
      </p:sp>
    </p:spTree>
    <p:extLst>
      <p:ext uri="{BB962C8B-B14F-4D97-AF65-F5344CB8AC3E}">
        <p14:creationId xmlns:p14="http://schemas.microsoft.com/office/powerpoint/2010/main" xmlns="" val="2708672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7B56C2-7685-4D87-ADA2-542ECAFEFCE4}" type="datetimeFigureOut">
              <a:rPr lang="ar-SA" smtClean="0"/>
              <a:pPr/>
              <a:t>20/02/39</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F87DA4E-5498-4563-AED4-0E5C1F5B0D88}" type="slidenum">
              <a:rPr lang="ar-SA" smtClean="0"/>
              <a:pPr/>
              <a:t>‹#›</a:t>
            </a:fld>
            <a:endParaRPr lang="ar-SA"/>
          </a:p>
        </p:txBody>
      </p:sp>
    </p:spTree>
    <p:extLst>
      <p:ext uri="{BB962C8B-B14F-4D97-AF65-F5344CB8AC3E}">
        <p14:creationId xmlns:p14="http://schemas.microsoft.com/office/powerpoint/2010/main" xmlns="" val="289337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7B56C2-7685-4D87-ADA2-542ECAFEFCE4}" type="datetimeFigureOut">
              <a:rPr lang="ar-SA" smtClean="0"/>
              <a:pPr/>
              <a:t>20/02/39</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F87DA4E-5498-4563-AED4-0E5C1F5B0D88}" type="slidenum">
              <a:rPr lang="ar-SA" smtClean="0"/>
              <a:pPr/>
              <a:t>‹#›</a:t>
            </a:fld>
            <a:endParaRPr lang="ar-SA"/>
          </a:p>
        </p:txBody>
      </p:sp>
    </p:spTree>
    <p:extLst>
      <p:ext uri="{BB962C8B-B14F-4D97-AF65-F5344CB8AC3E}">
        <p14:creationId xmlns:p14="http://schemas.microsoft.com/office/powerpoint/2010/main" xmlns="" val="4008185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7B56C2-7685-4D87-ADA2-542ECAFEFCE4}" type="datetimeFigureOut">
              <a:rPr lang="ar-SA" smtClean="0"/>
              <a:pPr/>
              <a:t>20/02/39</a:t>
            </a:fld>
            <a:endParaRPr lang="ar-SA"/>
          </a:p>
        </p:txBody>
      </p:sp>
      <p:sp>
        <p:nvSpPr>
          <p:cNvPr id="5" name="Footer Placeholder 4"/>
          <p:cNvSpPr>
            <a:spLocks noGrp="1"/>
          </p:cNvSpPr>
          <p:nvPr>
            <p:ph type="ftr" sz="quarter" idx="11"/>
          </p:nvPr>
        </p:nvSpPr>
        <p:spPr/>
        <p:txBody>
          <a:bodyPr/>
          <a:lstStyle/>
          <a:p>
            <a:endParaRPr lang="ar-S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F87DA4E-5498-4563-AED4-0E5C1F5B0D88}" type="slidenum">
              <a:rPr lang="ar-SA" smtClean="0"/>
              <a:pPr/>
              <a:t>‹#›</a:t>
            </a:fld>
            <a:endParaRPr lang="ar-SA"/>
          </a:p>
        </p:txBody>
      </p:sp>
    </p:spTree>
    <p:extLst>
      <p:ext uri="{BB962C8B-B14F-4D97-AF65-F5344CB8AC3E}">
        <p14:creationId xmlns:p14="http://schemas.microsoft.com/office/powerpoint/2010/main" xmlns="" val="1386325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7B56C2-7685-4D87-ADA2-542ECAFEFCE4}" type="datetimeFigureOut">
              <a:rPr lang="ar-SA" smtClean="0"/>
              <a:pPr/>
              <a:t>20/02/39</a:t>
            </a:fld>
            <a:endParaRPr lang="ar-SA"/>
          </a:p>
        </p:txBody>
      </p:sp>
      <p:sp>
        <p:nvSpPr>
          <p:cNvPr id="6" name="Footer Placeholder 5"/>
          <p:cNvSpPr>
            <a:spLocks noGrp="1"/>
          </p:cNvSpPr>
          <p:nvPr>
            <p:ph type="ftr" sz="quarter" idx="11"/>
          </p:nvPr>
        </p:nvSpPr>
        <p:spPr/>
        <p:txBody>
          <a:bodyPr/>
          <a:lstStyle/>
          <a:p>
            <a:endParaRPr lang="ar-S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F87DA4E-5498-4563-AED4-0E5C1F5B0D88}" type="slidenum">
              <a:rPr lang="ar-SA" smtClean="0"/>
              <a:pPr/>
              <a:t>‹#›</a:t>
            </a:fld>
            <a:endParaRPr lang="ar-SA"/>
          </a:p>
        </p:txBody>
      </p:sp>
    </p:spTree>
    <p:extLst>
      <p:ext uri="{BB962C8B-B14F-4D97-AF65-F5344CB8AC3E}">
        <p14:creationId xmlns:p14="http://schemas.microsoft.com/office/powerpoint/2010/main" xmlns="" val="2083067677"/>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B7B56C2-7685-4D87-ADA2-542ECAFEFCE4}" type="datetimeFigureOut">
              <a:rPr lang="ar-SA" smtClean="0"/>
              <a:pPr/>
              <a:t>20/02/39</a:t>
            </a:fld>
            <a:endParaRPr lang="ar-SA"/>
          </a:p>
        </p:txBody>
      </p:sp>
      <p:sp>
        <p:nvSpPr>
          <p:cNvPr id="8" name="Footer Placeholder 7"/>
          <p:cNvSpPr>
            <a:spLocks noGrp="1"/>
          </p:cNvSpPr>
          <p:nvPr>
            <p:ph type="ftr" sz="quarter" idx="11"/>
          </p:nvPr>
        </p:nvSpPr>
        <p:spPr/>
        <p:txBody>
          <a:bodyPr/>
          <a:lstStyle/>
          <a:p>
            <a:endParaRPr lang="ar-S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F87DA4E-5498-4563-AED4-0E5C1F5B0D88}" type="slidenum">
              <a:rPr lang="ar-SA" smtClean="0"/>
              <a:pPr/>
              <a:t>‹#›</a:t>
            </a:fld>
            <a:endParaRPr lang="ar-SA"/>
          </a:p>
        </p:txBody>
      </p:sp>
    </p:spTree>
    <p:extLst>
      <p:ext uri="{BB962C8B-B14F-4D97-AF65-F5344CB8AC3E}">
        <p14:creationId xmlns:p14="http://schemas.microsoft.com/office/powerpoint/2010/main" xmlns="" val="3467441333"/>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B7B56C2-7685-4D87-ADA2-542ECAFEFCE4}" type="datetimeFigureOut">
              <a:rPr lang="ar-SA" smtClean="0"/>
              <a:pPr/>
              <a:t>20/02/39</a:t>
            </a:fld>
            <a:endParaRPr lang="ar-SA"/>
          </a:p>
        </p:txBody>
      </p:sp>
      <p:sp>
        <p:nvSpPr>
          <p:cNvPr id="4" name="Footer Placeholder 3"/>
          <p:cNvSpPr>
            <a:spLocks noGrp="1"/>
          </p:cNvSpPr>
          <p:nvPr>
            <p:ph type="ftr" sz="quarter" idx="11"/>
          </p:nvPr>
        </p:nvSpPr>
        <p:spPr/>
        <p:txBody>
          <a:bodyPr/>
          <a:lstStyle/>
          <a:p>
            <a:endParaRPr lang="ar-S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F87DA4E-5498-4563-AED4-0E5C1F5B0D88}" type="slidenum">
              <a:rPr lang="ar-SA" smtClean="0"/>
              <a:pPr/>
              <a:t>‹#›</a:t>
            </a:fld>
            <a:endParaRPr lang="ar-SA"/>
          </a:p>
        </p:txBody>
      </p:sp>
    </p:spTree>
    <p:extLst>
      <p:ext uri="{BB962C8B-B14F-4D97-AF65-F5344CB8AC3E}">
        <p14:creationId xmlns:p14="http://schemas.microsoft.com/office/powerpoint/2010/main" xmlns="" val="221551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B56C2-7685-4D87-ADA2-542ECAFEFCE4}" type="datetimeFigureOut">
              <a:rPr lang="ar-SA" smtClean="0"/>
              <a:pPr/>
              <a:t>20/02/39</a:t>
            </a:fld>
            <a:endParaRPr lang="ar-SA"/>
          </a:p>
        </p:txBody>
      </p:sp>
      <p:sp>
        <p:nvSpPr>
          <p:cNvPr id="3" name="Footer Placeholder 2"/>
          <p:cNvSpPr>
            <a:spLocks noGrp="1"/>
          </p:cNvSpPr>
          <p:nvPr>
            <p:ph type="ftr" sz="quarter" idx="11"/>
          </p:nvPr>
        </p:nvSpPr>
        <p:spPr/>
        <p:txBody>
          <a:bodyPr/>
          <a:lstStyle/>
          <a:p>
            <a:endParaRPr lang="ar-S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F87DA4E-5498-4563-AED4-0E5C1F5B0D88}" type="slidenum">
              <a:rPr lang="ar-SA" smtClean="0"/>
              <a:pPr/>
              <a:t>‹#›</a:t>
            </a:fld>
            <a:endParaRPr lang="ar-SA"/>
          </a:p>
        </p:txBody>
      </p:sp>
    </p:spTree>
    <p:extLst>
      <p:ext uri="{BB962C8B-B14F-4D97-AF65-F5344CB8AC3E}">
        <p14:creationId xmlns:p14="http://schemas.microsoft.com/office/powerpoint/2010/main" xmlns="" val="241672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B56C2-7685-4D87-ADA2-542ECAFEFCE4}" type="datetimeFigureOut">
              <a:rPr lang="ar-SA" smtClean="0"/>
              <a:pPr/>
              <a:t>20/02/39</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F87DA4E-5498-4563-AED4-0E5C1F5B0D88}" type="slidenum">
              <a:rPr lang="ar-SA" smtClean="0"/>
              <a:pPr/>
              <a:t>‹#›</a:t>
            </a:fld>
            <a:endParaRPr lang="ar-SA"/>
          </a:p>
        </p:txBody>
      </p:sp>
    </p:spTree>
    <p:extLst>
      <p:ext uri="{BB962C8B-B14F-4D97-AF65-F5344CB8AC3E}">
        <p14:creationId xmlns:p14="http://schemas.microsoft.com/office/powerpoint/2010/main" xmlns="" val="508901871"/>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B56C2-7685-4D87-ADA2-542ECAFEFCE4}" type="datetimeFigureOut">
              <a:rPr lang="ar-SA" smtClean="0"/>
              <a:pPr/>
              <a:t>20/02/39</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87DA4E-5498-4563-AED4-0E5C1F5B0D88}" type="slidenum">
              <a:rPr lang="ar-SA" smtClean="0"/>
              <a:pPr/>
              <a:t>‹#›</a:t>
            </a:fld>
            <a:endParaRPr lang="ar-SA"/>
          </a:p>
        </p:txBody>
      </p:sp>
    </p:spTree>
    <p:extLst>
      <p:ext uri="{BB962C8B-B14F-4D97-AF65-F5344CB8AC3E}">
        <p14:creationId xmlns:p14="http://schemas.microsoft.com/office/powerpoint/2010/main" xmlns="" val="1336334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B7B56C2-7685-4D87-ADA2-542ECAFEFCE4}" type="datetimeFigureOut">
              <a:rPr lang="ar-SA" smtClean="0"/>
              <a:pPr/>
              <a:t>20/02/39</a:t>
            </a:fld>
            <a:endParaRPr lang="ar-S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F87DA4E-5498-4563-AED4-0E5C1F5B0D88}" type="slidenum">
              <a:rPr lang="ar-SA" smtClean="0"/>
              <a:pPr/>
              <a:t>‹#›</a:t>
            </a:fld>
            <a:endParaRPr lang="ar-SA"/>
          </a:p>
        </p:txBody>
      </p:sp>
    </p:spTree>
    <p:extLst>
      <p:ext uri="{BB962C8B-B14F-4D97-AF65-F5344CB8AC3E}">
        <p14:creationId xmlns:p14="http://schemas.microsoft.com/office/powerpoint/2010/main" xmlns="" val="213293749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cture Placeholder 4"/>
          <p:cNvSpPr>
            <a:spLocks noGrp="1"/>
          </p:cNvSpPr>
          <p:nvPr>
            <p:ph type="pic" idx="1"/>
          </p:nvPr>
        </p:nvSpPr>
        <p:spPr>
          <a:xfrm>
            <a:off x="2670159" y="1344649"/>
            <a:ext cx="8915400" cy="3854970"/>
          </a:xfrm>
        </p:spPr>
      </p:sp>
      <p:sp>
        <p:nvSpPr>
          <p:cNvPr id="3" name="Content Placeholder 2"/>
          <p:cNvSpPr>
            <a:spLocks noGrp="1"/>
          </p:cNvSpPr>
          <p:nvPr>
            <p:ph type="body" sz="half" idx="2"/>
          </p:nvPr>
        </p:nvSpPr>
        <p:spPr/>
        <p:txBody>
          <a:bodyPr>
            <a:noAutofit/>
          </a:bodyPr>
          <a:lstStyle/>
          <a:p>
            <a:pPr marL="342900" indent="-342900" algn="l" rtl="0">
              <a:buFont typeface="Wingdings" panose="05000000000000000000" pitchFamily="2" charset="2"/>
              <a:buChar char="Ø"/>
            </a:pPr>
            <a:r>
              <a:rPr lang="en-US" sz="2000" dirty="0"/>
              <a:t>In this course, you will use lactate dehydrogenase (LDH) as the subject of </a:t>
            </a:r>
            <a:r>
              <a:rPr lang="en-US" sz="2000" dirty="0" smtClean="0"/>
              <a:t>your studies</a:t>
            </a:r>
            <a:r>
              <a:rPr lang="en-US" sz="2000" dirty="0"/>
              <a:t>. LDH (</a:t>
            </a:r>
            <a:r>
              <a:rPr lang="en-US" sz="2000" i="1" dirty="0"/>
              <a:t>E.C</a:t>
            </a:r>
            <a:r>
              <a:rPr lang="en-US" sz="2000" dirty="0"/>
              <a:t>. 1.1.1.27) catalyzes the nicotinamide </a:t>
            </a:r>
            <a:r>
              <a:rPr lang="en-US" sz="2000" dirty="0" smtClean="0"/>
              <a:t>cofactor-dependent</a:t>
            </a:r>
          </a:p>
          <a:p>
            <a:pPr marL="342900" indent="-342900" algn="l" rtl="0">
              <a:buFont typeface="Wingdings" panose="05000000000000000000" pitchFamily="2" charset="2"/>
              <a:buChar char="Ø"/>
            </a:pPr>
            <a:r>
              <a:rPr lang="en-US" sz="2000" dirty="0" smtClean="0"/>
              <a:t>interconversion </a:t>
            </a:r>
            <a:r>
              <a:rPr lang="en-US" sz="2000" dirty="0"/>
              <a:t>of lactate and pyruvate:</a:t>
            </a:r>
            <a:endParaRPr lang="ar-SA" sz="2000" dirty="0"/>
          </a:p>
        </p:txBody>
      </p:sp>
      <p:pic>
        <p:nvPicPr>
          <p:cNvPr id="4" name="Picture 3"/>
          <p:cNvPicPr/>
          <p:nvPr/>
        </p:nvPicPr>
        <p:blipFill>
          <a:blip r:embed="rId3" cstate="print">
            <a:extLst>
              <a:ext uri="{28A0092B-C50C-407E-A947-70E740481C1C}">
                <a14:useLocalDpi xmlns:a14="http://schemas.microsoft.com/office/drawing/2010/main" xmlns="" val="0"/>
              </a:ext>
            </a:extLst>
          </a:blip>
          <a:stretch>
            <a:fillRect/>
          </a:stretch>
        </p:blipFill>
        <p:spPr>
          <a:xfrm>
            <a:off x="2670159" y="1685160"/>
            <a:ext cx="8233463" cy="3032370"/>
          </a:xfrm>
          <a:prstGeom prst="rect">
            <a:avLst/>
          </a:prstGeom>
          <a:ln>
            <a:solidFill>
              <a:schemeClr val="tx1">
                <a:lumMod val="50000"/>
                <a:lumOff val="50000"/>
              </a:schemeClr>
            </a:solidFill>
          </a:ln>
        </p:spPr>
      </p:pic>
      <p:sp>
        <p:nvSpPr>
          <p:cNvPr id="6" name="Rectangle 5"/>
          <p:cNvSpPr/>
          <p:nvPr/>
        </p:nvSpPr>
        <p:spPr>
          <a:xfrm>
            <a:off x="2324145" y="389564"/>
            <a:ext cx="4722768" cy="523220"/>
          </a:xfrm>
          <a:prstGeom prst="rect">
            <a:avLst/>
          </a:prstGeom>
        </p:spPr>
        <p:txBody>
          <a:bodyPr wrap="none">
            <a:spAutoFit/>
          </a:bodyPr>
          <a:lstStyle/>
          <a:p>
            <a:pPr algn="ctr"/>
            <a:r>
              <a:rPr lang="en-US" sz="2800" u="sng" dirty="0" smtClean="0">
                <a:solidFill>
                  <a:schemeClr val="accent2">
                    <a:lumMod val="75000"/>
                  </a:schemeClr>
                </a:solidFill>
                <a:effectLst/>
                <a:latin typeface="Times New Roman" panose="02020603050405020304" pitchFamily="18" charset="0"/>
                <a:ea typeface="MS Mincho" panose="02020609040205080304" pitchFamily="49" charset="-128"/>
              </a:rPr>
              <a:t>Lactate dehydrogenase reaction</a:t>
            </a:r>
            <a:endParaRPr lang="ar-SA" sz="2800" u="sng" dirty="0">
              <a:solidFill>
                <a:schemeClr val="accent2">
                  <a:lumMod val="75000"/>
                </a:schemeClr>
              </a:solidFill>
            </a:endParaRPr>
          </a:p>
        </p:txBody>
      </p:sp>
    </p:spTree>
    <p:extLst>
      <p:ext uri="{BB962C8B-B14F-4D97-AF65-F5344CB8AC3E}">
        <p14:creationId xmlns:p14="http://schemas.microsoft.com/office/powerpoint/2010/main" xmlns="" val="2270325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16931" y="2787134"/>
            <a:ext cx="9167510" cy="769441"/>
          </a:xfrm>
          <a:prstGeom prst="rect">
            <a:avLst/>
          </a:prstGeom>
        </p:spPr>
        <p:txBody>
          <a:bodyPr wrap="none">
            <a:spAutoFit/>
          </a:bodyPr>
          <a:lstStyle/>
          <a:p>
            <a:pPr>
              <a:spcAft>
                <a:spcPts val="1200"/>
              </a:spcAft>
            </a:pPr>
            <a:r>
              <a:rPr lang="en-US" sz="4400" dirty="0">
                <a:solidFill>
                  <a:schemeClr val="tx1">
                    <a:lumMod val="85000"/>
                    <a:lumOff val="15000"/>
                  </a:schemeClr>
                </a:solidFill>
                <a:latin typeface="Times New Roman" panose="02020603050405020304" pitchFamily="18" charset="0"/>
                <a:ea typeface="MS Mincho" panose="02020609040205080304" pitchFamily="49" charset="-128"/>
                <a:cs typeface="Arial" panose="020B0604020202020204" pitchFamily="34" charset="0"/>
              </a:rPr>
              <a:t>Factors that Affect Enzymatic Analysis:</a:t>
            </a:r>
            <a:endParaRPr lang="en-US" sz="4400" dirty="0">
              <a:solidFill>
                <a:schemeClr val="tx1">
                  <a:lumMod val="85000"/>
                  <a:lumOff val="15000"/>
                </a:schemeClr>
              </a:solidFill>
              <a:effectLst/>
              <a:latin typeface="Cambria" panose="02040503050406030204" pitchFamily="18"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xmlns="" val="2185831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9440" y="834658"/>
            <a:ext cx="6096000" cy="4438651"/>
          </a:xfrm>
          <a:prstGeom prst="rect">
            <a:avLst/>
          </a:prstGeom>
        </p:spPr>
        <p:txBody>
          <a:bodyPr>
            <a:spAutoFit/>
          </a:bodyPr>
          <a:lstStyle/>
          <a:p>
            <a:pPr algn="l" rtl="0">
              <a:lnSpc>
                <a:spcPct val="200000"/>
              </a:lnSpc>
            </a:pPr>
            <a:r>
              <a:rPr lang="en-US" dirty="0">
                <a:latin typeface="Times New Roman" panose="02020603050405020304" pitchFamily="18" charset="0"/>
                <a:ea typeface="MS Mincho" panose="02020609040205080304" pitchFamily="49" charset="-128"/>
              </a:rPr>
              <a:t>Enzyme activity is measured in vitro under conditions that often do not closely resemble those in vivo. The objective of measuring enzyme activity is normally to determine the amount of enzyme present under defined conditions, so that activity can be compared between one sample and another, and between one laboratory and another.  </a:t>
            </a:r>
            <a:endParaRPr lang="en-US" dirty="0" smtClean="0">
              <a:latin typeface="Times New Roman" panose="02020603050405020304" pitchFamily="18" charset="0"/>
              <a:ea typeface="MS Mincho" panose="02020609040205080304" pitchFamily="49" charset="-128"/>
            </a:endParaRPr>
          </a:p>
          <a:p>
            <a:pPr algn="l" rtl="0">
              <a:lnSpc>
                <a:spcPct val="200000"/>
              </a:lnSpc>
            </a:pPr>
            <a:r>
              <a:rPr lang="en-US" b="1" u="sng" dirty="0" smtClean="0">
                <a:latin typeface="Times New Roman" panose="02020603050405020304" pitchFamily="18" charset="0"/>
                <a:ea typeface="MS Mincho" panose="02020609040205080304" pitchFamily="49" charset="-128"/>
              </a:rPr>
              <a:t>The </a:t>
            </a:r>
            <a:r>
              <a:rPr lang="en-US" b="1" u="sng" dirty="0">
                <a:latin typeface="Times New Roman" panose="02020603050405020304" pitchFamily="18" charset="0"/>
                <a:ea typeface="MS Mincho" panose="02020609040205080304" pitchFamily="49" charset="-128"/>
              </a:rPr>
              <a:t>factors that affect the activity of an enzyme include substrate concentrations(s), pH, inhibitors and temperature. </a:t>
            </a:r>
            <a:endParaRPr lang="ar-SA" b="1" u="sng" dirty="0"/>
          </a:p>
        </p:txBody>
      </p:sp>
    </p:spTree>
    <p:extLst>
      <p:ext uri="{BB962C8B-B14F-4D97-AF65-F5344CB8AC3E}">
        <p14:creationId xmlns:p14="http://schemas.microsoft.com/office/powerpoint/2010/main" xmlns="" val="1088363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5889" y="745588"/>
            <a:ext cx="10093570" cy="5386090"/>
          </a:xfrm>
          <a:prstGeom prst="rect">
            <a:avLst/>
          </a:prstGeom>
          <a:ln>
            <a:solidFill>
              <a:schemeClr val="accent1"/>
            </a:solidFill>
          </a:ln>
        </p:spPr>
        <p:txBody>
          <a:bodyPr wrap="square">
            <a:spAutoFit/>
          </a:bodyPr>
          <a:lstStyle/>
          <a:p>
            <a:pPr algn="ctr" rtl="0">
              <a:lnSpc>
                <a:spcPct val="150000"/>
              </a:lnSpc>
              <a:spcAft>
                <a:spcPts val="1200"/>
              </a:spcAft>
            </a:pPr>
            <a:r>
              <a:rPr lang="en-US" b="1" dirty="0">
                <a:solidFill>
                  <a:srgbClr val="548DD4"/>
                </a:solidFill>
                <a:latin typeface="Times New Roman" panose="02020603050405020304" pitchFamily="18" charset="0"/>
                <a:ea typeface="MS Mincho" panose="02020609040205080304" pitchFamily="49" charset="-128"/>
                <a:cs typeface="Arial" panose="020B0604020202020204" pitchFamily="34" charset="0"/>
              </a:rPr>
              <a:t>The effect of substrate concentration</a:t>
            </a:r>
            <a:r>
              <a:rPr lang="en-US" b="1" dirty="0" smtClean="0">
                <a:solidFill>
                  <a:srgbClr val="548DD4"/>
                </a:solidFill>
                <a:latin typeface="Times New Roman" panose="02020603050405020304" pitchFamily="18" charset="0"/>
                <a:ea typeface="MS Mincho" panose="02020609040205080304" pitchFamily="49" charset="-128"/>
                <a:cs typeface="Arial" panose="020B0604020202020204" pitchFamily="34" charset="0"/>
              </a:rPr>
              <a:t>:</a:t>
            </a:r>
          </a:p>
          <a:p>
            <a:pPr algn="just" rtl="0">
              <a:lnSpc>
                <a:spcPct val="150000"/>
              </a:lnSpc>
              <a:spcAft>
                <a:spcPts val="1200"/>
              </a:spcAft>
            </a:pPr>
            <a:r>
              <a:rPr lang="en-US" b="1" u="sng" dirty="0" smtClean="0">
                <a:solidFill>
                  <a:srgbClr val="548DD4"/>
                </a:solidFill>
                <a:latin typeface="Times New Roman" panose="02020603050405020304" pitchFamily="18" charset="0"/>
                <a:ea typeface="MS Mincho" panose="02020609040205080304" pitchFamily="49" charset="-128"/>
                <a:cs typeface="Arial" panose="020B0604020202020204" pitchFamily="34" charset="0"/>
              </a:rPr>
              <a:t>Reagent  </a:t>
            </a:r>
            <a:endParaRPr lang="en-US" u="sng" dirty="0">
              <a:latin typeface="Cambria" panose="02040503050406030204" pitchFamily="18" charset="0"/>
              <a:ea typeface="MS Mincho" panose="02020609040205080304" pitchFamily="49" charset="-128"/>
              <a:cs typeface="Arial" panose="020B0604020202020204" pitchFamily="34" charset="0"/>
            </a:endParaRPr>
          </a:p>
          <a:p>
            <a:pPr algn="just" rtl="0">
              <a:spcAft>
                <a:spcPts val="1200"/>
              </a:spcAft>
            </a:pPr>
            <a:r>
              <a:rPr lang="en-US" dirty="0" smtClean="0">
                <a:latin typeface="Times New Roman" panose="02020603050405020304" pitchFamily="18" charset="0"/>
                <a:ea typeface="MS Mincho" panose="02020609040205080304" pitchFamily="49" charset="-128"/>
                <a:cs typeface="Arial" panose="020B0604020202020204" pitchFamily="34" charset="0"/>
              </a:rPr>
              <a:t>pyruvate </a:t>
            </a:r>
            <a:r>
              <a:rPr lang="en-US" dirty="0">
                <a:latin typeface="Times New Roman" panose="02020603050405020304" pitchFamily="18" charset="0"/>
                <a:ea typeface="MS Mincho" panose="02020609040205080304" pitchFamily="49" charset="-128"/>
                <a:cs typeface="Arial" panose="020B0604020202020204" pitchFamily="34" charset="0"/>
              </a:rPr>
              <a:t>was ranging </a:t>
            </a:r>
            <a:r>
              <a:rPr lang="en-US" dirty="0" smtClean="0">
                <a:latin typeface="Times New Roman" panose="02020603050405020304" pitchFamily="18" charset="0"/>
                <a:ea typeface="MS Mincho" panose="02020609040205080304" pitchFamily="49" charset="-128"/>
                <a:cs typeface="Arial" panose="020B0604020202020204" pitchFamily="34" charset="0"/>
              </a:rPr>
              <a:t>from. </a:t>
            </a:r>
          </a:p>
          <a:p>
            <a:pPr algn="just" rtl="0">
              <a:spcAft>
                <a:spcPts val="1200"/>
              </a:spcAft>
            </a:pPr>
            <a:r>
              <a:rPr lang="en-US" dirty="0" smtClean="0">
                <a:latin typeface="Times New Roman" panose="02020603050405020304" pitchFamily="18" charset="0"/>
                <a:ea typeface="MS Mincho" panose="02020609040205080304" pitchFamily="49" charset="-128"/>
                <a:cs typeface="Arial" panose="020B0604020202020204" pitchFamily="34" charset="0"/>
              </a:rPr>
              <a:t>0.1 </a:t>
            </a:r>
            <a:r>
              <a:rPr lang="en-US" dirty="0">
                <a:latin typeface="Times New Roman" panose="02020603050405020304" pitchFamily="18" charset="0"/>
                <a:ea typeface="MS Mincho" panose="02020609040205080304" pitchFamily="49" charset="-128"/>
                <a:cs typeface="Arial" panose="020B0604020202020204" pitchFamily="34" charset="0"/>
              </a:rPr>
              <a:t>M </a:t>
            </a:r>
            <a:r>
              <a:rPr lang="en-US" dirty="0" err="1">
                <a:latin typeface="Times New Roman" panose="02020603050405020304" pitchFamily="18" charset="0"/>
                <a:ea typeface="MS Mincho" panose="02020609040205080304" pitchFamily="49" charset="-128"/>
                <a:cs typeface="Arial" panose="020B0604020202020204" pitchFamily="34" charset="0"/>
              </a:rPr>
              <a:t>Tris</a:t>
            </a:r>
            <a:r>
              <a:rPr lang="en-US" dirty="0">
                <a:latin typeface="Times New Roman" panose="02020603050405020304" pitchFamily="18" charset="0"/>
                <a:ea typeface="MS Mincho" panose="02020609040205080304" pitchFamily="49" charset="-128"/>
                <a:cs typeface="Arial" panose="020B0604020202020204" pitchFamily="34" charset="0"/>
              </a:rPr>
              <a:t>, pH </a:t>
            </a:r>
            <a:r>
              <a:rPr lang="en-US" dirty="0" smtClean="0">
                <a:latin typeface="Times New Roman" panose="02020603050405020304" pitchFamily="18" charset="0"/>
                <a:ea typeface="MS Mincho" panose="02020609040205080304" pitchFamily="49" charset="-128"/>
                <a:cs typeface="Arial" panose="020B0604020202020204" pitchFamily="34" charset="0"/>
              </a:rPr>
              <a:t>7.4,</a:t>
            </a:r>
          </a:p>
          <a:p>
            <a:pPr algn="just" rtl="0">
              <a:spcAft>
                <a:spcPts val="1200"/>
              </a:spcAft>
            </a:pPr>
            <a:r>
              <a:rPr lang="en-US" dirty="0" smtClean="0">
                <a:latin typeface="Times New Roman" panose="02020603050405020304" pitchFamily="18" charset="0"/>
                <a:ea typeface="MS Mincho" panose="02020609040205080304" pitchFamily="49" charset="-128"/>
                <a:cs typeface="Arial" panose="020B0604020202020204" pitchFamily="34" charset="0"/>
              </a:rPr>
              <a:t>1.5 </a:t>
            </a:r>
            <a:r>
              <a:rPr lang="en-US" dirty="0" err="1">
                <a:latin typeface="Times New Roman" panose="02020603050405020304" pitchFamily="18" charset="0"/>
                <a:ea typeface="MS Mincho" panose="02020609040205080304" pitchFamily="49" charset="-128"/>
                <a:cs typeface="Arial" panose="020B0604020202020204" pitchFamily="34" charset="0"/>
              </a:rPr>
              <a:t>mM</a:t>
            </a:r>
            <a:r>
              <a:rPr lang="en-US" dirty="0">
                <a:latin typeface="Times New Roman" panose="02020603050405020304" pitchFamily="18" charset="0"/>
                <a:ea typeface="MS Mincho" panose="02020609040205080304" pitchFamily="49" charset="-128"/>
                <a:cs typeface="Arial" panose="020B0604020202020204" pitchFamily="34" charset="0"/>
              </a:rPr>
              <a:t> sodium pyruvate - dilution </a:t>
            </a:r>
            <a:r>
              <a:rPr lang="en-US" dirty="0" smtClean="0">
                <a:latin typeface="Times New Roman" panose="02020603050405020304" pitchFamily="18" charset="0"/>
                <a:ea typeface="MS Mincho" panose="02020609040205080304" pitchFamily="49" charset="-128"/>
                <a:cs typeface="Arial" panose="020B0604020202020204" pitchFamily="34" charset="0"/>
              </a:rPr>
              <a:t>range 0.05 </a:t>
            </a:r>
            <a:r>
              <a:rPr lang="en-US" dirty="0">
                <a:latin typeface="Times New Roman" panose="02020603050405020304" pitchFamily="18" charset="0"/>
                <a:ea typeface="MS Mincho" panose="02020609040205080304" pitchFamily="49" charset="-128"/>
                <a:cs typeface="Arial" panose="020B0604020202020204" pitchFamily="34" charset="0"/>
              </a:rPr>
              <a:t>to 0.5 </a:t>
            </a:r>
            <a:r>
              <a:rPr lang="en-US" dirty="0" err="1">
                <a:latin typeface="Times New Roman" panose="02020603050405020304" pitchFamily="18" charset="0"/>
                <a:ea typeface="MS Mincho" panose="02020609040205080304" pitchFamily="49" charset="-128"/>
                <a:cs typeface="Arial" panose="020B0604020202020204" pitchFamily="34" charset="0"/>
              </a:rPr>
              <a:t>mM</a:t>
            </a:r>
            <a:endParaRPr lang="en-US" dirty="0" smtClean="0">
              <a:latin typeface="Times New Roman" panose="02020603050405020304" pitchFamily="18" charset="0"/>
              <a:ea typeface="MS Mincho" panose="02020609040205080304" pitchFamily="49" charset="-128"/>
              <a:cs typeface="Arial" panose="020B0604020202020204" pitchFamily="34" charset="0"/>
            </a:endParaRPr>
          </a:p>
          <a:p>
            <a:pPr algn="just" rtl="0">
              <a:spcAft>
                <a:spcPts val="1200"/>
              </a:spcAft>
            </a:pPr>
            <a:r>
              <a:rPr lang="en-US" dirty="0" smtClean="0">
                <a:latin typeface="Times New Roman" panose="02020603050405020304" pitchFamily="18" charset="0"/>
                <a:ea typeface="MS Mincho" panose="02020609040205080304" pitchFamily="49" charset="-128"/>
                <a:cs typeface="Arial" panose="020B0604020202020204" pitchFamily="34" charset="0"/>
              </a:rPr>
              <a:t>5 </a:t>
            </a:r>
            <a:r>
              <a:rPr lang="en-US" dirty="0" err="1" smtClean="0">
                <a:latin typeface="Times New Roman" panose="02020603050405020304" pitchFamily="18" charset="0"/>
                <a:ea typeface="MS Mincho" panose="02020609040205080304" pitchFamily="49" charset="-128"/>
                <a:cs typeface="Arial" panose="020B0604020202020204" pitchFamily="34" charset="0"/>
              </a:rPr>
              <a:t>mM</a:t>
            </a:r>
            <a:r>
              <a:rPr lang="en-US" dirty="0" smtClean="0">
                <a:latin typeface="Times New Roman" panose="02020603050405020304" pitchFamily="18" charset="0"/>
                <a:ea typeface="MS Mincho" panose="02020609040205080304" pitchFamily="49" charset="-128"/>
                <a:cs typeface="Arial" panose="020B0604020202020204" pitchFamily="34" charset="0"/>
              </a:rPr>
              <a:t> </a:t>
            </a:r>
            <a:r>
              <a:rPr lang="en-US" dirty="0">
                <a:latin typeface="Times New Roman" panose="02020603050405020304" pitchFamily="18" charset="0"/>
                <a:ea typeface="MS Mincho" panose="02020609040205080304" pitchFamily="49" charset="-128"/>
                <a:cs typeface="Arial" panose="020B0604020202020204" pitchFamily="34" charset="0"/>
              </a:rPr>
              <a:t>NADH (</a:t>
            </a:r>
            <a:r>
              <a:rPr lang="en-US" b="1" i="1" dirty="0">
                <a:latin typeface="Times New Roman" panose="02020603050405020304" pitchFamily="18" charset="0"/>
                <a:ea typeface="MS Mincho" panose="02020609040205080304" pitchFamily="49" charset="-128"/>
                <a:cs typeface="Arial" panose="020B0604020202020204" pitchFamily="34" charset="0"/>
              </a:rPr>
              <a:t>prepared fresh</a:t>
            </a:r>
            <a:r>
              <a:rPr lang="en-US" dirty="0">
                <a:latin typeface="Times New Roman" panose="02020603050405020304" pitchFamily="18" charset="0"/>
                <a:ea typeface="MS Mincho" panose="02020609040205080304" pitchFamily="49" charset="-128"/>
                <a:cs typeface="Arial" panose="020B0604020202020204" pitchFamily="34" charset="0"/>
              </a:rPr>
              <a:t>) </a:t>
            </a:r>
            <a:endParaRPr lang="en-US" dirty="0" smtClean="0">
              <a:latin typeface="Times New Roman" panose="02020603050405020304" pitchFamily="18" charset="0"/>
              <a:ea typeface="MS Mincho" panose="02020609040205080304" pitchFamily="49" charset="-128"/>
              <a:cs typeface="Arial" panose="020B0604020202020204" pitchFamily="34" charset="0"/>
            </a:endParaRPr>
          </a:p>
          <a:p>
            <a:pPr algn="just" rtl="0">
              <a:spcAft>
                <a:spcPts val="1200"/>
              </a:spcAft>
            </a:pPr>
            <a:r>
              <a:rPr lang="en-US" dirty="0">
                <a:latin typeface="Times New Roman" panose="02020603050405020304" pitchFamily="18" charset="0"/>
                <a:ea typeface="MS Mincho" panose="02020609040205080304" pitchFamily="49" charset="-128"/>
                <a:cs typeface="Arial" panose="020B0604020202020204" pitchFamily="34" charset="0"/>
              </a:rPr>
              <a:t>E</a:t>
            </a:r>
            <a:r>
              <a:rPr lang="en-US" dirty="0" smtClean="0">
                <a:latin typeface="Times New Roman" panose="02020603050405020304" pitchFamily="18" charset="0"/>
                <a:ea typeface="MS Mincho" panose="02020609040205080304" pitchFamily="49" charset="-128"/>
                <a:cs typeface="Arial" panose="020B0604020202020204" pitchFamily="34" charset="0"/>
              </a:rPr>
              <a:t>nzyme extract </a:t>
            </a:r>
          </a:p>
          <a:p>
            <a:pPr algn="just" rtl="0">
              <a:spcAft>
                <a:spcPts val="1200"/>
              </a:spcAft>
            </a:pPr>
            <a:r>
              <a:rPr lang="en-US" u="sng" dirty="0" smtClean="0">
                <a:latin typeface="Times New Roman" panose="02020603050405020304" pitchFamily="18" charset="0"/>
                <a:ea typeface="MS Mincho" panose="02020609040205080304" pitchFamily="49" charset="-128"/>
                <a:cs typeface="Arial" panose="020B0604020202020204" pitchFamily="34" charset="0"/>
              </a:rPr>
              <a:t>For </a:t>
            </a:r>
            <a:r>
              <a:rPr lang="en-US" u="sng" dirty="0">
                <a:latin typeface="Times New Roman" panose="02020603050405020304" pitchFamily="18" charset="0"/>
                <a:ea typeface="MS Mincho" panose="02020609040205080304" pitchFamily="49" charset="-128"/>
                <a:cs typeface="Arial" panose="020B0604020202020204" pitchFamily="34" charset="0"/>
              </a:rPr>
              <a:t>muscle LDH</a:t>
            </a:r>
            <a:r>
              <a:rPr lang="en-US" dirty="0">
                <a:latin typeface="Times New Roman" panose="02020603050405020304" pitchFamily="18" charset="0"/>
                <a:ea typeface="MS Mincho" panose="02020609040205080304" pitchFamily="49" charset="-128"/>
                <a:cs typeface="Arial" panose="020B0604020202020204" pitchFamily="34" charset="0"/>
              </a:rPr>
              <a:t>, </a:t>
            </a:r>
            <a:endParaRPr lang="en-US" dirty="0" smtClean="0">
              <a:latin typeface="Times New Roman" panose="02020603050405020304" pitchFamily="18" charset="0"/>
              <a:ea typeface="MS Mincho" panose="02020609040205080304" pitchFamily="49" charset="-128"/>
              <a:cs typeface="Arial" panose="020B0604020202020204" pitchFamily="34" charset="0"/>
            </a:endParaRPr>
          </a:p>
          <a:p>
            <a:pPr algn="just" rtl="0">
              <a:spcAft>
                <a:spcPts val="1200"/>
              </a:spcAft>
            </a:pPr>
            <a:r>
              <a:rPr lang="en-US" dirty="0" smtClean="0">
                <a:latin typeface="Times New Roman" panose="02020603050405020304" pitchFamily="18" charset="0"/>
                <a:ea typeface="MS Mincho" panose="02020609040205080304" pitchFamily="49" charset="-128"/>
                <a:cs typeface="Arial" panose="020B0604020202020204" pitchFamily="34" charset="0"/>
              </a:rPr>
              <a:t> 0.1 </a:t>
            </a:r>
            <a:r>
              <a:rPr lang="en-US" dirty="0">
                <a:latin typeface="Times New Roman" panose="02020603050405020304" pitchFamily="18" charset="0"/>
                <a:ea typeface="MS Mincho" panose="02020609040205080304" pitchFamily="49" charset="-128"/>
                <a:cs typeface="Arial" panose="020B0604020202020204" pitchFamily="34" charset="0"/>
              </a:rPr>
              <a:t>M </a:t>
            </a:r>
            <a:r>
              <a:rPr lang="en-US" dirty="0" err="1">
                <a:latin typeface="Times New Roman" panose="02020603050405020304" pitchFamily="18" charset="0"/>
                <a:ea typeface="MS Mincho" panose="02020609040205080304" pitchFamily="49" charset="-128"/>
                <a:cs typeface="Arial" panose="020B0604020202020204" pitchFamily="34" charset="0"/>
              </a:rPr>
              <a:t>Tris</a:t>
            </a:r>
            <a:r>
              <a:rPr lang="en-US" dirty="0">
                <a:latin typeface="Times New Roman" panose="02020603050405020304" pitchFamily="18" charset="0"/>
                <a:ea typeface="MS Mincho" panose="02020609040205080304" pitchFamily="49" charset="-128"/>
                <a:cs typeface="Arial" panose="020B0604020202020204" pitchFamily="34" charset="0"/>
              </a:rPr>
              <a:t>, pH </a:t>
            </a:r>
            <a:r>
              <a:rPr lang="en-US" dirty="0" smtClean="0">
                <a:latin typeface="Times New Roman" panose="02020603050405020304" pitchFamily="18" charset="0"/>
                <a:ea typeface="MS Mincho" panose="02020609040205080304" pitchFamily="49" charset="-128"/>
                <a:cs typeface="Arial" panose="020B0604020202020204" pitchFamily="34" charset="0"/>
              </a:rPr>
              <a:t>7.4</a:t>
            </a:r>
          </a:p>
          <a:p>
            <a:pPr algn="just" rtl="0">
              <a:spcAft>
                <a:spcPts val="1200"/>
              </a:spcAft>
            </a:pPr>
            <a:r>
              <a:rPr lang="en-US" dirty="0">
                <a:latin typeface="Times New Roman" panose="02020603050405020304" pitchFamily="18" charset="0"/>
                <a:ea typeface="MS Mincho" panose="02020609040205080304" pitchFamily="49" charset="-128"/>
                <a:cs typeface="Arial" panose="020B0604020202020204" pitchFamily="34" charset="0"/>
              </a:rPr>
              <a:t>0.1 M lactate stock solution </a:t>
            </a:r>
            <a:r>
              <a:rPr lang="en-US" dirty="0" smtClean="0">
                <a:latin typeface="Times New Roman" panose="02020603050405020304" pitchFamily="18" charset="0"/>
                <a:ea typeface="MS Mincho" panose="02020609040205080304" pitchFamily="49" charset="-128"/>
                <a:cs typeface="Arial" panose="020B0604020202020204" pitchFamily="34" charset="0"/>
              </a:rPr>
              <a:t>  - dilution range5 </a:t>
            </a:r>
            <a:r>
              <a:rPr lang="en-US" dirty="0">
                <a:latin typeface="Times New Roman" panose="02020603050405020304" pitchFamily="18" charset="0"/>
                <a:ea typeface="MS Mincho" panose="02020609040205080304" pitchFamily="49" charset="-128"/>
                <a:cs typeface="Arial" panose="020B0604020202020204" pitchFamily="34" charset="0"/>
              </a:rPr>
              <a:t>to 13 </a:t>
            </a:r>
            <a:r>
              <a:rPr lang="en-US" dirty="0" err="1" smtClean="0">
                <a:latin typeface="Times New Roman" panose="02020603050405020304" pitchFamily="18" charset="0"/>
                <a:ea typeface="MS Mincho" panose="02020609040205080304" pitchFamily="49" charset="-128"/>
                <a:cs typeface="Arial" panose="020B0604020202020204" pitchFamily="34" charset="0"/>
              </a:rPr>
              <a:t>mM</a:t>
            </a:r>
            <a:endParaRPr lang="en-US" dirty="0" smtClean="0">
              <a:latin typeface="Times New Roman" panose="02020603050405020304" pitchFamily="18" charset="0"/>
              <a:ea typeface="MS Mincho" panose="02020609040205080304" pitchFamily="49" charset="-128"/>
              <a:cs typeface="Arial" panose="020B0604020202020204" pitchFamily="34" charset="0"/>
            </a:endParaRPr>
          </a:p>
          <a:p>
            <a:pPr algn="just" rtl="0">
              <a:spcAft>
                <a:spcPts val="1200"/>
              </a:spcAft>
            </a:pPr>
            <a:r>
              <a:rPr lang="en-US" dirty="0">
                <a:latin typeface="Times New Roman" panose="02020603050405020304" pitchFamily="18" charset="0"/>
                <a:ea typeface="MS Mincho" panose="02020609040205080304" pitchFamily="49" charset="-128"/>
                <a:cs typeface="Arial" panose="020B0604020202020204" pitchFamily="34" charset="0"/>
              </a:rPr>
              <a:t>5 </a:t>
            </a:r>
            <a:r>
              <a:rPr lang="en-US" dirty="0" err="1">
                <a:latin typeface="Times New Roman" panose="02020603050405020304" pitchFamily="18" charset="0"/>
                <a:ea typeface="MS Mincho" panose="02020609040205080304" pitchFamily="49" charset="-128"/>
                <a:cs typeface="Arial" panose="020B0604020202020204" pitchFamily="34" charset="0"/>
              </a:rPr>
              <a:t>mM</a:t>
            </a:r>
            <a:r>
              <a:rPr lang="en-US" dirty="0">
                <a:latin typeface="Times New Roman" panose="02020603050405020304" pitchFamily="18" charset="0"/>
                <a:ea typeface="MS Mincho" panose="02020609040205080304" pitchFamily="49" charset="-128"/>
                <a:cs typeface="Arial" panose="020B0604020202020204" pitchFamily="34" charset="0"/>
              </a:rPr>
              <a:t> NAD+ (</a:t>
            </a:r>
            <a:r>
              <a:rPr lang="en-US" b="1" i="1" dirty="0">
                <a:latin typeface="Times New Roman" panose="02020603050405020304" pitchFamily="18" charset="0"/>
                <a:ea typeface="MS Mincho" panose="02020609040205080304" pitchFamily="49" charset="-128"/>
                <a:cs typeface="Arial" panose="020B0604020202020204" pitchFamily="34" charset="0"/>
              </a:rPr>
              <a:t>Prepared fresh</a:t>
            </a:r>
            <a:r>
              <a:rPr lang="en-US" dirty="0">
                <a:latin typeface="Times New Roman" panose="02020603050405020304" pitchFamily="18" charset="0"/>
                <a:ea typeface="MS Mincho" panose="02020609040205080304" pitchFamily="49" charset="-128"/>
                <a:cs typeface="Arial" panose="020B0604020202020204" pitchFamily="34" charset="0"/>
              </a:rPr>
              <a:t>) </a:t>
            </a:r>
          </a:p>
          <a:p>
            <a:pPr algn="just" rtl="0">
              <a:spcAft>
                <a:spcPts val="1200"/>
              </a:spcAft>
            </a:pPr>
            <a:r>
              <a:rPr lang="en-US" dirty="0">
                <a:latin typeface="Times New Roman" panose="02020603050405020304" pitchFamily="18" charset="0"/>
                <a:ea typeface="MS Mincho" panose="02020609040205080304" pitchFamily="49" charset="-128"/>
                <a:cs typeface="Arial" panose="020B0604020202020204" pitchFamily="34" charset="0"/>
              </a:rPr>
              <a:t>E</a:t>
            </a:r>
            <a:r>
              <a:rPr lang="en-US" dirty="0" smtClean="0">
                <a:latin typeface="Times New Roman" panose="02020603050405020304" pitchFamily="18" charset="0"/>
                <a:ea typeface="MS Mincho" panose="02020609040205080304" pitchFamily="49" charset="-128"/>
                <a:cs typeface="Arial" panose="020B0604020202020204" pitchFamily="34" charset="0"/>
              </a:rPr>
              <a:t>nzyme </a:t>
            </a:r>
            <a:r>
              <a:rPr lang="en-US" dirty="0">
                <a:latin typeface="Times New Roman" panose="02020603050405020304" pitchFamily="18" charset="0"/>
                <a:ea typeface="MS Mincho" panose="02020609040205080304" pitchFamily="49" charset="-128"/>
                <a:cs typeface="Arial" panose="020B0604020202020204" pitchFamily="34" charset="0"/>
              </a:rPr>
              <a:t>extract</a:t>
            </a:r>
            <a:r>
              <a:rPr lang="en-GB"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endParaRPr lang="en-GB" dirty="0" smtClean="0">
              <a:solidFill>
                <a:srgbClr val="000000"/>
              </a:solidFill>
              <a:latin typeface="Times New Roman" panose="02020603050405020304" pitchFamily="18"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xmlns="" val="2240855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7920" y="0"/>
            <a:ext cx="8610600" cy="6894195"/>
          </a:xfrm>
          <a:prstGeom prst="rect">
            <a:avLst/>
          </a:prstGeom>
          <a:ln>
            <a:solidFill>
              <a:schemeClr val="accent1"/>
            </a:solidFill>
          </a:ln>
        </p:spPr>
        <p:txBody>
          <a:bodyPr wrap="square">
            <a:spAutoFit/>
          </a:bodyPr>
          <a:lstStyle/>
          <a:p>
            <a:pPr algn="just" rtl="0">
              <a:lnSpc>
                <a:spcPct val="150000"/>
              </a:lnSpc>
              <a:spcAft>
                <a:spcPts val="1200"/>
              </a:spcAft>
            </a:pPr>
            <a:r>
              <a:rPr lang="en-US" b="1" dirty="0">
                <a:solidFill>
                  <a:srgbClr val="548DD4"/>
                </a:solidFill>
                <a:latin typeface="Times New Roman" panose="02020603050405020304" pitchFamily="18" charset="0"/>
                <a:ea typeface="MS Mincho" panose="02020609040205080304" pitchFamily="49" charset="-128"/>
                <a:cs typeface="Arial" panose="020B0604020202020204" pitchFamily="34" charset="0"/>
              </a:rPr>
              <a:t>The effect of substrate concentration:</a:t>
            </a:r>
            <a:endParaRPr lang="en-US" dirty="0">
              <a:latin typeface="Cambria" panose="02040503050406030204" pitchFamily="18" charset="0"/>
              <a:ea typeface="MS Mincho" panose="02020609040205080304" pitchFamily="49" charset="-128"/>
              <a:cs typeface="Arial" panose="020B0604020202020204" pitchFamily="34" charset="0"/>
            </a:endParaRPr>
          </a:p>
          <a:p>
            <a:pPr algn="just" rtl="0">
              <a:lnSpc>
                <a:spcPct val="150000"/>
              </a:lnSpc>
              <a:spcAft>
                <a:spcPts val="1200"/>
              </a:spcAft>
            </a:pPr>
            <a:r>
              <a:rPr lang="en-US" dirty="0">
                <a:latin typeface="Times New Roman" panose="02020603050405020304" pitchFamily="18" charset="0"/>
                <a:ea typeface="MS Mincho" panose="02020609040205080304" pitchFamily="49" charset="-128"/>
                <a:cs typeface="Arial" panose="020B0604020202020204" pitchFamily="34" charset="0"/>
              </a:rPr>
              <a:t>In our experiment, two kinds of substrates have been used one for liver and kidney enzymes and the other for muscle enzyme. These substrates are pyruvate for kidney and liver, Lactate for muscle. The concentration of Lactate was varying from 5 to 13 </a:t>
            </a:r>
            <a:r>
              <a:rPr lang="en-US" dirty="0" err="1">
                <a:latin typeface="Times New Roman" panose="02020603050405020304" pitchFamily="18" charset="0"/>
                <a:ea typeface="MS Mincho" panose="02020609040205080304" pitchFamily="49" charset="-128"/>
                <a:cs typeface="Arial" panose="020B0604020202020204" pitchFamily="34" charset="0"/>
              </a:rPr>
              <a:t>mM</a:t>
            </a:r>
            <a:r>
              <a:rPr lang="en-US" dirty="0">
                <a:latin typeface="Times New Roman" panose="02020603050405020304" pitchFamily="18" charset="0"/>
                <a:ea typeface="MS Mincho" panose="02020609040205080304" pitchFamily="49" charset="-128"/>
                <a:cs typeface="Arial" panose="020B0604020202020204" pitchFamily="34" charset="0"/>
              </a:rPr>
              <a:t> while for pyruvate was ranging from 0.05 to 0.5 </a:t>
            </a:r>
            <a:r>
              <a:rPr lang="en-US" dirty="0" err="1">
                <a:latin typeface="Times New Roman" panose="02020603050405020304" pitchFamily="18" charset="0"/>
                <a:ea typeface="MS Mincho" panose="02020609040205080304" pitchFamily="49" charset="-128"/>
                <a:cs typeface="Arial" panose="020B0604020202020204" pitchFamily="34" charset="0"/>
              </a:rPr>
              <a:t>mM.</a:t>
            </a:r>
            <a:r>
              <a:rPr lang="en-US" dirty="0">
                <a:latin typeface="Times New Roman" panose="02020603050405020304" pitchFamily="18" charset="0"/>
                <a:ea typeface="MS Mincho" panose="02020609040205080304" pitchFamily="49" charset="-128"/>
                <a:cs typeface="Arial" panose="020B0604020202020204" pitchFamily="34" charset="0"/>
              </a:rPr>
              <a:t> Reaction carried out in quartz cuvette of 3 cm light path containing 1.8 ml of 0.1 M </a:t>
            </a:r>
            <a:r>
              <a:rPr lang="en-US" dirty="0" err="1">
                <a:latin typeface="Times New Roman" panose="02020603050405020304" pitchFamily="18" charset="0"/>
                <a:ea typeface="MS Mincho" panose="02020609040205080304" pitchFamily="49" charset="-128"/>
                <a:cs typeface="Arial" panose="020B0604020202020204" pitchFamily="34" charset="0"/>
              </a:rPr>
              <a:t>Tris</a:t>
            </a:r>
            <a:r>
              <a:rPr lang="en-US" dirty="0">
                <a:latin typeface="Times New Roman" panose="02020603050405020304" pitchFamily="18" charset="0"/>
                <a:ea typeface="MS Mincho" panose="02020609040205080304" pitchFamily="49" charset="-128"/>
                <a:cs typeface="Arial" panose="020B0604020202020204" pitchFamily="34" charset="0"/>
              </a:rPr>
              <a:t>, pH 7.4, 0.1 to 1 ml of 1.5 </a:t>
            </a:r>
            <a:r>
              <a:rPr lang="en-US" dirty="0" err="1">
                <a:latin typeface="Times New Roman" panose="02020603050405020304" pitchFamily="18" charset="0"/>
                <a:ea typeface="MS Mincho" panose="02020609040205080304" pitchFamily="49" charset="-128"/>
                <a:cs typeface="Arial" panose="020B0604020202020204" pitchFamily="34" charset="0"/>
              </a:rPr>
              <a:t>mM</a:t>
            </a:r>
            <a:r>
              <a:rPr lang="en-US" dirty="0">
                <a:latin typeface="Times New Roman" panose="02020603050405020304" pitchFamily="18" charset="0"/>
                <a:ea typeface="MS Mincho" panose="02020609040205080304" pitchFamily="49" charset="-128"/>
                <a:cs typeface="Arial" panose="020B0604020202020204" pitchFamily="34" charset="0"/>
              </a:rPr>
              <a:t> sodium pyruvate and 0.1 ml of 5.0 </a:t>
            </a:r>
            <a:r>
              <a:rPr lang="en-US" dirty="0" err="1">
                <a:latin typeface="Times New Roman" panose="02020603050405020304" pitchFamily="18" charset="0"/>
                <a:ea typeface="MS Mincho" panose="02020609040205080304" pitchFamily="49" charset="-128"/>
                <a:cs typeface="Arial" panose="020B0604020202020204" pitchFamily="34" charset="0"/>
              </a:rPr>
              <a:t>mM</a:t>
            </a:r>
            <a:r>
              <a:rPr lang="en-US" dirty="0">
                <a:latin typeface="Times New Roman" panose="02020603050405020304" pitchFamily="18" charset="0"/>
                <a:ea typeface="MS Mincho" panose="02020609040205080304" pitchFamily="49" charset="-128"/>
                <a:cs typeface="Arial" panose="020B0604020202020204" pitchFamily="34" charset="0"/>
              </a:rPr>
              <a:t> NADH (</a:t>
            </a:r>
            <a:r>
              <a:rPr lang="en-US" b="1" i="1" dirty="0">
                <a:latin typeface="Times New Roman" panose="02020603050405020304" pitchFamily="18" charset="0"/>
                <a:ea typeface="MS Mincho" panose="02020609040205080304" pitchFamily="49" charset="-128"/>
                <a:cs typeface="Arial" panose="020B0604020202020204" pitchFamily="34" charset="0"/>
              </a:rPr>
              <a:t>prepared fresh</a:t>
            </a:r>
            <a:r>
              <a:rPr lang="en-US" dirty="0">
                <a:latin typeface="Times New Roman" panose="02020603050405020304" pitchFamily="18" charset="0"/>
                <a:ea typeface="MS Mincho" panose="02020609040205080304" pitchFamily="49" charset="-128"/>
                <a:cs typeface="Arial" panose="020B0604020202020204" pitchFamily="34" charset="0"/>
              </a:rPr>
              <a:t>) and 0.1 ml of enzyme extract and the difference in the volume were compensated by adding distilled water.</a:t>
            </a:r>
            <a:r>
              <a:rPr lang="en-US"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MS Mincho" panose="02020609040205080304" pitchFamily="49" charset="-128"/>
                <a:cs typeface="Arial" panose="020B0604020202020204" pitchFamily="34" charset="0"/>
              </a:rPr>
              <a:t>The reaction was started by addition enzyme extract</a:t>
            </a:r>
            <a:r>
              <a:rPr lang="en-GB"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and mixed by inverting the cuvette.</a:t>
            </a:r>
            <a:r>
              <a:rPr lang="en-US" dirty="0">
                <a:latin typeface="Times New Roman" panose="02020603050405020304" pitchFamily="18" charset="0"/>
                <a:ea typeface="MS Mincho" panose="02020609040205080304" pitchFamily="49" charset="-128"/>
                <a:cs typeface="Arial" panose="020B0604020202020204" pitchFamily="34" charset="0"/>
              </a:rPr>
              <a:t> The final volume of the reaction mixture was 3 ml. The blank contained all components except NADH. For muscle LDH, reaction carried out in quartz cuvette of 3 cm light path containing 0.2 ml of sodium bicarbonate, 0.4 ml of NAD</a:t>
            </a:r>
            <a:r>
              <a:rPr lang="en-US" baseline="30000" dirty="0">
                <a:latin typeface="Times New Roman" panose="02020603050405020304" pitchFamily="18" charset="0"/>
                <a:ea typeface="MS Mincho" panose="02020609040205080304" pitchFamily="49" charset="-128"/>
                <a:cs typeface="Arial" panose="020B0604020202020204" pitchFamily="34" charset="0"/>
              </a:rPr>
              <a:t>+</a:t>
            </a:r>
            <a:r>
              <a:rPr lang="en-US" dirty="0">
                <a:latin typeface="Times New Roman" panose="02020603050405020304" pitchFamily="18" charset="0"/>
                <a:ea typeface="MS Mincho" panose="02020609040205080304" pitchFamily="49" charset="-128"/>
                <a:cs typeface="Arial" panose="020B0604020202020204" pitchFamily="34" charset="0"/>
              </a:rPr>
              <a:t>, different volumes from lactate stock solution (0.1 M) and the difference in the volume were compensated by adding 0.1 M </a:t>
            </a:r>
            <a:r>
              <a:rPr lang="en-US" dirty="0" err="1">
                <a:latin typeface="Times New Roman" panose="02020603050405020304" pitchFamily="18" charset="0"/>
                <a:ea typeface="MS Mincho" panose="02020609040205080304" pitchFamily="49" charset="-128"/>
                <a:cs typeface="Arial" panose="020B0604020202020204" pitchFamily="34" charset="0"/>
              </a:rPr>
              <a:t>Tris</a:t>
            </a:r>
            <a:r>
              <a:rPr lang="en-US" dirty="0">
                <a:latin typeface="Times New Roman" panose="02020603050405020304" pitchFamily="18" charset="0"/>
                <a:ea typeface="MS Mincho" panose="02020609040205080304" pitchFamily="49" charset="-128"/>
                <a:cs typeface="Arial" panose="020B0604020202020204" pitchFamily="34" charset="0"/>
              </a:rPr>
              <a:t>, pH 7.4, The reaction was started by addition 0.1 ml enzyme extract</a:t>
            </a:r>
            <a:r>
              <a:rPr lang="en-GB"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and mixed by inverting the cuvette.</a:t>
            </a:r>
            <a:r>
              <a:rPr lang="en-US" dirty="0">
                <a:latin typeface="Times New Roman" panose="02020603050405020304" pitchFamily="18" charset="0"/>
                <a:ea typeface="MS Mincho" panose="02020609040205080304" pitchFamily="49" charset="-128"/>
                <a:cs typeface="Arial" panose="020B0604020202020204" pitchFamily="34" charset="0"/>
              </a:rPr>
              <a:t> The final volume of the reaction mixture was 3 ml. The blank contained all components except NAD</a:t>
            </a:r>
            <a:r>
              <a:rPr lang="en-US" baseline="30000" dirty="0">
                <a:latin typeface="Times New Roman" panose="02020603050405020304" pitchFamily="18" charset="0"/>
                <a:ea typeface="MS Mincho" panose="02020609040205080304" pitchFamily="49" charset="-128"/>
                <a:cs typeface="Arial" panose="020B0604020202020204" pitchFamily="34" charset="0"/>
              </a:rPr>
              <a:t>+</a:t>
            </a:r>
            <a:r>
              <a:rPr lang="en-US" dirty="0">
                <a:latin typeface="Times New Roman" panose="02020603050405020304" pitchFamily="18" charset="0"/>
                <a:ea typeface="MS Mincho" panose="02020609040205080304" pitchFamily="49" charset="-128"/>
                <a:cs typeface="Arial" panose="020B0604020202020204" pitchFamily="34" charset="0"/>
              </a:rPr>
              <a:t>.</a:t>
            </a:r>
            <a:endParaRPr lang="en-US" dirty="0">
              <a:effectLst/>
              <a:latin typeface="Cambria" panose="02040503050406030204" pitchFamily="18"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xmlns="" val="4092666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xmlns="" val="3954892629"/>
              </p:ext>
            </p:extLst>
          </p:nvPr>
        </p:nvGraphicFramePr>
        <p:xfrm>
          <a:off x="2968283" y="717456"/>
          <a:ext cx="6879101" cy="4353733"/>
        </p:xfrm>
        <a:graphic>
          <a:graphicData uri="http://schemas.openxmlformats.org/drawingml/2006/table">
            <a:tbl>
              <a:tblPr firstRow="1" firstCol="1" bandRow="1">
                <a:tableStyleId>{5940675A-B579-460E-94D1-54222C63F5DA}</a:tableStyleId>
              </a:tblPr>
              <a:tblGrid>
                <a:gridCol w="1165562"/>
                <a:gridCol w="1325541"/>
                <a:gridCol w="959875"/>
                <a:gridCol w="1170640"/>
                <a:gridCol w="1114775"/>
                <a:gridCol w="1142708"/>
              </a:tblGrid>
              <a:tr h="314391">
                <a:tc gridSpan="6">
                  <a:txBody>
                    <a:bodyPr/>
                    <a:lstStyle/>
                    <a:p>
                      <a:pPr marL="0" marR="0" algn="ctr">
                        <a:spcBef>
                          <a:spcPts val="0"/>
                        </a:spcBef>
                        <a:spcAft>
                          <a:spcPts val="0"/>
                        </a:spcAft>
                        <a:tabLst>
                          <a:tab pos="842010" algn="l"/>
                        </a:tabLst>
                      </a:pPr>
                      <a:r>
                        <a:rPr lang="en-US" sz="1000" dirty="0">
                          <a:effectLst/>
                        </a:rPr>
                        <a:t>Liver</a:t>
                      </a:r>
                      <a:endParaRPr lang="en-US" sz="1200" dirty="0">
                        <a:effectLst/>
                        <a:latin typeface="Cambria" panose="02040503050406030204" pitchFamily="18" charset="0"/>
                        <a:ea typeface="MS Mincho" panose="02020609040205080304" pitchFamily="49" charset="-128"/>
                        <a:cs typeface="Arial" panose="020B0604020202020204" pitchFamily="34" charset="0"/>
                      </a:endParaRPr>
                    </a:p>
                    <a:p>
                      <a:pPr marL="0" marR="0" algn="ctr">
                        <a:spcBef>
                          <a:spcPts val="0"/>
                        </a:spcBef>
                        <a:spcAft>
                          <a:spcPts val="0"/>
                        </a:spcAft>
                        <a:tabLst>
                          <a:tab pos="842010" algn="l"/>
                        </a:tabLst>
                      </a:pPr>
                      <a:endParaRPr lang="en-US" sz="1200" dirty="0">
                        <a:effectLst/>
                        <a:latin typeface="Cambria" panose="02040503050406030204" pitchFamily="18" charset="0"/>
                        <a:ea typeface="MS Mincho" panose="02020609040205080304" pitchFamily="49" charset="-128"/>
                        <a:cs typeface="Arial" panose="020B0604020202020204" pitchFamily="34" charset="0"/>
                      </a:endParaRPr>
                    </a:p>
                    <a:p>
                      <a:pPr marL="0" marR="0" algn="ctr">
                        <a:spcBef>
                          <a:spcPts val="0"/>
                        </a:spcBef>
                        <a:spcAft>
                          <a:spcPts val="0"/>
                        </a:spcAft>
                        <a:tabLst>
                          <a:tab pos="842010" algn="l"/>
                        </a:tabLst>
                      </a:pPr>
                      <a:endParaRPr lang="en-US" sz="1200" dirty="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hMerge="1">
                  <a:txBody>
                    <a:bodyPr/>
                    <a:lstStyle/>
                    <a:p>
                      <a:pPr rtl="1"/>
                      <a:endParaRPr lang="ar-SA"/>
                    </a:p>
                  </a:txBody>
                  <a:tcPr/>
                </a:tc>
                <a:tc hMerge="1">
                  <a:txBody>
                    <a:bodyPr/>
                    <a:lstStyle/>
                    <a:p>
                      <a:pPr marL="0" marR="0" algn="ctr">
                        <a:spcBef>
                          <a:spcPts val="0"/>
                        </a:spcBef>
                        <a:spcAft>
                          <a:spcPts val="0"/>
                        </a:spcAft>
                        <a:tabLst>
                          <a:tab pos="842010" algn="l"/>
                        </a:tabLst>
                      </a:pPr>
                      <a:endParaRPr lang="en-US" sz="1200" dirty="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hMerge="1">
                  <a:txBody>
                    <a:bodyPr/>
                    <a:lstStyle/>
                    <a:p>
                      <a:pPr rtl="1"/>
                      <a:endParaRPr lang="ar-SA"/>
                    </a:p>
                  </a:txBody>
                  <a:tcPr/>
                </a:tc>
                <a:tc hMerge="1">
                  <a:txBody>
                    <a:bodyPr/>
                    <a:lstStyle/>
                    <a:p>
                      <a:pPr marL="0" marR="0" algn="ctr">
                        <a:spcBef>
                          <a:spcPts val="0"/>
                        </a:spcBef>
                        <a:spcAft>
                          <a:spcPts val="0"/>
                        </a:spcAft>
                        <a:tabLst>
                          <a:tab pos="842010" algn="l"/>
                        </a:tabLst>
                      </a:pPr>
                      <a:endParaRPr lang="en-US" sz="1200" dirty="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hMerge="1">
                  <a:txBody>
                    <a:bodyPr/>
                    <a:lstStyle/>
                    <a:p>
                      <a:pPr rtl="1"/>
                      <a:endParaRPr lang="ar-SA"/>
                    </a:p>
                  </a:txBody>
                  <a:tcPr/>
                </a:tc>
              </a:tr>
              <a:tr h="628784">
                <a:tc>
                  <a:txBody>
                    <a:bodyPr/>
                    <a:lstStyle/>
                    <a:p>
                      <a:pPr marL="0" marR="0" algn="l" rtl="0">
                        <a:spcBef>
                          <a:spcPts val="0"/>
                        </a:spcBef>
                        <a:spcAft>
                          <a:spcPts val="0"/>
                        </a:spcAft>
                        <a:tabLst>
                          <a:tab pos="842010" algn="l"/>
                        </a:tabLst>
                      </a:pPr>
                      <a:r>
                        <a:rPr lang="en-US" sz="1000" dirty="0">
                          <a:effectLst/>
                        </a:rPr>
                        <a:t>[S] </a:t>
                      </a:r>
                      <a:r>
                        <a:rPr lang="en-US" sz="1000" dirty="0" err="1" smtClean="0">
                          <a:effectLst/>
                        </a:rPr>
                        <a:t>mM</a:t>
                      </a:r>
                      <a:endParaRPr lang="en-US" sz="1200" dirty="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lgn="l" rtl="0">
                        <a:spcBef>
                          <a:spcPts val="0"/>
                        </a:spcBef>
                        <a:spcAft>
                          <a:spcPts val="0"/>
                        </a:spcAft>
                        <a:tabLst>
                          <a:tab pos="842010" algn="l"/>
                        </a:tabLst>
                      </a:pPr>
                      <a:r>
                        <a:rPr lang="en-US" sz="1200" dirty="0" smtClean="0">
                          <a:effectLst/>
                        </a:rPr>
                        <a:t>Substrate</a:t>
                      </a:r>
                      <a:r>
                        <a:rPr lang="en-US" sz="1200" baseline="0" dirty="0" smtClean="0">
                          <a:effectLst/>
                        </a:rPr>
                        <a:t> – </a:t>
                      </a:r>
                      <a:r>
                        <a:rPr lang="en-US" sz="1200" kern="1200" dirty="0" smtClean="0">
                          <a:solidFill>
                            <a:schemeClr val="tx1"/>
                          </a:solidFill>
                          <a:effectLst/>
                          <a:latin typeface="+mn-lt"/>
                          <a:ea typeface="+mn-ea"/>
                          <a:cs typeface="+mn-cs"/>
                        </a:rPr>
                        <a:t>pyruvate volume ml</a:t>
                      </a:r>
                      <a:endParaRPr lang="en-US" sz="1200" kern="1200" dirty="0">
                        <a:solidFill>
                          <a:schemeClr val="tx1"/>
                        </a:solidFill>
                        <a:effectLst/>
                        <a:latin typeface="+mn-lt"/>
                        <a:ea typeface="+mn-ea"/>
                        <a:cs typeface="+mn-cs"/>
                      </a:endParaRPr>
                    </a:p>
                  </a:txBody>
                  <a:tcPr marL="68580" marR="68580" marT="0" marB="0"/>
                </a:tc>
                <a:tc>
                  <a:txBody>
                    <a:bodyPr/>
                    <a:lstStyle/>
                    <a:p>
                      <a:pPr marL="0" marR="0">
                        <a:spcBef>
                          <a:spcPts val="0"/>
                        </a:spcBef>
                        <a:spcAft>
                          <a:spcPts val="0"/>
                        </a:spcAft>
                        <a:tabLst>
                          <a:tab pos="842010" algn="l"/>
                        </a:tabLst>
                      </a:pPr>
                      <a:r>
                        <a:rPr lang="en-US" sz="1200" dirty="0" err="1" smtClean="0">
                          <a:effectLst/>
                          <a:latin typeface="+mn-lt"/>
                          <a:ea typeface="+mn-ea"/>
                          <a:cs typeface="+mn-cs"/>
                        </a:rPr>
                        <a:t>di</a:t>
                      </a:r>
                      <a:r>
                        <a:rPr lang="en-US" sz="1200" dirty="0" err="1" smtClean="0">
                          <a:effectLst/>
                        </a:rPr>
                        <a:t>S</a:t>
                      </a:r>
                      <a:r>
                        <a:rPr lang="en-US" sz="1200" dirty="0" smtClean="0">
                          <a:effectLst/>
                        </a:rPr>
                        <a:t>]  </a:t>
                      </a:r>
                      <a:r>
                        <a:rPr lang="en-US" sz="1200" dirty="0" err="1" smtClean="0">
                          <a:effectLst/>
                        </a:rPr>
                        <a:t>wate</a:t>
                      </a:r>
                      <a:r>
                        <a:rPr lang="en-US" sz="1200" dirty="0" smtClean="0">
                          <a:effectLst/>
                        </a:rPr>
                        <a:t> </a:t>
                      </a:r>
                      <a:r>
                        <a:rPr lang="en-US" sz="1200" dirty="0" err="1" smtClean="0">
                          <a:effectLst/>
                        </a:rPr>
                        <a:t>mlr</a:t>
                      </a:r>
                      <a:endParaRPr lang="en-US" sz="1200" dirty="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spcBef>
                          <a:spcPts val="0"/>
                        </a:spcBef>
                        <a:spcAft>
                          <a:spcPts val="0"/>
                        </a:spcAft>
                        <a:tabLst>
                          <a:tab pos="842010" algn="l"/>
                        </a:tabLst>
                      </a:pPr>
                      <a:r>
                        <a:rPr lang="en-US" sz="1200" dirty="0" smtClean="0">
                          <a:latin typeface="Times New Roman" panose="02020603050405020304" pitchFamily="18" charset="0"/>
                          <a:ea typeface="MS Mincho" panose="02020609040205080304" pitchFamily="49" charset="-128"/>
                          <a:cs typeface="Arial" panose="020B0604020202020204" pitchFamily="34" charset="0"/>
                        </a:rPr>
                        <a:t>0.1 M </a:t>
                      </a:r>
                      <a:r>
                        <a:rPr lang="en-US" sz="1200" dirty="0" err="1" smtClean="0">
                          <a:latin typeface="Times New Roman" panose="02020603050405020304" pitchFamily="18" charset="0"/>
                          <a:ea typeface="MS Mincho" panose="02020609040205080304" pitchFamily="49" charset="-128"/>
                          <a:cs typeface="Arial" panose="020B0604020202020204" pitchFamily="34" charset="0"/>
                        </a:rPr>
                        <a:t>Tris</a:t>
                      </a:r>
                      <a:r>
                        <a:rPr lang="en-US" sz="1200" dirty="0" smtClean="0">
                          <a:latin typeface="Times New Roman" panose="02020603050405020304" pitchFamily="18" charset="0"/>
                          <a:ea typeface="MS Mincho" panose="02020609040205080304" pitchFamily="49" charset="-128"/>
                          <a:cs typeface="Arial" panose="020B0604020202020204" pitchFamily="34" charset="0"/>
                        </a:rPr>
                        <a:t>, pH 7.4</a:t>
                      </a:r>
                      <a:endParaRPr lang="en-US" sz="1200" dirty="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spcBef>
                          <a:spcPts val="0"/>
                        </a:spcBef>
                        <a:spcAft>
                          <a:spcPts val="0"/>
                        </a:spcAft>
                        <a:tabLst>
                          <a:tab pos="842010" algn="l"/>
                        </a:tabLst>
                      </a:pPr>
                      <a:r>
                        <a:rPr lang="en-US" sz="1000" dirty="0" smtClean="0">
                          <a:effectLst/>
                        </a:rPr>
                        <a:t> </a:t>
                      </a:r>
                      <a:r>
                        <a:rPr lang="en-US" sz="1200" dirty="0" smtClean="0">
                          <a:latin typeface="Times New Roman" panose="02020603050405020304" pitchFamily="18" charset="0"/>
                          <a:ea typeface="MS Mincho" panose="02020609040205080304" pitchFamily="49" charset="-128"/>
                          <a:cs typeface="Arial" panose="020B0604020202020204" pitchFamily="34" charset="0"/>
                        </a:rPr>
                        <a:t>5 </a:t>
                      </a:r>
                      <a:r>
                        <a:rPr lang="en-US" sz="1200" dirty="0" err="1" smtClean="0">
                          <a:latin typeface="Times New Roman" panose="02020603050405020304" pitchFamily="18" charset="0"/>
                          <a:ea typeface="MS Mincho" panose="02020609040205080304" pitchFamily="49" charset="-128"/>
                          <a:cs typeface="Arial" panose="020B0604020202020204" pitchFamily="34" charset="0"/>
                        </a:rPr>
                        <a:t>mM</a:t>
                      </a:r>
                      <a:r>
                        <a:rPr lang="en-US" sz="1200" dirty="0" smtClean="0">
                          <a:latin typeface="Times New Roman" panose="02020603050405020304" pitchFamily="18" charset="0"/>
                          <a:ea typeface="MS Mincho" panose="02020609040205080304" pitchFamily="49" charset="-128"/>
                          <a:cs typeface="Arial" panose="020B0604020202020204" pitchFamily="34" charset="0"/>
                        </a:rPr>
                        <a:t> NADH </a:t>
                      </a:r>
                      <a:endParaRPr lang="en-US" sz="1200" dirty="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spcBef>
                          <a:spcPts val="0"/>
                        </a:spcBef>
                        <a:spcAft>
                          <a:spcPts val="0"/>
                        </a:spcAft>
                        <a:tabLst>
                          <a:tab pos="842010" algn="l"/>
                        </a:tabLst>
                      </a:pPr>
                      <a:r>
                        <a:rPr lang="en-US" sz="1000">
                          <a:effectLst/>
                        </a:rPr>
                        <a:t>Activity </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r>
              <a:tr h="314391">
                <a:tc>
                  <a:txBody>
                    <a:bodyPr/>
                    <a:lstStyle/>
                    <a:p>
                      <a:pPr marL="0" marR="0">
                        <a:spcBef>
                          <a:spcPts val="0"/>
                        </a:spcBef>
                        <a:spcAft>
                          <a:spcPts val="0"/>
                        </a:spcAft>
                        <a:tabLst>
                          <a:tab pos="842010" algn="l"/>
                        </a:tabLst>
                      </a:pPr>
                      <a:r>
                        <a:rPr lang="en-US" sz="1000">
                          <a:effectLst/>
                        </a:rPr>
                        <a:t>0.05</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r>
                        <a:rPr lang="en-US" dirty="0" smtClean="0"/>
                        <a:t>0.1</a:t>
                      </a:r>
                      <a:endParaRPr lang="ar-SA" dirty="0"/>
                    </a:p>
                  </a:txBody>
                  <a:tcPr marL="68580" marR="68580" marT="0" marB="0"/>
                </a:tc>
                <a:tc>
                  <a:txBody>
                    <a:bodyPr/>
                    <a:lstStyle/>
                    <a:p>
                      <a:r>
                        <a:rPr lang="en-US" dirty="0" smtClean="0"/>
                        <a:t>0.9</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1.8 ml </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0.1 ml </a:t>
                      </a:r>
                      <a:endParaRPr lang="ar-SA" dirty="0"/>
                    </a:p>
                  </a:txBody>
                  <a:tcPr marL="68580" marR="68580" marT="0" marB="0"/>
                </a:tc>
                <a:tc>
                  <a:txBody>
                    <a:bodyPr/>
                    <a:lstStyle/>
                    <a:p>
                      <a:endParaRPr lang="ar-SA" dirty="0"/>
                    </a:p>
                  </a:txBody>
                  <a:tcPr marL="68580" marR="68580" marT="0" marB="0"/>
                </a:tc>
              </a:tr>
              <a:tr h="314391">
                <a:tc>
                  <a:txBody>
                    <a:bodyPr/>
                    <a:lstStyle/>
                    <a:p>
                      <a:pPr marL="0" marR="0">
                        <a:spcBef>
                          <a:spcPts val="0"/>
                        </a:spcBef>
                        <a:spcAft>
                          <a:spcPts val="0"/>
                        </a:spcAft>
                        <a:tabLst>
                          <a:tab pos="842010" algn="l"/>
                        </a:tabLst>
                      </a:pPr>
                      <a:r>
                        <a:rPr lang="en-US" sz="1000">
                          <a:effectLst/>
                        </a:rPr>
                        <a:t>0.1</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r>
                        <a:rPr lang="en-US" dirty="0" smtClean="0"/>
                        <a:t>0.2</a:t>
                      </a:r>
                      <a:endParaRPr lang="ar-SA" dirty="0"/>
                    </a:p>
                  </a:txBody>
                  <a:tcPr marL="68580" marR="68580" marT="0" marB="0"/>
                </a:tc>
                <a:tc>
                  <a:txBody>
                    <a:bodyPr/>
                    <a:lstStyle/>
                    <a:p>
                      <a:r>
                        <a:rPr lang="en-US" dirty="0" smtClean="0"/>
                        <a:t>0.8</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1.8 ml </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0.1 ml </a:t>
                      </a:r>
                      <a:endParaRPr lang="ar-SA" dirty="0"/>
                    </a:p>
                  </a:txBody>
                  <a:tcPr marL="68580" marR="68580" marT="0" marB="0"/>
                </a:tc>
                <a:tc>
                  <a:txBody>
                    <a:bodyPr/>
                    <a:lstStyle/>
                    <a:p>
                      <a:endParaRPr lang="ar-SA"/>
                    </a:p>
                  </a:txBody>
                  <a:tcPr marL="68580" marR="68580" marT="0" marB="0"/>
                </a:tc>
              </a:tr>
              <a:tr h="314391">
                <a:tc>
                  <a:txBody>
                    <a:bodyPr/>
                    <a:lstStyle/>
                    <a:p>
                      <a:pPr marL="0" marR="0">
                        <a:spcBef>
                          <a:spcPts val="0"/>
                        </a:spcBef>
                        <a:spcAft>
                          <a:spcPts val="0"/>
                        </a:spcAft>
                        <a:tabLst>
                          <a:tab pos="842010" algn="l"/>
                        </a:tabLst>
                      </a:pPr>
                      <a:r>
                        <a:rPr lang="en-US" sz="1000">
                          <a:effectLst/>
                        </a:rPr>
                        <a:t>0.15</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r>
                        <a:rPr lang="en-US" dirty="0" smtClean="0"/>
                        <a:t>0.3</a:t>
                      </a:r>
                      <a:endParaRPr lang="ar-SA" dirty="0"/>
                    </a:p>
                  </a:txBody>
                  <a:tcPr marL="68580" marR="68580" marT="0" marB="0"/>
                </a:tc>
                <a:tc>
                  <a:txBody>
                    <a:bodyPr/>
                    <a:lstStyle/>
                    <a:p>
                      <a:r>
                        <a:rPr lang="en-US" dirty="0" smtClean="0"/>
                        <a:t>0.7</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1.8 ml </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0.1 ml </a:t>
                      </a:r>
                      <a:endParaRPr lang="ar-SA" dirty="0"/>
                    </a:p>
                  </a:txBody>
                  <a:tcPr marL="68580" marR="68580" marT="0" marB="0"/>
                </a:tc>
                <a:tc>
                  <a:txBody>
                    <a:bodyPr/>
                    <a:lstStyle/>
                    <a:p>
                      <a:endParaRPr lang="ar-SA"/>
                    </a:p>
                  </a:txBody>
                  <a:tcPr marL="68580" marR="68580" marT="0" marB="0"/>
                </a:tc>
              </a:tr>
              <a:tr h="314391">
                <a:tc>
                  <a:txBody>
                    <a:bodyPr/>
                    <a:lstStyle/>
                    <a:p>
                      <a:pPr marL="0" marR="0">
                        <a:spcBef>
                          <a:spcPts val="0"/>
                        </a:spcBef>
                        <a:spcAft>
                          <a:spcPts val="0"/>
                        </a:spcAft>
                        <a:tabLst>
                          <a:tab pos="842010" algn="l"/>
                        </a:tabLst>
                      </a:pPr>
                      <a:r>
                        <a:rPr lang="en-US" sz="1000">
                          <a:effectLst/>
                        </a:rPr>
                        <a:t>0.2</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r>
                        <a:rPr lang="en-US" dirty="0" smtClean="0"/>
                        <a:t>0.4</a:t>
                      </a:r>
                      <a:endParaRPr lang="ar-SA" dirty="0"/>
                    </a:p>
                  </a:txBody>
                  <a:tcPr marL="68580" marR="68580" marT="0" marB="0"/>
                </a:tc>
                <a:tc>
                  <a:txBody>
                    <a:bodyPr/>
                    <a:lstStyle/>
                    <a:p>
                      <a:r>
                        <a:rPr lang="en-US" dirty="0" smtClean="0"/>
                        <a:t>0.6</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1.8 ml </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0.1 ml </a:t>
                      </a:r>
                      <a:endParaRPr lang="ar-SA" dirty="0"/>
                    </a:p>
                  </a:txBody>
                  <a:tcPr marL="68580" marR="68580" marT="0" marB="0"/>
                </a:tc>
                <a:tc>
                  <a:txBody>
                    <a:bodyPr/>
                    <a:lstStyle/>
                    <a:p>
                      <a:endParaRPr lang="ar-SA"/>
                    </a:p>
                  </a:txBody>
                  <a:tcPr marL="68580" marR="68580" marT="0" marB="0"/>
                </a:tc>
              </a:tr>
              <a:tr h="314391">
                <a:tc>
                  <a:txBody>
                    <a:bodyPr/>
                    <a:lstStyle/>
                    <a:p>
                      <a:pPr marL="0" marR="0">
                        <a:spcBef>
                          <a:spcPts val="0"/>
                        </a:spcBef>
                        <a:spcAft>
                          <a:spcPts val="0"/>
                        </a:spcAft>
                        <a:tabLst>
                          <a:tab pos="842010" algn="l"/>
                        </a:tabLst>
                      </a:pPr>
                      <a:r>
                        <a:rPr lang="en-US" sz="1000">
                          <a:effectLst/>
                        </a:rPr>
                        <a:t>0.25</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r>
                        <a:rPr lang="en-US" dirty="0" smtClean="0"/>
                        <a:t>0.5</a:t>
                      </a:r>
                      <a:endParaRPr lang="ar-SA" dirty="0"/>
                    </a:p>
                  </a:txBody>
                  <a:tcPr marL="68580" marR="68580" marT="0" marB="0"/>
                </a:tc>
                <a:tc>
                  <a:txBody>
                    <a:bodyPr/>
                    <a:lstStyle/>
                    <a:p>
                      <a:r>
                        <a:rPr lang="en-US" dirty="0" smtClean="0"/>
                        <a:t>0.5</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1.8 ml </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0.1 ml </a:t>
                      </a:r>
                      <a:endParaRPr lang="ar-SA" dirty="0"/>
                    </a:p>
                  </a:txBody>
                  <a:tcPr marL="68580" marR="68580" marT="0" marB="0"/>
                </a:tc>
                <a:tc>
                  <a:txBody>
                    <a:bodyPr/>
                    <a:lstStyle/>
                    <a:p>
                      <a:endParaRPr lang="ar-SA"/>
                    </a:p>
                  </a:txBody>
                  <a:tcPr marL="68580" marR="68580" marT="0" marB="0"/>
                </a:tc>
              </a:tr>
              <a:tr h="314391">
                <a:tc>
                  <a:txBody>
                    <a:bodyPr/>
                    <a:lstStyle/>
                    <a:p>
                      <a:pPr marL="0" marR="0">
                        <a:spcBef>
                          <a:spcPts val="0"/>
                        </a:spcBef>
                        <a:spcAft>
                          <a:spcPts val="0"/>
                        </a:spcAft>
                        <a:tabLst>
                          <a:tab pos="842010" algn="l"/>
                        </a:tabLst>
                      </a:pPr>
                      <a:r>
                        <a:rPr lang="en-US" sz="1000">
                          <a:effectLst/>
                        </a:rPr>
                        <a:t>0.3</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r>
                        <a:rPr lang="en-US" dirty="0" smtClean="0"/>
                        <a:t>0.6</a:t>
                      </a:r>
                      <a:endParaRPr lang="ar-SA" dirty="0"/>
                    </a:p>
                  </a:txBody>
                  <a:tcPr marL="68580" marR="68580" marT="0" marB="0"/>
                </a:tc>
                <a:tc>
                  <a:txBody>
                    <a:bodyPr/>
                    <a:lstStyle/>
                    <a:p>
                      <a:r>
                        <a:rPr lang="en-US" dirty="0" smtClean="0"/>
                        <a:t>0.4</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1.8 ml </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0.1 ml </a:t>
                      </a:r>
                      <a:endParaRPr lang="ar-SA" dirty="0"/>
                    </a:p>
                  </a:txBody>
                  <a:tcPr marL="68580" marR="68580" marT="0" marB="0"/>
                </a:tc>
                <a:tc>
                  <a:txBody>
                    <a:bodyPr/>
                    <a:lstStyle/>
                    <a:p>
                      <a:endParaRPr lang="ar-SA"/>
                    </a:p>
                  </a:txBody>
                  <a:tcPr marL="68580" marR="68580" marT="0" marB="0"/>
                </a:tc>
              </a:tr>
              <a:tr h="314391">
                <a:tc>
                  <a:txBody>
                    <a:bodyPr/>
                    <a:lstStyle/>
                    <a:p>
                      <a:pPr marL="0" marR="0">
                        <a:spcBef>
                          <a:spcPts val="0"/>
                        </a:spcBef>
                        <a:spcAft>
                          <a:spcPts val="0"/>
                        </a:spcAft>
                        <a:tabLst>
                          <a:tab pos="842010" algn="l"/>
                        </a:tabLst>
                      </a:pPr>
                      <a:r>
                        <a:rPr lang="en-US" sz="1000">
                          <a:effectLst/>
                        </a:rPr>
                        <a:t>0.35</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r>
                        <a:rPr lang="en-US" dirty="0" smtClean="0"/>
                        <a:t>0.7</a:t>
                      </a:r>
                      <a:endParaRPr lang="ar-SA" dirty="0"/>
                    </a:p>
                  </a:txBody>
                  <a:tcPr marL="68580" marR="68580" marT="0" marB="0"/>
                </a:tc>
                <a:tc>
                  <a:txBody>
                    <a:bodyPr/>
                    <a:lstStyle/>
                    <a:p>
                      <a:r>
                        <a:rPr lang="en-US" dirty="0" smtClean="0"/>
                        <a:t>0.3</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1.8 ml </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0.1 ml </a:t>
                      </a:r>
                      <a:endParaRPr lang="ar-SA" dirty="0"/>
                    </a:p>
                  </a:txBody>
                  <a:tcPr marL="68580" marR="68580" marT="0" marB="0"/>
                </a:tc>
                <a:tc>
                  <a:txBody>
                    <a:bodyPr/>
                    <a:lstStyle/>
                    <a:p>
                      <a:endParaRPr lang="ar-SA"/>
                    </a:p>
                  </a:txBody>
                  <a:tcPr marL="68580" marR="68580" marT="0" marB="0"/>
                </a:tc>
              </a:tr>
              <a:tr h="314391">
                <a:tc>
                  <a:txBody>
                    <a:bodyPr/>
                    <a:lstStyle/>
                    <a:p>
                      <a:pPr marL="0" marR="0">
                        <a:spcBef>
                          <a:spcPts val="0"/>
                        </a:spcBef>
                        <a:spcAft>
                          <a:spcPts val="0"/>
                        </a:spcAft>
                        <a:tabLst>
                          <a:tab pos="842010" algn="l"/>
                        </a:tabLst>
                      </a:pPr>
                      <a:r>
                        <a:rPr lang="en-US" sz="1000">
                          <a:effectLst/>
                        </a:rPr>
                        <a:t>0.4</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r>
                        <a:rPr lang="en-US" dirty="0" smtClean="0"/>
                        <a:t>0.8</a:t>
                      </a:r>
                      <a:endParaRPr lang="ar-SA" dirty="0"/>
                    </a:p>
                  </a:txBody>
                  <a:tcPr marL="68580" marR="68580" marT="0" marB="0"/>
                </a:tc>
                <a:tc>
                  <a:txBody>
                    <a:bodyPr/>
                    <a:lstStyle/>
                    <a:p>
                      <a:r>
                        <a:rPr lang="en-US" dirty="0" smtClean="0"/>
                        <a:t>0.2</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1.8 ml </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0.1 ml </a:t>
                      </a:r>
                      <a:endParaRPr lang="ar-SA" dirty="0"/>
                    </a:p>
                  </a:txBody>
                  <a:tcPr marL="68580" marR="68580" marT="0" marB="0"/>
                </a:tc>
                <a:tc>
                  <a:txBody>
                    <a:bodyPr/>
                    <a:lstStyle/>
                    <a:p>
                      <a:endParaRPr lang="ar-SA"/>
                    </a:p>
                  </a:txBody>
                  <a:tcPr marL="68580" marR="68580" marT="0" marB="0"/>
                </a:tc>
              </a:tr>
              <a:tr h="314391">
                <a:tc>
                  <a:txBody>
                    <a:bodyPr/>
                    <a:lstStyle/>
                    <a:p>
                      <a:pPr marL="0" marR="0">
                        <a:spcBef>
                          <a:spcPts val="0"/>
                        </a:spcBef>
                        <a:spcAft>
                          <a:spcPts val="0"/>
                        </a:spcAft>
                        <a:tabLst>
                          <a:tab pos="842010" algn="l"/>
                        </a:tabLst>
                      </a:pPr>
                      <a:r>
                        <a:rPr lang="en-US" sz="1000">
                          <a:effectLst/>
                        </a:rPr>
                        <a:t>0.45</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r>
                        <a:rPr lang="en-US" dirty="0" smtClean="0"/>
                        <a:t>0.9</a:t>
                      </a:r>
                      <a:endParaRPr lang="ar-SA" dirty="0"/>
                    </a:p>
                  </a:txBody>
                  <a:tcPr marL="68580" marR="68580" marT="0" marB="0"/>
                </a:tc>
                <a:tc>
                  <a:txBody>
                    <a:bodyPr/>
                    <a:lstStyle/>
                    <a:p>
                      <a:r>
                        <a:rPr lang="en-US" dirty="0" smtClean="0"/>
                        <a:t>0.1</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1.8 ml </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0.1 ml </a:t>
                      </a:r>
                      <a:endParaRPr lang="ar-SA" dirty="0"/>
                    </a:p>
                  </a:txBody>
                  <a:tcPr marL="68580" marR="68580" marT="0" marB="0"/>
                </a:tc>
                <a:tc>
                  <a:txBody>
                    <a:bodyPr/>
                    <a:lstStyle/>
                    <a:p>
                      <a:endParaRPr lang="ar-SA"/>
                    </a:p>
                  </a:txBody>
                  <a:tcPr marL="68580" marR="68580" marT="0" marB="0"/>
                </a:tc>
              </a:tr>
              <a:tr h="377270">
                <a:tc>
                  <a:txBody>
                    <a:bodyPr/>
                    <a:lstStyle/>
                    <a:p>
                      <a:pPr marL="0" marR="0">
                        <a:spcBef>
                          <a:spcPts val="0"/>
                        </a:spcBef>
                        <a:spcAft>
                          <a:spcPts val="0"/>
                        </a:spcAft>
                        <a:tabLst>
                          <a:tab pos="842010" algn="l"/>
                        </a:tabLst>
                      </a:pPr>
                      <a:r>
                        <a:rPr lang="en-US" sz="1000" dirty="0" smtClean="0">
                          <a:effectLst/>
                        </a:rPr>
                        <a:t>0.5</a:t>
                      </a:r>
                      <a:endParaRPr lang="en-US" sz="1200" dirty="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r>
                        <a:rPr lang="en-US" dirty="0" smtClean="0"/>
                        <a:t>1</a:t>
                      </a:r>
                      <a:endParaRPr lang="ar-SA" dirty="0"/>
                    </a:p>
                  </a:txBody>
                  <a:tcPr marL="68580" marR="68580" marT="0" marB="0"/>
                </a:tc>
                <a:tc>
                  <a:txBody>
                    <a:bodyPr/>
                    <a:lstStyle/>
                    <a:p>
                      <a:r>
                        <a:rPr lang="en-US" dirty="0" smtClean="0"/>
                        <a:t>-</a:t>
                      </a:r>
                      <a:endParaRPr lang="ar-SA" dirty="0"/>
                    </a:p>
                  </a:txBody>
                  <a:tcPr marL="68580" marR="68580" marT="0" marB="0"/>
                </a:tc>
                <a:tc>
                  <a:txBody>
                    <a:bodyPr/>
                    <a:lstStyle/>
                    <a:p>
                      <a:r>
                        <a:rPr lang="en-US" dirty="0" smtClean="0">
                          <a:latin typeface="Times New Roman" panose="02020603050405020304" pitchFamily="18" charset="0"/>
                          <a:ea typeface="MS Mincho" panose="02020609040205080304" pitchFamily="49" charset="-128"/>
                          <a:cs typeface="Arial" panose="020B0604020202020204" pitchFamily="34" charset="0"/>
                        </a:rPr>
                        <a:t>1.8 ml </a:t>
                      </a:r>
                      <a:endParaRPr lang="ar-SA" dirty="0"/>
                    </a:p>
                  </a:txBody>
                  <a:tcPr marL="68580" marR="68580" marT="0" marB="0"/>
                </a:tc>
                <a:tc>
                  <a:txBody>
                    <a:bodyPr/>
                    <a:lstStyle/>
                    <a:p>
                      <a:r>
                        <a:rPr lang="en-US" dirty="0" smtClean="0">
                          <a:latin typeface="Times New Roman" panose="02020603050405020304" pitchFamily="18" charset="0"/>
                          <a:ea typeface="MS Mincho" panose="02020609040205080304" pitchFamily="49" charset="-128"/>
                          <a:cs typeface="Arial" panose="020B0604020202020204" pitchFamily="34" charset="0"/>
                        </a:rPr>
                        <a:t>0.1 ml </a:t>
                      </a:r>
                      <a:endParaRPr lang="ar-SA" dirty="0"/>
                    </a:p>
                  </a:txBody>
                  <a:tcPr marL="68580" marR="68580" marT="0" marB="0"/>
                </a:tc>
                <a:tc>
                  <a:txBody>
                    <a:bodyPr/>
                    <a:lstStyle/>
                    <a:p>
                      <a:endParaRPr lang="ar-SA" dirty="0"/>
                    </a:p>
                  </a:txBody>
                  <a:tcPr marL="68580" marR="68580" marT="0" marB="0"/>
                </a:tc>
              </a:tr>
            </a:tbl>
          </a:graphicData>
        </a:graphic>
      </p:graphicFrame>
      <p:sp>
        <p:nvSpPr>
          <p:cNvPr id="4" name="Rectangle 3"/>
          <p:cNvSpPr/>
          <p:nvPr/>
        </p:nvSpPr>
        <p:spPr>
          <a:xfrm>
            <a:off x="3284805" y="5109979"/>
            <a:ext cx="6443003" cy="92333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l" rtl="0"/>
            <a:r>
              <a:rPr lang="en-US" dirty="0">
                <a:latin typeface="Times New Roman" panose="02020603050405020304" pitchFamily="18" charset="0"/>
                <a:ea typeface="MS Mincho" panose="02020609040205080304" pitchFamily="49" charset="-128"/>
                <a:cs typeface="Arial" panose="020B0604020202020204" pitchFamily="34" charset="0"/>
              </a:rPr>
              <a:t>Table 8: effect of pyruvate concentration (0.05-0.5mM) on the </a:t>
            </a:r>
            <a:r>
              <a:rPr lang="en-US" dirty="0" smtClean="0">
                <a:latin typeface="Times New Roman" panose="02020603050405020304" pitchFamily="18" charset="0"/>
                <a:ea typeface="MS Mincho" panose="02020609040205080304" pitchFamily="49" charset="-128"/>
                <a:cs typeface="Arial" panose="020B0604020202020204" pitchFamily="34" charset="0"/>
              </a:rPr>
              <a:t>activity </a:t>
            </a:r>
            <a:r>
              <a:rPr lang="en-US" dirty="0">
                <a:latin typeface="Times New Roman" panose="02020603050405020304" pitchFamily="18" charset="0"/>
                <a:ea typeface="MS Mincho" panose="02020609040205080304" pitchFamily="49" charset="-128"/>
                <a:cs typeface="Arial" panose="020B0604020202020204" pitchFamily="34" charset="0"/>
              </a:rPr>
              <a:t>of LDH in liver and kidney and Lactate concentration (5-13 </a:t>
            </a:r>
            <a:r>
              <a:rPr lang="en-US" dirty="0" err="1">
                <a:latin typeface="Times New Roman" panose="02020603050405020304" pitchFamily="18" charset="0"/>
                <a:ea typeface="MS Mincho" panose="02020609040205080304" pitchFamily="49" charset="-128"/>
                <a:cs typeface="Arial" panose="020B0604020202020204" pitchFamily="34" charset="0"/>
              </a:rPr>
              <a:t>mM</a:t>
            </a:r>
            <a:r>
              <a:rPr lang="en-US" dirty="0">
                <a:latin typeface="Times New Roman" panose="02020603050405020304" pitchFamily="18" charset="0"/>
                <a:ea typeface="MS Mincho" panose="02020609040205080304" pitchFamily="49" charset="-128"/>
                <a:cs typeface="Arial" panose="020B0604020202020204" pitchFamily="34" charset="0"/>
              </a:rPr>
              <a:t>) </a:t>
            </a:r>
            <a:r>
              <a:rPr lang="en-US" dirty="0" smtClean="0">
                <a:latin typeface="Times New Roman" panose="02020603050405020304" pitchFamily="18" charset="0"/>
                <a:ea typeface="MS Mincho" panose="02020609040205080304" pitchFamily="49" charset="-128"/>
                <a:cs typeface="Arial" panose="020B0604020202020204" pitchFamily="34" charset="0"/>
              </a:rPr>
              <a:t>on  </a:t>
            </a:r>
            <a:r>
              <a:rPr lang="en-US" dirty="0">
                <a:latin typeface="Times New Roman" panose="02020603050405020304" pitchFamily="18" charset="0"/>
                <a:ea typeface="MS Mincho" panose="02020609040205080304" pitchFamily="49" charset="-128"/>
                <a:cs typeface="Arial" panose="020B0604020202020204" pitchFamily="34" charset="0"/>
              </a:rPr>
              <a:t>the activity of muscle LDH.</a:t>
            </a:r>
            <a:endParaRPr lang="en-US" sz="2800" dirty="0">
              <a:effectLst/>
              <a:latin typeface="Cambria" panose="02040503050406030204" pitchFamily="18"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xmlns="" val="3824569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xmlns="" val="4011143913"/>
              </p:ext>
            </p:extLst>
          </p:nvPr>
        </p:nvGraphicFramePr>
        <p:xfrm>
          <a:off x="5363754" y="472758"/>
          <a:ext cx="2491103" cy="4149964"/>
        </p:xfrm>
        <a:graphic>
          <a:graphicData uri="http://schemas.openxmlformats.org/drawingml/2006/table">
            <a:tbl>
              <a:tblPr firstRow="1" firstCol="1" bandRow="1">
                <a:tableStyleId>{5940675A-B579-460E-94D1-54222C63F5DA}</a:tableStyleId>
              </a:tblPr>
              <a:tblGrid>
                <a:gridCol w="1165562"/>
                <a:gridCol w="1325541"/>
              </a:tblGrid>
              <a:tr h="314391">
                <a:tc gridSpan="2">
                  <a:txBody>
                    <a:bodyPr/>
                    <a:lstStyle/>
                    <a:p>
                      <a:pPr marL="0" marR="0" algn="ctr">
                        <a:spcBef>
                          <a:spcPts val="0"/>
                        </a:spcBef>
                        <a:spcAft>
                          <a:spcPts val="0"/>
                        </a:spcAft>
                        <a:tabLst>
                          <a:tab pos="842010" algn="l"/>
                        </a:tabLst>
                      </a:pPr>
                      <a:r>
                        <a:rPr lang="en-US" sz="1000" dirty="0">
                          <a:effectLst/>
                        </a:rPr>
                        <a:t>Liver</a:t>
                      </a:r>
                      <a:endParaRPr lang="en-US" sz="1200" dirty="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hMerge="1">
                  <a:txBody>
                    <a:bodyPr/>
                    <a:lstStyle/>
                    <a:p>
                      <a:pPr rtl="1"/>
                      <a:endParaRPr lang="ar-SA"/>
                    </a:p>
                  </a:txBody>
                  <a:tcPr/>
                </a:tc>
              </a:tr>
              <a:tr h="628784">
                <a:tc>
                  <a:txBody>
                    <a:bodyPr/>
                    <a:lstStyle/>
                    <a:p>
                      <a:pPr marL="0" marR="0">
                        <a:spcBef>
                          <a:spcPts val="0"/>
                        </a:spcBef>
                        <a:spcAft>
                          <a:spcPts val="0"/>
                        </a:spcAft>
                        <a:tabLst>
                          <a:tab pos="842010" algn="l"/>
                        </a:tabLst>
                      </a:pPr>
                      <a:r>
                        <a:rPr lang="en-US" sz="1000">
                          <a:effectLst/>
                        </a:rPr>
                        <a:t>[S] </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spcBef>
                          <a:spcPts val="0"/>
                        </a:spcBef>
                        <a:spcAft>
                          <a:spcPts val="0"/>
                        </a:spcAft>
                        <a:tabLst>
                          <a:tab pos="842010" algn="l"/>
                        </a:tabLst>
                      </a:pPr>
                      <a:r>
                        <a:rPr lang="en-US" sz="1000">
                          <a:effectLst/>
                        </a:rPr>
                        <a:t>Activity </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r>
              <a:tr h="314391">
                <a:tc>
                  <a:txBody>
                    <a:bodyPr/>
                    <a:lstStyle/>
                    <a:p>
                      <a:pPr marL="0" marR="0">
                        <a:spcBef>
                          <a:spcPts val="0"/>
                        </a:spcBef>
                        <a:spcAft>
                          <a:spcPts val="0"/>
                        </a:spcAft>
                        <a:tabLst>
                          <a:tab pos="842010" algn="l"/>
                        </a:tabLst>
                      </a:pPr>
                      <a:r>
                        <a:rPr lang="en-US" sz="1000">
                          <a:effectLst/>
                        </a:rPr>
                        <a:t>0.05</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endParaRPr lang="ar-SA" dirty="0"/>
                    </a:p>
                  </a:txBody>
                  <a:tcPr marL="68580" marR="68580" marT="0" marB="0"/>
                </a:tc>
              </a:tr>
              <a:tr h="314391">
                <a:tc>
                  <a:txBody>
                    <a:bodyPr/>
                    <a:lstStyle/>
                    <a:p>
                      <a:pPr marL="0" marR="0">
                        <a:spcBef>
                          <a:spcPts val="0"/>
                        </a:spcBef>
                        <a:spcAft>
                          <a:spcPts val="0"/>
                        </a:spcAft>
                        <a:tabLst>
                          <a:tab pos="842010" algn="l"/>
                        </a:tabLst>
                      </a:pPr>
                      <a:r>
                        <a:rPr lang="en-US" sz="1000">
                          <a:effectLst/>
                        </a:rPr>
                        <a:t>0.1</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endParaRPr lang="ar-SA"/>
                    </a:p>
                  </a:txBody>
                  <a:tcPr marL="68580" marR="68580" marT="0" marB="0"/>
                </a:tc>
              </a:tr>
              <a:tr h="314391">
                <a:tc>
                  <a:txBody>
                    <a:bodyPr/>
                    <a:lstStyle/>
                    <a:p>
                      <a:pPr marL="0" marR="0">
                        <a:spcBef>
                          <a:spcPts val="0"/>
                        </a:spcBef>
                        <a:spcAft>
                          <a:spcPts val="0"/>
                        </a:spcAft>
                        <a:tabLst>
                          <a:tab pos="842010" algn="l"/>
                        </a:tabLst>
                      </a:pPr>
                      <a:r>
                        <a:rPr lang="en-US" sz="1000">
                          <a:effectLst/>
                        </a:rPr>
                        <a:t>0.15</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endParaRPr lang="ar-SA"/>
                    </a:p>
                  </a:txBody>
                  <a:tcPr marL="68580" marR="68580" marT="0" marB="0"/>
                </a:tc>
              </a:tr>
              <a:tr h="314391">
                <a:tc>
                  <a:txBody>
                    <a:bodyPr/>
                    <a:lstStyle/>
                    <a:p>
                      <a:pPr marL="0" marR="0">
                        <a:spcBef>
                          <a:spcPts val="0"/>
                        </a:spcBef>
                        <a:spcAft>
                          <a:spcPts val="0"/>
                        </a:spcAft>
                        <a:tabLst>
                          <a:tab pos="842010" algn="l"/>
                        </a:tabLst>
                      </a:pPr>
                      <a:r>
                        <a:rPr lang="en-US" sz="1000">
                          <a:effectLst/>
                        </a:rPr>
                        <a:t>0.2</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endParaRPr lang="ar-SA"/>
                    </a:p>
                  </a:txBody>
                  <a:tcPr marL="68580" marR="68580" marT="0" marB="0"/>
                </a:tc>
              </a:tr>
              <a:tr h="314391">
                <a:tc>
                  <a:txBody>
                    <a:bodyPr/>
                    <a:lstStyle/>
                    <a:p>
                      <a:pPr marL="0" marR="0">
                        <a:spcBef>
                          <a:spcPts val="0"/>
                        </a:spcBef>
                        <a:spcAft>
                          <a:spcPts val="0"/>
                        </a:spcAft>
                        <a:tabLst>
                          <a:tab pos="842010" algn="l"/>
                        </a:tabLst>
                      </a:pPr>
                      <a:r>
                        <a:rPr lang="en-US" sz="1000">
                          <a:effectLst/>
                        </a:rPr>
                        <a:t>0.25</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endParaRPr lang="ar-SA"/>
                    </a:p>
                  </a:txBody>
                  <a:tcPr marL="68580" marR="68580" marT="0" marB="0"/>
                </a:tc>
              </a:tr>
              <a:tr h="314391">
                <a:tc>
                  <a:txBody>
                    <a:bodyPr/>
                    <a:lstStyle/>
                    <a:p>
                      <a:pPr marL="0" marR="0">
                        <a:spcBef>
                          <a:spcPts val="0"/>
                        </a:spcBef>
                        <a:spcAft>
                          <a:spcPts val="0"/>
                        </a:spcAft>
                        <a:tabLst>
                          <a:tab pos="842010" algn="l"/>
                        </a:tabLst>
                      </a:pPr>
                      <a:r>
                        <a:rPr lang="en-US" sz="1000">
                          <a:effectLst/>
                        </a:rPr>
                        <a:t>0.3</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endParaRPr lang="ar-SA"/>
                    </a:p>
                  </a:txBody>
                  <a:tcPr marL="68580" marR="68580" marT="0" marB="0"/>
                </a:tc>
              </a:tr>
              <a:tr h="314391">
                <a:tc>
                  <a:txBody>
                    <a:bodyPr/>
                    <a:lstStyle/>
                    <a:p>
                      <a:pPr marL="0" marR="0">
                        <a:spcBef>
                          <a:spcPts val="0"/>
                        </a:spcBef>
                        <a:spcAft>
                          <a:spcPts val="0"/>
                        </a:spcAft>
                        <a:tabLst>
                          <a:tab pos="842010" algn="l"/>
                        </a:tabLst>
                      </a:pPr>
                      <a:r>
                        <a:rPr lang="en-US" sz="1000">
                          <a:effectLst/>
                        </a:rPr>
                        <a:t>0.35</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endParaRPr lang="ar-SA"/>
                    </a:p>
                  </a:txBody>
                  <a:tcPr marL="68580" marR="68580" marT="0" marB="0"/>
                </a:tc>
              </a:tr>
              <a:tr h="314391">
                <a:tc>
                  <a:txBody>
                    <a:bodyPr/>
                    <a:lstStyle/>
                    <a:p>
                      <a:pPr marL="0" marR="0">
                        <a:spcBef>
                          <a:spcPts val="0"/>
                        </a:spcBef>
                        <a:spcAft>
                          <a:spcPts val="0"/>
                        </a:spcAft>
                        <a:tabLst>
                          <a:tab pos="842010" algn="l"/>
                        </a:tabLst>
                      </a:pPr>
                      <a:r>
                        <a:rPr lang="en-US" sz="1000">
                          <a:effectLst/>
                        </a:rPr>
                        <a:t>0.4</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endParaRPr lang="ar-SA"/>
                    </a:p>
                  </a:txBody>
                  <a:tcPr marL="68580" marR="68580" marT="0" marB="0"/>
                </a:tc>
              </a:tr>
              <a:tr h="314391">
                <a:tc>
                  <a:txBody>
                    <a:bodyPr/>
                    <a:lstStyle/>
                    <a:p>
                      <a:pPr marL="0" marR="0">
                        <a:spcBef>
                          <a:spcPts val="0"/>
                        </a:spcBef>
                        <a:spcAft>
                          <a:spcPts val="0"/>
                        </a:spcAft>
                        <a:tabLst>
                          <a:tab pos="842010" algn="l"/>
                        </a:tabLst>
                      </a:pPr>
                      <a:r>
                        <a:rPr lang="en-US" sz="1000">
                          <a:effectLst/>
                        </a:rPr>
                        <a:t>0.45</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endParaRPr lang="ar-SA"/>
                    </a:p>
                  </a:txBody>
                  <a:tcPr marL="68580" marR="68580" marT="0" marB="0"/>
                </a:tc>
              </a:tr>
              <a:tr h="377270">
                <a:tc>
                  <a:txBody>
                    <a:bodyPr/>
                    <a:lstStyle/>
                    <a:p>
                      <a:pPr marL="0" marR="0">
                        <a:spcBef>
                          <a:spcPts val="0"/>
                        </a:spcBef>
                        <a:spcAft>
                          <a:spcPts val="0"/>
                        </a:spcAft>
                        <a:tabLst>
                          <a:tab pos="842010" algn="l"/>
                        </a:tabLst>
                      </a:pPr>
                      <a:r>
                        <a:rPr lang="en-US" sz="1000">
                          <a:effectLst/>
                        </a:rPr>
                        <a:t>0.5</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endParaRPr lang="ar-SA" dirty="0"/>
                    </a:p>
                  </a:txBody>
                  <a:tcPr marL="68580" marR="68580" marT="0" marB="0"/>
                </a:tc>
              </a:tr>
            </a:tbl>
          </a:graphicData>
        </a:graphic>
      </p:graphicFrame>
      <p:sp>
        <p:nvSpPr>
          <p:cNvPr id="4" name="Rectangle 3"/>
          <p:cNvSpPr/>
          <p:nvPr/>
        </p:nvSpPr>
        <p:spPr>
          <a:xfrm>
            <a:off x="3284805" y="5109979"/>
            <a:ext cx="6443003" cy="92333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l" rtl="0"/>
            <a:r>
              <a:rPr lang="en-US" dirty="0">
                <a:latin typeface="Times New Roman" panose="02020603050405020304" pitchFamily="18" charset="0"/>
                <a:ea typeface="MS Mincho" panose="02020609040205080304" pitchFamily="49" charset="-128"/>
                <a:cs typeface="Arial" panose="020B0604020202020204" pitchFamily="34" charset="0"/>
              </a:rPr>
              <a:t>Table 8: effect of pyruvate concentration (0.05-0.5mM) on the </a:t>
            </a:r>
            <a:r>
              <a:rPr lang="en-US" dirty="0" smtClean="0">
                <a:latin typeface="Times New Roman" panose="02020603050405020304" pitchFamily="18" charset="0"/>
                <a:ea typeface="MS Mincho" panose="02020609040205080304" pitchFamily="49" charset="-128"/>
                <a:cs typeface="Arial" panose="020B0604020202020204" pitchFamily="34" charset="0"/>
              </a:rPr>
              <a:t>activity </a:t>
            </a:r>
            <a:r>
              <a:rPr lang="en-US" dirty="0">
                <a:latin typeface="Times New Roman" panose="02020603050405020304" pitchFamily="18" charset="0"/>
                <a:ea typeface="MS Mincho" panose="02020609040205080304" pitchFamily="49" charset="-128"/>
                <a:cs typeface="Arial" panose="020B0604020202020204" pitchFamily="34" charset="0"/>
              </a:rPr>
              <a:t>of LDH in liver and kidney and Lactate concentration (5-13 </a:t>
            </a:r>
            <a:r>
              <a:rPr lang="en-US" dirty="0" err="1">
                <a:latin typeface="Times New Roman" panose="02020603050405020304" pitchFamily="18" charset="0"/>
                <a:ea typeface="MS Mincho" panose="02020609040205080304" pitchFamily="49" charset="-128"/>
                <a:cs typeface="Arial" panose="020B0604020202020204" pitchFamily="34" charset="0"/>
              </a:rPr>
              <a:t>mM</a:t>
            </a:r>
            <a:r>
              <a:rPr lang="en-US" dirty="0">
                <a:latin typeface="Times New Roman" panose="02020603050405020304" pitchFamily="18" charset="0"/>
                <a:ea typeface="MS Mincho" panose="02020609040205080304" pitchFamily="49" charset="-128"/>
                <a:cs typeface="Arial" panose="020B0604020202020204" pitchFamily="34" charset="0"/>
              </a:rPr>
              <a:t>) </a:t>
            </a:r>
            <a:r>
              <a:rPr lang="en-US" dirty="0" smtClean="0">
                <a:latin typeface="Times New Roman" panose="02020603050405020304" pitchFamily="18" charset="0"/>
                <a:ea typeface="MS Mincho" panose="02020609040205080304" pitchFamily="49" charset="-128"/>
                <a:cs typeface="Arial" panose="020B0604020202020204" pitchFamily="34" charset="0"/>
              </a:rPr>
              <a:t>on  </a:t>
            </a:r>
            <a:r>
              <a:rPr lang="en-US" dirty="0">
                <a:latin typeface="Times New Roman" panose="02020603050405020304" pitchFamily="18" charset="0"/>
                <a:ea typeface="MS Mincho" panose="02020609040205080304" pitchFamily="49" charset="-128"/>
                <a:cs typeface="Arial" panose="020B0604020202020204" pitchFamily="34" charset="0"/>
              </a:rPr>
              <a:t>the activity of muscle LDH.</a:t>
            </a:r>
            <a:endParaRPr lang="en-US" sz="2800" dirty="0">
              <a:effectLst/>
              <a:latin typeface="Cambria" panose="02040503050406030204" pitchFamily="18"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xmlns="" val="3398325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96540" y="1953459"/>
            <a:ext cx="6096000" cy="2585323"/>
          </a:xfrm>
          <a:prstGeom prst="rect">
            <a:avLst/>
          </a:prstGeom>
        </p:spPr>
        <p:txBody>
          <a:bodyPr>
            <a:spAutoFit/>
          </a:bodyPr>
          <a:lstStyle/>
          <a:p>
            <a:pPr algn="l" rtl="0"/>
            <a:r>
              <a:rPr lang="en-US" dirty="0">
                <a:solidFill>
                  <a:srgbClr val="0070C0"/>
                </a:solidFill>
              </a:rPr>
              <a:t>The effect of inhibitors:</a:t>
            </a:r>
          </a:p>
          <a:p>
            <a:pPr algn="l" rtl="0"/>
            <a:r>
              <a:rPr lang="en-US" dirty="0"/>
              <a:t>Urea has been used as a competitive inhibitor that competes with lactate on the active site of LDH and its concentration was 2 M. For LDH in kidney and liver, oxalate was used also as a competitive inhibitor that compete with pyruvate on the active site of LDH in both tissues, oxalate concentration was 0.2 </a:t>
            </a:r>
            <a:r>
              <a:rPr lang="en-US" dirty="0" err="1"/>
              <a:t>mM</a:t>
            </a:r>
            <a:r>
              <a:rPr lang="en-US" dirty="0"/>
              <a:t> [30]. Same enzyme assay except adding of inhibitors were employed here.</a:t>
            </a:r>
          </a:p>
        </p:txBody>
      </p:sp>
    </p:spTree>
    <p:extLst>
      <p:ext uri="{BB962C8B-B14F-4D97-AF65-F5344CB8AC3E}">
        <p14:creationId xmlns:p14="http://schemas.microsoft.com/office/powerpoint/2010/main" xmlns="" val="208734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395495964"/>
              </p:ext>
            </p:extLst>
          </p:nvPr>
        </p:nvGraphicFramePr>
        <p:xfrm>
          <a:off x="2900044" y="1317957"/>
          <a:ext cx="6879101" cy="4292773"/>
        </p:xfrm>
        <a:graphic>
          <a:graphicData uri="http://schemas.openxmlformats.org/drawingml/2006/table">
            <a:tbl>
              <a:tblPr firstRow="1" firstCol="1" bandRow="1">
                <a:tableStyleId>{5940675A-B579-460E-94D1-54222C63F5DA}</a:tableStyleId>
              </a:tblPr>
              <a:tblGrid>
                <a:gridCol w="1165562"/>
                <a:gridCol w="1325541"/>
                <a:gridCol w="959875"/>
                <a:gridCol w="1170640"/>
                <a:gridCol w="1114775"/>
                <a:gridCol w="1142708"/>
              </a:tblGrid>
              <a:tr h="314391">
                <a:tc gridSpan="6">
                  <a:txBody>
                    <a:bodyPr/>
                    <a:lstStyle/>
                    <a:p>
                      <a:pPr marL="0" marR="0" algn="ctr">
                        <a:spcBef>
                          <a:spcPts val="0"/>
                        </a:spcBef>
                        <a:spcAft>
                          <a:spcPts val="0"/>
                        </a:spcAft>
                        <a:tabLst>
                          <a:tab pos="842010" algn="l"/>
                        </a:tabLst>
                      </a:pPr>
                      <a:r>
                        <a:rPr lang="en-US" sz="1000" dirty="0">
                          <a:effectLst/>
                        </a:rPr>
                        <a:t>Liver</a:t>
                      </a:r>
                      <a:endParaRPr lang="en-US" sz="1200" dirty="0">
                        <a:effectLst/>
                        <a:latin typeface="Cambria" panose="02040503050406030204" pitchFamily="18" charset="0"/>
                        <a:ea typeface="MS Mincho" panose="02020609040205080304" pitchFamily="49" charset="-128"/>
                        <a:cs typeface="Arial" panose="020B0604020202020204" pitchFamily="34" charset="0"/>
                      </a:endParaRPr>
                    </a:p>
                    <a:p>
                      <a:pPr marL="0" marR="0" algn="ctr">
                        <a:spcBef>
                          <a:spcPts val="0"/>
                        </a:spcBef>
                        <a:spcAft>
                          <a:spcPts val="0"/>
                        </a:spcAft>
                        <a:tabLst>
                          <a:tab pos="842010" algn="l"/>
                        </a:tabLst>
                      </a:pPr>
                      <a:r>
                        <a:rPr lang="en-US" sz="1000" dirty="0">
                          <a:effectLst/>
                        </a:rPr>
                        <a:t>Kidney</a:t>
                      </a:r>
                      <a:endParaRPr lang="en-US" sz="1200" dirty="0">
                        <a:effectLst/>
                        <a:latin typeface="Cambria" panose="02040503050406030204" pitchFamily="18" charset="0"/>
                        <a:ea typeface="MS Mincho" panose="02020609040205080304" pitchFamily="49" charset="-128"/>
                        <a:cs typeface="Arial" panose="020B0604020202020204" pitchFamily="34" charset="0"/>
                      </a:endParaRPr>
                    </a:p>
                    <a:p>
                      <a:pPr marL="0" marR="0" algn="ctr">
                        <a:spcBef>
                          <a:spcPts val="0"/>
                        </a:spcBef>
                        <a:spcAft>
                          <a:spcPts val="0"/>
                        </a:spcAft>
                        <a:tabLst>
                          <a:tab pos="842010" algn="l"/>
                        </a:tabLst>
                      </a:pPr>
                      <a:r>
                        <a:rPr lang="en-US" sz="1000" dirty="0" smtClean="0">
                          <a:effectLst/>
                        </a:rPr>
                        <a:t> </a:t>
                      </a:r>
                      <a:endParaRPr lang="en-US" sz="1200" dirty="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hMerge="1">
                  <a:txBody>
                    <a:bodyPr/>
                    <a:lstStyle/>
                    <a:p>
                      <a:pPr rtl="1"/>
                      <a:endParaRPr lang="ar-SA"/>
                    </a:p>
                  </a:txBody>
                  <a:tcPr/>
                </a:tc>
                <a:tc hMerge="1">
                  <a:txBody>
                    <a:bodyPr/>
                    <a:lstStyle/>
                    <a:p>
                      <a:pPr marL="0" marR="0" algn="ctr">
                        <a:spcBef>
                          <a:spcPts val="0"/>
                        </a:spcBef>
                        <a:spcAft>
                          <a:spcPts val="0"/>
                        </a:spcAft>
                        <a:tabLst>
                          <a:tab pos="842010" algn="l"/>
                        </a:tabLst>
                      </a:pPr>
                      <a:endParaRPr lang="en-US" sz="1200" dirty="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hMerge="1">
                  <a:txBody>
                    <a:bodyPr/>
                    <a:lstStyle/>
                    <a:p>
                      <a:pPr rtl="1"/>
                      <a:endParaRPr lang="ar-SA"/>
                    </a:p>
                  </a:txBody>
                  <a:tcPr/>
                </a:tc>
                <a:tc hMerge="1">
                  <a:txBody>
                    <a:bodyPr/>
                    <a:lstStyle/>
                    <a:p>
                      <a:pPr marL="0" marR="0" algn="ctr">
                        <a:spcBef>
                          <a:spcPts val="0"/>
                        </a:spcBef>
                        <a:spcAft>
                          <a:spcPts val="0"/>
                        </a:spcAft>
                        <a:tabLst>
                          <a:tab pos="842010" algn="l"/>
                        </a:tabLst>
                      </a:pPr>
                      <a:endParaRPr lang="en-US" sz="1200" dirty="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hMerge="1">
                  <a:txBody>
                    <a:bodyPr/>
                    <a:lstStyle/>
                    <a:p>
                      <a:pPr rtl="1"/>
                      <a:endParaRPr lang="ar-SA"/>
                    </a:p>
                  </a:txBody>
                  <a:tcPr/>
                </a:tc>
              </a:tr>
              <a:tr h="628784">
                <a:tc>
                  <a:txBody>
                    <a:bodyPr/>
                    <a:lstStyle/>
                    <a:p>
                      <a:pPr marL="0" marR="0" algn="l" rtl="0">
                        <a:spcBef>
                          <a:spcPts val="0"/>
                        </a:spcBef>
                        <a:spcAft>
                          <a:spcPts val="0"/>
                        </a:spcAft>
                        <a:tabLst>
                          <a:tab pos="842010" algn="l"/>
                        </a:tabLst>
                      </a:pPr>
                      <a:r>
                        <a:rPr lang="en-US" sz="1000" dirty="0">
                          <a:effectLst/>
                        </a:rPr>
                        <a:t>[S] </a:t>
                      </a:r>
                      <a:r>
                        <a:rPr lang="en-US" sz="1000" dirty="0" err="1" smtClean="0">
                          <a:effectLst/>
                        </a:rPr>
                        <a:t>mM</a:t>
                      </a:r>
                      <a:endParaRPr lang="en-US" sz="1200" dirty="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lgn="l" rtl="0">
                        <a:spcBef>
                          <a:spcPts val="0"/>
                        </a:spcBef>
                        <a:spcAft>
                          <a:spcPts val="0"/>
                        </a:spcAft>
                        <a:tabLst>
                          <a:tab pos="842010" algn="l"/>
                        </a:tabLst>
                      </a:pPr>
                      <a:r>
                        <a:rPr lang="en-US" sz="1200" dirty="0" smtClean="0">
                          <a:effectLst/>
                        </a:rPr>
                        <a:t>Substrate</a:t>
                      </a:r>
                      <a:r>
                        <a:rPr lang="en-US" sz="1200" baseline="0" dirty="0" smtClean="0">
                          <a:effectLst/>
                        </a:rPr>
                        <a:t> – </a:t>
                      </a:r>
                      <a:r>
                        <a:rPr lang="en-US" sz="1200" kern="1200" dirty="0" smtClean="0">
                          <a:solidFill>
                            <a:schemeClr val="tx1"/>
                          </a:solidFill>
                          <a:effectLst/>
                          <a:latin typeface="+mn-lt"/>
                          <a:ea typeface="+mn-ea"/>
                          <a:cs typeface="+mn-cs"/>
                        </a:rPr>
                        <a:t>pyruvate volume ml</a:t>
                      </a:r>
                      <a:endParaRPr lang="en-US" sz="1200" kern="1200" dirty="0">
                        <a:solidFill>
                          <a:schemeClr val="tx1"/>
                        </a:solidFill>
                        <a:effectLst/>
                        <a:latin typeface="+mn-lt"/>
                        <a:ea typeface="+mn-ea"/>
                        <a:cs typeface="+mn-cs"/>
                      </a:endParaRPr>
                    </a:p>
                  </a:txBody>
                  <a:tcPr marL="68580" marR="68580" marT="0" marB="0"/>
                </a:tc>
                <a:tc>
                  <a:txBody>
                    <a:bodyPr/>
                    <a:lstStyle/>
                    <a:p>
                      <a:pPr marL="0" marR="0">
                        <a:spcBef>
                          <a:spcPts val="0"/>
                        </a:spcBef>
                        <a:spcAft>
                          <a:spcPts val="0"/>
                        </a:spcAft>
                        <a:tabLst>
                          <a:tab pos="842010" algn="l"/>
                        </a:tabLst>
                      </a:pPr>
                      <a:r>
                        <a:rPr lang="en-US" sz="1200" dirty="0" err="1" smtClean="0">
                          <a:effectLst/>
                          <a:latin typeface="+mn-lt"/>
                          <a:ea typeface="+mn-ea"/>
                          <a:cs typeface="+mn-cs"/>
                        </a:rPr>
                        <a:t>di</a:t>
                      </a:r>
                      <a:r>
                        <a:rPr lang="en-US" sz="1200" dirty="0" err="1" smtClean="0">
                          <a:effectLst/>
                        </a:rPr>
                        <a:t>S</a:t>
                      </a:r>
                      <a:r>
                        <a:rPr lang="en-US" sz="1200" dirty="0" smtClean="0">
                          <a:effectLst/>
                        </a:rPr>
                        <a:t>]  </a:t>
                      </a:r>
                      <a:r>
                        <a:rPr lang="en-US" sz="1200" dirty="0" err="1" smtClean="0">
                          <a:effectLst/>
                        </a:rPr>
                        <a:t>wate</a:t>
                      </a:r>
                      <a:r>
                        <a:rPr lang="en-US" sz="1200" dirty="0" smtClean="0">
                          <a:effectLst/>
                        </a:rPr>
                        <a:t> </a:t>
                      </a:r>
                      <a:r>
                        <a:rPr lang="en-US" sz="1200" dirty="0" err="1" smtClean="0">
                          <a:effectLst/>
                        </a:rPr>
                        <a:t>mlr</a:t>
                      </a:r>
                      <a:endParaRPr lang="en-US" sz="1200" dirty="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spcBef>
                          <a:spcPts val="0"/>
                        </a:spcBef>
                        <a:spcAft>
                          <a:spcPts val="0"/>
                        </a:spcAft>
                        <a:tabLst>
                          <a:tab pos="842010" algn="l"/>
                        </a:tabLst>
                      </a:pPr>
                      <a:r>
                        <a:rPr lang="en-US" sz="1200" dirty="0" smtClean="0">
                          <a:latin typeface="Times New Roman" panose="02020603050405020304" pitchFamily="18" charset="0"/>
                          <a:ea typeface="MS Mincho" panose="02020609040205080304" pitchFamily="49" charset="-128"/>
                          <a:cs typeface="Arial" panose="020B0604020202020204" pitchFamily="34" charset="0"/>
                        </a:rPr>
                        <a:t>0.1 M </a:t>
                      </a:r>
                      <a:r>
                        <a:rPr lang="en-US" sz="1200" dirty="0" err="1" smtClean="0">
                          <a:latin typeface="Times New Roman" panose="02020603050405020304" pitchFamily="18" charset="0"/>
                          <a:ea typeface="MS Mincho" panose="02020609040205080304" pitchFamily="49" charset="-128"/>
                          <a:cs typeface="Arial" panose="020B0604020202020204" pitchFamily="34" charset="0"/>
                        </a:rPr>
                        <a:t>Tris</a:t>
                      </a:r>
                      <a:r>
                        <a:rPr lang="en-US" sz="1200" dirty="0" smtClean="0">
                          <a:latin typeface="Times New Roman" panose="02020603050405020304" pitchFamily="18" charset="0"/>
                          <a:ea typeface="MS Mincho" panose="02020609040205080304" pitchFamily="49" charset="-128"/>
                          <a:cs typeface="Arial" panose="020B0604020202020204" pitchFamily="34" charset="0"/>
                        </a:rPr>
                        <a:t>, pH 7.4</a:t>
                      </a:r>
                      <a:endParaRPr lang="en-US" sz="1200" dirty="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spcBef>
                          <a:spcPts val="0"/>
                        </a:spcBef>
                        <a:spcAft>
                          <a:spcPts val="0"/>
                        </a:spcAft>
                        <a:tabLst>
                          <a:tab pos="842010" algn="l"/>
                        </a:tabLst>
                      </a:pPr>
                      <a:r>
                        <a:rPr lang="en-US" sz="1000" dirty="0" smtClean="0">
                          <a:effectLst/>
                        </a:rPr>
                        <a:t> </a:t>
                      </a:r>
                      <a:r>
                        <a:rPr lang="en-US" sz="1200" dirty="0" smtClean="0">
                          <a:latin typeface="Times New Roman" panose="02020603050405020304" pitchFamily="18" charset="0"/>
                          <a:ea typeface="MS Mincho" panose="02020609040205080304" pitchFamily="49" charset="-128"/>
                          <a:cs typeface="Arial" panose="020B0604020202020204" pitchFamily="34" charset="0"/>
                        </a:rPr>
                        <a:t>5 </a:t>
                      </a:r>
                      <a:r>
                        <a:rPr lang="en-US" sz="1200" dirty="0" err="1" smtClean="0">
                          <a:latin typeface="Times New Roman" panose="02020603050405020304" pitchFamily="18" charset="0"/>
                          <a:ea typeface="MS Mincho" panose="02020609040205080304" pitchFamily="49" charset="-128"/>
                          <a:cs typeface="Arial" panose="020B0604020202020204" pitchFamily="34" charset="0"/>
                        </a:rPr>
                        <a:t>mM</a:t>
                      </a:r>
                      <a:r>
                        <a:rPr lang="en-US" sz="1200" dirty="0" smtClean="0">
                          <a:latin typeface="Times New Roman" panose="02020603050405020304" pitchFamily="18" charset="0"/>
                          <a:ea typeface="MS Mincho" panose="02020609040205080304" pitchFamily="49" charset="-128"/>
                          <a:cs typeface="Arial" panose="020B0604020202020204" pitchFamily="34" charset="0"/>
                        </a:rPr>
                        <a:t> NADH </a:t>
                      </a:r>
                      <a:endParaRPr lang="en-US" sz="1200" dirty="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pPr marL="0" marR="0">
                        <a:spcBef>
                          <a:spcPts val="0"/>
                        </a:spcBef>
                        <a:spcAft>
                          <a:spcPts val="0"/>
                        </a:spcAft>
                        <a:tabLst>
                          <a:tab pos="842010" algn="l"/>
                        </a:tabLst>
                      </a:pPr>
                      <a:r>
                        <a:rPr lang="en-US" sz="1000" dirty="0" smtClean="0">
                          <a:effectLst/>
                        </a:rPr>
                        <a:t> </a:t>
                      </a:r>
                      <a:r>
                        <a:rPr lang="en-US" sz="1200" dirty="0" smtClean="0"/>
                        <a:t>0.2 </a:t>
                      </a:r>
                      <a:r>
                        <a:rPr lang="en-US" sz="1200" dirty="0" err="1" smtClean="0"/>
                        <a:t>mM</a:t>
                      </a:r>
                      <a:r>
                        <a:rPr lang="en-US" sz="1200" dirty="0" smtClean="0"/>
                        <a:t>  Oxalate</a:t>
                      </a:r>
                      <a:endParaRPr lang="en-US" sz="1200" dirty="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r>
              <a:tr h="314391">
                <a:tc>
                  <a:txBody>
                    <a:bodyPr/>
                    <a:lstStyle/>
                    <a:p>
                      <a:pPr marL="0" marR="0">
                        <a:spcBef>
                          <a:spcPts val="0"/>
                        </a:spcBef>
                        <a:spcAft>
                          <a:spcPts val="0"/>
                        </a:spcAft>
                        <a:tabLst>
                          <a:tab pos="842010" algn="l"/>
                        </a:tabLst>
                      </a:pPr>
                      <a:r>
                        <a:rPr lang="en-US" sz="1000">
                          <a:effectLst/>
                        </a:rPr>
                        <a:t>0.05</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r>
                        <a:rPr lang="en-US" dirty="0" smtClean="0"/>
                        <a:t>0.1</a:t>
                      </a:r>
                      <a:endParaRPr lang="ar-SA" dirty="0"/>
                    </a:p>
                  </a:txBody>
                  <a:tcPr marL="68580" marR="68580" marT="0" marB="0"/>
                </a:tc>
                <a:tc>
                  <a:txBody>
                    <a:bodyPr/>
                    <a:lstStyle/>
                    <a:p>
                      <a:r>
                        <a:rPr lang="en-US" dirty="0" smtClean="0"/>
                        <a:t>0.9</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1.8 ml </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0.1 ml </a:t>
                      </a:r>
                      <a:endParaRPr lang="ar-SA" dirty="0"/>
                    </a:p>
                  </a:txBody>
                  <a:tcPr marL="68580" marR="68580" marT="0" marB="0"/>
                </a:tc>
                <a:tc>
                  <a:txBody>
                    <a:bodyPr/>
                    <a:lstStyle/>
                    <a:p>
                      <a:endParaRPr lang="ar-SA" dirty="0"/>
                    </a:p>
                  </a:txBody>
                  <a:tcPr marL="68580" marR="68580" marT="0" marB="0"/>
                </a:tc>
              </a:tr>
              <a:tr h="314391">
                <a:tc>
                  <a:txBody>
                    <a:bodyPr/>
                    <a:lstStyle/>
                    <a:p>
                      <a:pPr marL="0" marR="0">
                        <a:spcBef>
                          <a:spcPts val="0"/>
                        </a:spcBef>
                        <a:spcAft>
                          <a:spcPts val="0"/>
                        </a:spcAft>
                        <a:tabLst>
                          <a:tab pos="842010" algn="l"/>
                        </a:tabLst>
                      </a:pPr>
                      <a:r>
                        <a:rPr lang="en-US" sz="1000">
                          <a:effectLst/>
                        </a:rPr>
                        <a:t>0.1</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r>
                        <a:rPr lang="en-US" dirty="0" smtClean="0"/>
                        <a:t>0.2</a:t>
                      </a:r>
                      <a:endParaRPr lang="ar-SA" dirty="0"/>
                    </a:p>
                  </a:txBody>
                  <a:tcPr marL="68580" marR="68580" marT="0" marB="0"/>
                </a:tc>
                <a:tc>
                  <a:txBody>
                    <a:bodyPr/>
                    <a:lstStyle/>
                    <a:p>
                      <a:r>
                        <a:rPr lang="en-US" dirty="0" smtClean="0"/>
                        <a:t>0.8</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1.8 ml </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0.1 ml </a:t>
                      </a:r>
                      <a:endParaRPr lang="ar-SA" dirty="0"/>
                    </a:p>
                  </a:txBody>
                  <a:tcPr marL="68580" marR="68580" marT="0" marB="0"/>
                </a:tc>
                <a:tc>
                  <a:txBody>
                    <a:bodyPr/>
                    <a:lstStyle/>
                    <a:p>
                      <a:endParaRPr lang="ar-SA" dirty="0"/>
                    </a:p>
                  </a:txBody>
                  <a:tcPr marL="68580" marR="68580" marT="0" marB="0"/>
                </a:tc>
              </a:tr>
              <a:tr h="314391">
                <a:tc>
                  <a:txBody>
                    <a:bodyPr/>
                    <a:lstStyle/>
                    <a:p>
                      <a:pPr marL="0" marR="0">
                        <a:spcBef>
                          <a:spcPts val="0"/>
                        </a:spcBef>
                        <a:spcAft>
                          <a:spcPts val="0"/>
                        </a:spcAft>
                        <a:tabLst>
                          <a:tab pos="842010" algn="l"/>
                        </a:tabLst>
                      </a:pPr>
                      <a:r>
                        <a:rPr lang="en-US" sz="1000">
                          <a:effectLst/>
                        </a:rPr>
                        <a:t>0.15</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r>
                        <a:rPr lang="en-US" dirty="0" smtClean="0"/>
                        <a:t>0.3</a:t>
                      </a:r>
                      <a:endParaRPr lang="ar-SA" dirty="0"/>
                    </a:p>
                  </a:txBody>
                  <a:tcPr marL="68580" marR="68580" marT="0" marB="0"/>
                </a:tc>
                <a:tc>
                  <a:txBody>
                    <a:bodyPr/>
                    <a:lstStyle/>
                    <a:p>
                      <a:r>
                        <a:rPr lang="en-US" dirty="0" smtClean="0"/>
                        <a:t>0.7</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1.8 ml </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0.1 ml </a:t>
                      </a:r>
                      <a:endParaRPr lang="ar-SA" dirty="0"/>
                    </a:p>
                  </a:txBody>
                  <a:tcPr marL="68580" marR="68580" marT="0" marB="0"/>
                </a:tc>
                <a:tc>
                  <a:txBody>
                    <a:bodyPr/>
                    <a:lstStyle/>
                    <a:p>
                      <a:endParaRPr lang="ar-SA"/>
                    </a:p>
                  </a:txBody>
                  <a:tcPr marL="68580" marR="68580" marT="0" marB="0"/>
                </a:tc>
              </a:tr>
              <a:tr h="314391">
                <a:tc>
                  <a:txBody>
                    <a:bodyPr/>
                    <a:lstStyle/>
                    <a:p>
                      <a:pPr marL="0" marR="0">
                        <a:spcBef>
                          <a:spcPts val="0"/>
                        </a:spcBef>
                        <a:spcAft>
                          <a:spcPts val="0"/>
                        </a:spcAft>
                        <a:tabLst>
                          <a:tab pos="842010" algn="l"/>
                        </a:tabLst>
                      </a:pPr>
                      <a:r>
                        <a:rPr lang="en-US" sz="1000">
                          <a:effectLst/>
                        </a:rPr>
                        <a:t>0.2</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r>
                        <a:rPr lang="en-US" dirty="0" smtClean="0"/>
                        <a:t>0.4</a:t>
                      </a:r>
                      <a:endParaRPr lang="ar-SA" dirty="0"/>
                    </a:p>
                  </a:txBody>
                  <a:tcPr marL="68580" marR="68580" marT="0" marB="0"/>
                </a:tc>
                <a:tc>
                  <a:txBody>
                    <a:bodyPr/>
                    <a:lstStyle/>
                    <a:p>
                      <a:r>
                        <a:rPr lang="en-US" dirty="0" smtClean="0"/>
                        <a:t>0.6</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1.8 ml </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0.1 ml </a:t>
                      </a:r>
                      <a:endParaRPr lang="ar-SA" dirty="0"/>
                    </a:p>
                  </a:txBody>
                  <a:tcPr marL="68580" marR="68580" marT="0" marB="0"/>
                </a:tc>
                <a:tc>
                  <a:txBody>
                    <a:bodyPr/>
                    <a:lstStyle/>
                    <a:p>
                      <a:endParaRPr lang="ar-SA"/>
                    </a:p>
                  </a:txBody>
                  <a:tcPr marL="68580" marR="68580" marT="0" marB="0"/>
                </a:tc>
              </a:tr>
              <a:tr h="314391">
                <a:tc>
                  <a:txBody>
                    <a:bodyPr/>
                    <a:lstStyle/>
                    <a:p>
                      <a:pPr marL="0" marR="0">
                        <a:spcBef>
                          <a:spcPts val="0"/>
                        </a:spcBef>
                        <a:spcAft>
                          <a:spcPts val="0"/>
                        </a:spcAft>
                        <a:tabLst>
                          <a:tab pos="842010" algn="l"/>
                        </a:tabLst>
                      </a:pPr>
                      <a:r>
                        <a:rPr lang="en-US" sz="1000">
                          <a:effectLst/>
                        </a:rPr>
                        <a:t>0.25</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r>
                        <a:rPr lang="en-US" dirty="0" smtClean="0"/>
                        <a:t>0.5</a:t>
                      </a:r>
                      <a:endParaRPr lang="ar-SA" dirty="0"/>
                    </a:p>
                  </a:txBody>
                  <a:tcPr marL="68580" marR="68580" marT="0" marB="0"/>
                </a:tc>
                <a:tc>
                  <a:txBody>
                    <a:bodyPr/>
                    <a:lstStyle/>
                    <a:p>
                      <a:r>
                        <a:rPr lang="en-US" dirty="0" smtClean="0"/>
                        <a:t>0.5</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1.8 ml </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0.1 ml </a:t>
                      </a:r>
                      <a:endParaRPr lang="ar-SA" dirty="0"/>
                    </a:p>
                  </a:txBody>
                  <a:tcPr marL="68580" marR="68580" marT="0" marB="0"/>
                </a:tc>
                <a:tc>
                  <a:txBody>
                    <a:bodyPr/>
                    <a:lstStyle/>
                    <a:p>
                      <a:endParaRPr lang="ar-SA"/>
                    </a:p>
                  </a:txBody>
                  <a:tcPr marL="68580" marR="68580" marT="0" marB="0"/>
                </a:tc>
              </a:tr>
              <a:tr h="314391">
                <a:tc>
                  <a:txBody>
                    <a:bodyPr/>
                    <a:lstStyle/>
                    <a:p>
                      <a:pPr marL="0" marR="0">
                        <a:spcBef>
                          <a:spcPts val="0"/>
                        </a:spcBef>
                        <a:spcAft>
                          <a:spcPts val="0"/>
                        </a:spcAft>
                        <a:tabLst>
                          <a:tab pos="842010" algn="l"/>
                        </a:tabLst>
                      </a:pPr>
                      <a:r>
                        <a:rPr lang="en-US" sz="1000">
                          <a:effectLst/>
                        </a:rPr>
                        <a:t>0.3</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r>
                        <a:rPr lang="en-US" dirty="0" smtClean="0"/>
                        <a:t>0.6</a:t>
                      </a:r>
                      <a:endParaRPr lang="ar-SA" dirty="0"/>
                    </a:p>
                  </a:txBody>
                  <a:tcPr marL="68580" marR="68580" marT="0" marB="0"/>
                </a:tc>
                <a:tc>
                  <a:txBody>
                    <a:bodyPr/>
                    <a:lstStyle/>
                    <a:p>
                      <a:r>
                        <a:rPr lang="en-US" dirty="0" smtClean="0"/>
                        <a:t>0.4</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1.8 ml </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0.1 ml </a:t>
                      </a:r>
                      <a:endParaRPr lang="ar-SA" dirty="0"/>
                    </a:p>
                  </a:txBody>
                  <a:tcPr marL="68580" marR="68580" marT="0" marB="0"/>
                </a:tc>
                <a:tc>
                  <a:txBody>
                    <a:bodyPr/>
                    <a:lstStyle/>
                    <a:p>
                      <a:endParaRPr lang="ar-SA"/>
                    </a:p>
                  </a:txBody>
                  <a:tcPr marL="68580" marR="68580" marT="0" marB="0"/>
                </a:tc>
              </a:tr>
              <a:tr h="314391">
                <a:tc>
                  <a:txBody>
                    <a:bodyPr/>
                    <a:lstStyle/>
                    <a:p>
                      <a:pPr marL="0" marR="0">
                        <a:spcBef>
                          <a:spcPts val="0"/>
                        </a:spcBef>
                        <a:spcAft>
                          <a:spcPts val="0"/>
                        </a:spcAft>
                        <a:tabLst>
                          <a:tab pos="842010" algn="l"/>
                        </a:tabLst>
                      </a:pPr>
                      <a:r>
                        <a:rPr lang="en-US" sz="1000">
                          <a:effectLst/>
                        </a:rPr>
                        <a:t>0.35</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r>
                        <a:rPr lang="en-US" dirty="0" smtClean="0"/>
                        <a:t>0.7</a:t>
                      </a:r>
                      <a:endParaRPr lang="ar-SA" dirty="0"/>
                    </a:p>
                  </a:txBody>
                  <a:tcPr marL="68580" marR="68580" marT="0" marB="0"/>
                </a:tc>
                <a:tc>
                  <a:txBody>
                    <a:bodyPr/>
                    <a:lstStyle/>
                    <a:p>
                      <a:r>
                        <a:rPr lang="en-US" dirty="0" smtClean="0"/>
                        <a:t>0.3</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1.8 ml </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0.1 ml </a:t>
                      </a:r>
                      <a:endParaRPr lang="ar-SA" dirty="0"/>
                    </a:p>
                  </a:txBody>
                  <a:tcPr marL="68580" marR="68580" marT="0" marB="0"/>
                </a:tc>
                <a:tc>
                  <a:txBody>
                    <a:bodyPr/>
                    <a:lstStyle/>
                    <a:p>
                      <a:endParaRPr lang="ar-SA"/>
                    </a:p>
                  </a:txBody>
                  <a:tcPr marL="68580" marR="68580" marT="0" marB="0"/>
                </a:tc>
              </a:tr>
              <a:tr h="314391">
                <a:tc>
                  <a:txBody>
                    <a:bodyPr/>
                    <a:lstStyle/>
                    <a:p>
                      <a:pPr marL="0" marR="0">
                        <a:spcBef>
                          <a:spcPts val="0"/>
                        </a:spcBef>
                        <a:spcAft>
                          <a:spcPts val="0"/>
                        </a:spcAft>
                        <a:tabLst>
                          <a:tab pos="842010" algn="l"/>
                        </a:tabLst>
                      </a:pPr>
                      <a:r>
                        <a:rPr lang="en-US" sz="1000">
                          <a:effectLst/>
                        </a:rPr>
                        <a:t>0.4</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r>
                        <a:rPr lang="en-US" dirty="0" smtClean="0"/>
                        <a:t>0.8</a:t>
                      </a:r>
                      <a:endParaRPr lang="ar-SA" dirty="0"/>
                    </a:p>
                  </a:txBody>
                  <a:tcPr marL="68580" marR="68580" marT="0" marB="0"/>
                </a:tc>
                <a:tc>
                  <a:txBody>
                    <a:bodyPr/>
                    <a:lstStyle/>
                    <a:p>
                      <a:r>
                        <a:rPr lang="en-US" dirty="0" smtClean="0"/>
                        <a:t>0.2</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1.8 ml </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0.1 ml </a:t>
                      </a:r>
                      <a:endParaRPr lang="ar-SA" dirty="0"/>
                    </a:p>
                  </a:txBody>
                  <a:tcPr marL="68580" marR="68580" marT="0" marB="0"/>
                </a:tc>
                <a:tc>
                  <a:txBody>
                    <a:bodyPr/>
                    <a:lstStyle/>
                    <a:p>
                      <a:endParaRPr lang="ar-SA"/>
                    </a:p>
                  </a:txBody>
                  <a:tcPr marL="68580" marR="68580" marT="0" marB="0"/>
                </a:tc>
              </a:tr>
              <a:tr h="314391">
                <a:tc>
                  <a:txBody>
                    <a:bodyPr/>
                    <a:lstStyle/>
                    <a:p>
                      <a:pPr marL="0" marR="0">
                        <a:spcBef>
                          <a:spcPts val="0"/>
                        </a:spcBef>
                        <a:spcAft>
                          <a:spcPts val="0"/>
                        </a:spcAft>
                        <a:tabLst>
                          <a:tab pos="842010" algn="l"/>
                        </a:tabLst>
                      </a:pPr>
                      <a:r>
                        <a:rPr lang="en-US" sz="1000">
                          <a:effectLst/>
                        </a:rPr>
                        <a:t>0.45</a:t>
                      </a:r>
                      <a:endParaRPr lang="en-US" sz="120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r>
                        <a:rPr lang="en-US" dirty="0" smtClean="0"/>
                        <a:t>0.9</a:t>
                      </a:r>
                      <a:endParaRPr lang="ar-SA" dirty="0"/>
                    </a:p>
                  </a:txBody>
                  <a:tcPr marL="68580" marR="68580" marT="0" marB="0"/>
                </a:tc>
                <a:tc>
                  <a:txBody>
                    <a:bodyPr/>
                    <a:lstStyle/>
                    <a:p>
                      <a:r>
                        <a:rPr lang="en-US" dirty="0" smtClean="0"/>
                        <a:t>0.1</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1.8 ml </a:t>
                      </a:r>
                      <a:endParaRPr lang="ar-SA" dirty="0"/>
                    </a:p>
                  </a:txBody>
                  <a:tcPr marL="68580" marR="68580" marT="0" marB="0"/>
                </a:tc>
                <a:tc>
                  <a:txBody>
                    <a:bodyPr/>
                    <a:lstStyle/>
                    <a:p>
                      <a:r>
                        <a:rPr lang="en-US" smtClean="0">
                          <a:latin typeface="Times New Roman" panose="02020603050405020304" pitchFamily="18" charset="0"/>
                          <a:ea typeface="MS Mincho" panose="02020609040205080304" pitchFamily="49" charset="-128"/>
                          <a:cs typeface="Arial" panose="020B0604020202020204" pitchFamily="34" charset="0"/>
                        </a:rPr>
                        <a:t>0.1 ml </a:t>
                      </a:r>
                      <a:endParaRPr lang="ar-SA" dirty="0"/>
                    </a:p>
                  </a:txBody>
                  <a:tcPr marL="68580" marR="68580" marT="0" marB="0"/>
                </a:tc>
                <a:tc>
                  <a:txBody>
                    <a:bodyPr/>
                    <a:lstStyle/>
                    <a:p>
                      <a:endParaRPr lang="ar-SA"/>
                    </a:p>
                  </a:txBody>
                  <a:tcPr marL="68580" marR="68580" marT="0" marB="0"/>
                </a:tc>
              </a:tr>
              <a:tr h="377270">
                <a:tc>
                  <a:txBody>
                    <a:bodyPr/>
                    <a:lstStyle/>
                    <a:p>
                      <a:pPr marL="0" marR="0">
                        <a:spcBef>
                          <a:spcPts val="0"/>
                        </a:spcBef>
                        <a:spcAft>
                          <a:spcPts val="0"/>
                        </a:spcAft>
                        <a:tabLst>
                          <a:tab pos="842010" algn="l"/>
                        </a:tabLst>
                      </a:pPr>
                      <a:r>
                        <a:rPr lang="en-US" sz="1000" dirty="0" smtClean="0">
                          <a:effectLst/>
                        </a:rPr>
                        <a:t>0.5</a:t>
                      </a:r>
                      <a:endParaRPr lang="en-US" sz="1200" dirty="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tc>
                <a:tc>
                  <a:txBody>
                    <a:bodyPr/>
                    <a:lstStyle/>
                    <a:p>
                      <a:r>
                        <a:rPr lang="en-US" dirty="0" smtClean="0"/>
                        <a:t>1</a:t>
                      </a:r>
                      <a:endParaRPr lang="ar-SA" dirty="0"/>
                    </a:p>
                  </a:txBody>
                  <a:tcPr marL="68580" marR="68580" marT="0" marB="0"/>
                </a:tc>
                <a:tc>
                  <a:txBody>
                    <a:bodyPr/>
                    <a:lstStyle/>
                    <a:p>
                      <a:r>
                        <a:rPr lang="en-US" dirty="0" smtClean="0"/>
                        <a:t>-</a:t>
                      </a:r>
                      <a:endParaRPr lang="ar-SA" dirty="0"/>
                    </a:p>
                  </a:txBody>
                  <a:tcPr marL="68580" marR="68580" marT="0" marB="0"/>
                </a:tc>
                <a:tc>
                  <a:txBody>
                    <a:bodyPr/>
                    <a:lstStyle/>
                    <a:p>
                      <a:r>
                        <a:rPr lang="en-US" dirty="0" smtClean="0">
                          <a:latin typeface="Times New Roman" panose="02020603050405020304" pitchFamily="18" charset="0"/>
                          <a:ea typeface="MS Mincho" panose="02020609040205080304" pitchFamily="49" charset="-128"/>
                          <a:cs typeface="Arial" panose="020B0604020202020204" pitchFamily="34" charset="0"/>
                        </a:rPr>
                        <a:t>1.8 ml </a:t>
                      </a:r>
                      <a:endParaRPr lang="ar-SA" dirty="0"/>
                    </a:p>
                  </a:txBody>
                  <a:tcPr marL="68580" marR="68580" marT="0" marB="0"/>
                </a:tc>
                <a:tc>
                  <a:txBody>
                    <a:bodyPr/>
                    <a:lstStyle/>
                    <a:p>
                      <a:r>
                        <a:rPr lang="en-US" dirty="0" smtClean="0">
                          <a:latin typeface="Times New Roman" panose="02020603050405020304" pitchFamily="18" charset="0"/>
                          <a:ea typeface="MS Mincho" panose="02020609040205080304" pitchFamily="49" charset="-128"/>
                          <a:cs typeface="Arial" panose="020B0604020202020204" pitchFamily="34" charset="0"/>
                        </a:rPr>
                        <a:t>0.1 ml </a:t>
                      </a:r>
                      <a:endParaRPr lang="ar-SA" dirty="0"/>
                    </a:p>
                  </a:txBody>
                  <a:tcPr marL="68580" marR="68580" marT="0" marB="0"/>
                </a:tc>
                <a:tc>
                  <a:txBody>
                    <a:bodyPr/>
                    <a:lstStyle/>
                    <a:p>
                      <a:endParaRPr lang="ar-SA" dirty="0"/>
                    </a:p>
                  </a:txBody>
                  <a:tcPr marL="68580" marR="68580" marT="0" marB="0"/>
                </a:tc>
              </a:tr>
            </a:tbl>
          </a:graphicData>
        </a:graphic>
      </p:graphicFrame>
    </p:spTree>
    <p:extLst>
      <p:ext uri="{BB962C8B-B14F-4D97-AF65-F5344CB8AC3E}">
        <p14:creationId xmlns:p14="http://schemas.microsoft.com/office/powerpoint/2010/main" xmlns="" val="279256737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4960</TotalTime>
  <Words>798</Words>
  <Application>Microsoft Office PowerPoint</Application>
  <PresentationFormat>Custom</PresentationFormat>
  <Paragraphs>155</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Wisp</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A.Albati</cp:lastModifiedBy>
  <cp:revision>118</cp:revision>
  <dcterms:created xsi:type="dcterms:W3CDTF">2017-09-22T06:40:13Z</dcterms:created>
  <dcterms:modified xsi:type="dcterms:W3CDTF">2017-11-09T05:20:48Z</dcterms:modified>
</cp:coreProperties>
</file>